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77" r:id="rId17"/>
    <p:sldId id="278" r:id="rId18"/>
    <p:sldId id="281" r:id="rId19"/>
    <p:sldId id="280" r:id="rId20"/>
    <p:sldId id="285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9.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A projektkontroll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projektkontroll folyamata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folyamatkontroll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Az eredménykontroll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projektkontroll folyamata 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B6ED97A-88ED-48FB-9B88-C67B0ACC6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281" y="1266031"/>
            <a:ext cx="10344150" cy="487680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01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 teljesítési folyamatának értékelésében olyan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mutatószámok segítenek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amelyek értékelhetővé teszik a projekttevékenységek összességében elért teljesítményt. Ezen kívül előrejelzést tesznek lehetővé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várható teljesítésre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várható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alakulására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vonatkozóan. Az így kialakított mutatószámok többsége a ráfordítás tényleges és tervezett mennyiségeinek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hányadosa alapján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határozza meg az elért teljesítési arányt. Ez torzításhoz vezet, amit a százalékos arányon alapuló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pontrendszer alkalmazása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sem szüntet meg, mivel az egyes tevékenységek értékét kifejező százalékpontok megállapítása meglehetősen szubjektív. 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36768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létrehozott értéken alapuló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projektkontroll kialakítása jelentős változást hozott, a szisztematikus és formálisan is strukturált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folyamatkontrollban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Az így kialakított folyamatkontroll:  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gyakorlatilag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torzításmentes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egységes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rendszerbe foglalja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eltéréselemzést és az előrejelzést,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alkalmazási lehetősége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feltételezi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tevékenység alapú költségbecslést,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függetlenül a projekttevékenységek naturális tartalmától,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minden projekt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esetében alkalmazható.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223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napjainkban elterjedt projektvezetést támogató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programcsomagok mindegyike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ezt a projektkontroll-megoldást alkalmazza.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létrehozott értéken alapuló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projektkontroll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három mérőszámon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alapul a következők szerint: </a:t>
            </a:r>
          </a:p>
          <a:p>
            <a:pPr marL="0" indent="0">
              <a:buNone/>
            </a:pP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BCWS 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Budgeted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Cost of 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Work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Scheduled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azaz, az ütemezett tevékenység tervezett költsége, újabban használatos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PV 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Planned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Value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tervezett érték megnevezés.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BCWP 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Budgeted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Cost of 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Work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Performed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azaz, a teljesített tevékenység tervezett költsége, újabban használatos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EV 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Earned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Value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létrehozott érték megnevezés.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ACWP 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Actual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Cost of 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Work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Performed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azaz, a teljesített tevékenység tényleges költsége. újabban használatos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 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Actual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Cost)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tényleges költség megnevezés.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006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BCWP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teljesített tevékenység tervezett költsége maga az úgynevezett létrehozott érték, amely mérőszám azt mutatja meg, hogy egy adott elemzési időszakban, egy adott tevékenységben megvalósított teljesítéshez mekkora tervezett költség tartozik (pl. 0,5x a tevékenység tervezett költsége). Ha egy adott tevékenység, egy adott elemzési időszakon belül kerül teljesítésre, akkor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BCWP értéke megegyezik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tevékenység tervezett költségével. A projekttevékenységek összességére vonatkozó értelmezéshez, az adott elemzési időszakra, az egyes tevékenységekhez kalkulált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BCWP értékeket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szükséges összegezni.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38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ACWP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teljesített tevékenység tényleges költsége a harmadik mérőszám megmutatja, hogy egy adott tevékenység adott elemzési időszakban megvalósított teljesítési hányada során mekkora tényleges költség merült fel. A projekttevékenységek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összességére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vonatkozó értelmezéshez, az adott elemzési időszakban, az egyes tevékenységeken elért teljesítés során felmerült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ACWP értékeket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kell összegezni.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719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fentiekben ismertetett három mérőszámból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két-két mutatószám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fejezhető ki, kettő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alakulására (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SV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SPI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), kettő pedig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alakulására (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CV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CPI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vonatkozóan. </a:t>
            </a:r>
          </a:p>
          <a:p>
            <a:pPr marL="0" indent="0" algn="just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teljesítés alakulására vonatkozó mutatószámok (SV, SPI)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projektben egy adott elemzési időszak alatt egy adott, vagy az összes tevékenységen megvalósított teljesítést a következő mutatószámokkal lehet értékelni: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SV 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(Schedule 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Variance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azaz, tervteljesítési eltérés =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BCWP-BCWS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SPI 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(Schedule Performance Index)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azaz, tervteljesítési index =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BCWP / BCWS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606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 a két mutatószám a tényleges teljesítés alakulását fejezi ki, értékkategória segítségével, de eltérő formában.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SV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eltérés mértékét jelzi,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SPI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eltérés arányát mutatja százalékos formában. </a:t>
            </a:r>
          </a:p>
          <a:p>
            <a:pPr marL="0" indent="0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SV alapján értelmezve a teljesítést: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&gt;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BCWP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akkor a teljesítés az adott időszakban elmaradt a tervezett mértéktől (értékben kifejezve),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BCWP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akkor a teljesítés az adott időszakban megegyezik a tervezett mértékkel (értékben kifejezve),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&lt;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BCWP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akkor a tervezettnél nagyobb értékű teljesítés jött létre az adott időszakban (értékben kifejezve).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376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SPI alapján értelmezve a teljesítést: </a:t>
            </a:r>
          </a:p>
          <a:p>
            <a:pPr marL="0" indent="0">
              <a:buNone/>
            </a:pPr>
            <a:endParaRPr lang="hu-HU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SPI alapján értelmezve a teljesítést: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SPI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akkor a teljesítés megegyezik a tervezettel,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SPI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&gt;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akkor a többletteljesítés jött létre.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196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eltéréselemzés eredményei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szemléletesen ábrázolhatóak, megkönnyítve az eredmények értelmezését. Adott projekt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teljesítésének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költségeinek alakulását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folyamán a jellegzetes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 görbék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segítségével lehet szemléltetni. A tervteljesítési index és a költséghatékonysági index alakulása is ábrázolható </a:t>
            </a:r>
            <a:endParaRPr lang="hu-HU" sz="36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B01EB58-B786-4E9C-B6F7-35F21306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160" y="2766074"/>
            <a:ext cx="5531802" cy="291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4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bemutatni, a projektkontroll jelentőségét, ismétlődő lépéseit, a folyamatkontroll és az eredménykontroll főbb különbségeit, a mérő- és mutatószámok rendszerét és az eredmények ábrázolását, azaz 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bemutatni a projektkontrollt, mint döntéstámogató információs rendszert,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értelmezni és szemléltetni a projektkontrollt, mint körfolyamatot,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megmutatni az eredménykontroll és a folyamatkontroll főbb sajátosságait,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kifejteni a létrehozott értéken alapuló projektkontroll mérő- és mutatószámait,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ismertetni a projektkontroll kialakításának és működtetésének fontosabb követelményeit.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teljesítések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költségfölhasználás alakulása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nemcsak egy-egy elemzési időszakra vonatkozóan értelmezhetőek. Mindkettő értelmezhető a projekt teljesítésének megkezdésétől az utolsó aktuális elemzési időszak végéig terjedő időszakra is. Akár egy-egy tevékenység, akár a projekttevékenységek összessége szempontjából is. A teljesítés alakulásának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összefoglalására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táblázatos forma jól alkalmazható </a:t>
            </a:r>
            <a:endParaRPr lang="hu-HU" sz="32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9BDC12E-9545-44F4-BB43-83513BB6E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2630400"/>
            <a:ext cx="7822247" cy="33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0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ismertetett eltéréselemzésekből nyert eredmények ugyan jellemzik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aktuális helyzetét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de arra nem adnak választ, hogy mi történik akkor, ha a projekt a kialakult tendenciák alapján folytatódik tovább. Olyan további számításokra van tehát szükség, amelyek megmutatják, hogy mennyi lesz a projekt várható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teljesítési időtartama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hogyan alakulnak a projekt befejezéséig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költségek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ha a meglévő tendenciák folytatódnak, azaz nem történik beavatkozás. A föltett kérdések megválaszolása érdekében, a létrehozott értéken alapuló projektkontroll az előrejelzést, konstans költség- és konstans teljesítéshatékonyságot feltételezve értelmezi. 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292136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teljesítés várható összes időtartama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adott aktuális elemzési időpontig kialakult helyzet alapján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várható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összes időtartamára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vonatkozóan - a létrehozott értéken alapuló projektkontrollban - a következő összefüggés alkalmazható: </a:t>
            </a:r>
          </a:p>
          <a:p>
            <a:pPr marL="0" indent="0">
              <a:buNone/>
            </a:pPr>
            <a:endParaRPr lang="hu-HU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ahol: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ETC 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Estimated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Time 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Completion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a teljesítés várható összes időtartama,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ATE 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Actual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Time 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Expended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a projekt teljesítésének megkezdése és az aktuális utolsó elemzési időpont között eltelt időtartam,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OD 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Original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Duration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a projekt teljesítésének tervezett időtartama, illetve az időterv kritikus útjának hossza. </a:t>
            </a:r>
            <a:endParaRPr lang="hu-HU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300F5C3-D840-49DF-8B97-BFEF6AE3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06" y="3704499"/>
            <a:ext cx="5174114" cy="13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64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összes időszükséglet láthatóan két részből tevődik össze.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a már eltelt időszak, már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befolyásolható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második tag azt fejezi ki, hogy mennyi az az időtartam, ami még az ezt követően teljesítendő tevékenységek teljesítéséhez szükséges, azaz korrekciós intézkedésekkel még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alakítható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teljesítés várható összes költsége </a:t>
            </a:r>
          </a:p>
          <a:p>
            <a:pPr marL="0" indent="0">
              <a:buNone/>
            </a:pPr>
            <a:endParaRPr lang="hu-H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ahol: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EAC 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Estimated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Cost 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Completion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a teljesítés várható összes költsége,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BAC 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Budgeted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Cost 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Completion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a projekt teljesítésének tervezett költsége, vagyis a tevékenységalapú költségtervben a tevékenységek tervezett költségének az összessége. </a:t>
            </a:r>
            <a:endParaRPr lang="hu-HU" sz="36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78A27CA-C90D-4815-9F06-C2F25257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01" y="3243262"/>
            <a:ext cx="58388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01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összes költség is két részből tevődik össze.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ACWP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az elemzés időpontjáig fölmerült költségek, azaz már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befolyásolhatóak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második tag azt fejezi ki, hogy mennyi az a várható költség, ami még az ezt követően teljesítendő tevékenységek teljesítéséhez szükséges, azaz korrekciós intézkedésekkel még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alakítható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Fontos hangsúlyozni, mind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teljesítési időtartamra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mind pedig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költségek előrejelzésére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vonatkozóan, hogy az első néhány elemzési időszak adatai alapján – általában nem kapható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megbízható eredmény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Így ezen kalkulációkra alapozva nem készíthető hosszú időszakra vonatkozó, megbízható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előrejelzés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57732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folyamatkontroll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folyamatkontroll során keletkező elemzési eredményeket akkor érdemes összefoglalni, egy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kontroll-jelentésben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amikor a projekttevékenységek összességéről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átfogó, értékelő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elemzés készülhet. A körültekintően összeállított kontrolljelentés a következő kérdésekre ad választ: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milyen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valós állapota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teljesítést és a költségfölhasználást illetően, a várható összes időtartam és az összköltség tekintetében (az utolsó aktuális elemzési időpont eredményei alapján),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mi a következő elemzési időszak végéig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elérendő cél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teljesítés és a költségfölhasználás vonatkozásában (beleértve az esetlegesen szükséges korrekciókat is),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milyen külső és belső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körülmények fenyegetik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teljesítést, azaz a projekt terveknek megfelelő teljesítését a különböző kockázatok tekintetében (érdekcsoportok, technikai és pénzügyi problémák stb.).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555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hu-H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erdmény</a:t>
            </a:r>
            <a:r>
              <a:rPr lang="hu-HU" sz="32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kontroll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folyamatkontrollban bemutatott elemzések jól illeszkednek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operatív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koordinációs projektértekezletek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rendjéhez, mely értekezletek célja a következő: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állapotának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értékelése a kontrolljelentésre alapozva,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problémák föltárása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megoldási javaslatok megfogalmazása és értékelése (műszaki problémák, korrekciókra vonatkozó javaslatok stb.),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korrekciós döntések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kialakítása,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projekttel kapcsolatos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tájékoztatások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utasítások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közlése.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9440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Az eredménykontroll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eredménykontroll jelentős szerepet tölt be a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projektsiker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kialakulásában, mert érinti a háromszintű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sikerkritérium-rendszer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mindegyik szintjét. Az eredménykontrollban – a projekteredmények egyedisége és sokszínűsége következtében - nem alakult ki olyan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egységes technikai megoldás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mint a folyamatkontrollban 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1243206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Az eredménykontroll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folyamatkontrollhoz hasonlóan az eredménykontrollban is szükség van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normákra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viszonyítási alapokra.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projektteljesítés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megkezdése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előtt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rendelkezésre kell, hogy álljanak az eredménykontrollhoz szükséges normák, amelyek már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 behatárolása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során megfogalmazásra kerülnek. Norma lehet a projekteredmény egy-egy jól </a:t>
            </a:r>
            <a:r>
              <a:rPr lang="hu-HU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körülhatárolható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adott paraméterekkel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jellemezhető része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egy létesítményi projektben például a létrehozandó épület alapja, illetve annak a kiviteli tervdokumentáció szerinti elrendezése, mérete. 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2426526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Az eredménykontroll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minőség tekintetében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megjegyzendő, hogy a nem megfelelő minőségben elvégzett teljesítés nem tekinthető tényleges teljesítésnek. De a tevékenységek kifogástalan minőségű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sem jelenti automatikusan a projekteredmény-rész megfelelőségét.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eredménykontrollban az információgyűjtés gyakorisága nem a rendszeresen ismétlődő időpontokhoz, hanem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mérföldkőeseményekhez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köthető. Az eredménykontrollban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elemzés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a harmadik lépés - úgy valósul meg, hogy a létrejövő projekteredmény-rész mérhető paraméterei összevetésre kerülnek a normaként szereplő paraméterekkel. Ez, ebben az esetben, természetesen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eltéréselemzést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jelent. 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67430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projektkontroll folyamata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hu-HU" dirty="0"/>
          </a:p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Amikor elkezdődik egy projekt teljesítése, az igény is megjelenik arra vonatkozóan, hogy a projektért felelős vezetők, rendszeres,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megbízható információval rendelkezzenek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előrehaladásáról. Ezt az igényt elégíti ki a projektkontroll, amely egyrészt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projekteredményre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másrészt pedig magára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folyamatra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vonatkozik. A projektkontroll rendszerében keletkező információk lehetővé teszik egy-egy időpontban a kialakult helyzet értékelését és az esetleg szükségessé váló korrekciós döntések meghozatalát.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732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Az eredménykontroll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projekteredmény tartalmára vonatkozóan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szándékos változtatás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leggyakoribb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okait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 körülményekben jelölhetjük: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 teljesítése során megjelenő jelentős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technikai problémák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melyek rövid- távon nem hidalhatóak át,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szervezeti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stratégiai célok változása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projekttulajdonosi szervezetben,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pontatlan tartalmi-terjedelmi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behatárolása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miatt új igények megjelenése,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technikai fejlődésnek köszönhetően előnyösebbnek ítélt,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korszerűbb megoldások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előtérbe kerülése,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jelentős, a projekttulajdonosi szervezet számára nem vállalható, illetve nem kezelhető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kockázati tényezők megjelenése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projektben, és/vagy a létrehozandó projekteredményben érintett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érdekcsoportok magatartásának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megváltozása.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5813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Az eredménykontroll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szándékolt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változtatások kezdeményezéséhez és a normáktól való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szándékolt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eltérés korrekciójához kötődő döntések formai keretéül szolgálhatnak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áttekintő-értékelő értekezletek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Ezen értekezletek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összehívásuk oka különböző lehet, a leggyakrabban előforduló okok a következők lehetnek: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mérföldkőesemények kapcsán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 átfogó értékelése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folytatás további irányainak meghatározása, ami különösen akkor szükséges, ha a projekteredmény behatárolása nem történt meg megfelelően,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stratégiai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célok megváltozása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miatt, a projekt prioritási helyzetének változása következik be, ami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elsődleges projektcélok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megváltoztatásához vagy a projekt törléséhez kapcsolódó döntések meghozatalához vezethet,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projektteljesítés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folytatásának mérlegelése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jelentős technikai, pénzügyi stb. problémák miatt,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fontos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érdekcsoportok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szerepének és az alkalmazott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projektmarketing-eszközök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hatékonyságának az értékelése,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projektteljesítést veszélyeztető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kockázatok áttekintése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 alkalmazott kockázatkezelési politika hatékonyságának értékelése,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latin typeface="Arial" panose="020B0604020202020204" pitchFamily="34" charset="0"/>
              </a:rPr>
              <a:t>•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szervezeti </a:t>
            </a:r>
            <a:r>
              <a:rPr lang="hu-HU" sz="2400" b="1" i="0" u="none" strike="noStrike" baseline="0" dirty="0">
                <a:latin typeface="Times New Roman" panose="02020603050405020304" pitchFamily="18" charset="0"/>
              </a:rPr>
              <a:t>stratégia megvalósításának </a:t>
            </a:r>
            <a:r>
              <a:rPr lang="hu-HU" sz="2400" b="0" i="0" u="none" strike="noStrike" baseline="0" dirty="0">
                <a:latin typeface="Times New Roman" panose="02020603050405020304" pitchFamily="18" charset="0"/>
              </a:rPr>
              <a:t>átfogó értékelése.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3547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Az eredménykontroll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projektkontroll működési követelményei </a:t>
            </a:r>
            <a:endParaRPr lang="hu-HU" sz="2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projektkontrollnak, mint a projektvezetés döntéstámogató információs rendszerének a következő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követelmények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alapján kell működnie: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olyankor jelezze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nem szándékolt eltéréseket, és/vagy a korrekció szükségességét, amikor azok még kis ráfordítás mellett helyesbíthetőek, </a:t>
            </a:r>
            <a:r>
              <a:rPr lang="hu-HU" sz="2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véghezvihetőek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projektkontroll információáramlási folyamata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legyen összhangban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alkalmazott projektszervezeti formával, különösen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szándékolt eltérések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miatti korrekció esetén lényeges,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projektkontrollból származó elemzési-értékelési eredményeknek nem lehet kizárólagos, egyedüli felhasználási módja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személyi felelősségre vonás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mert ez információtorzuláshoz vezet,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különösen a folyamatkontrollra jellemző követelmény, hogy a tevékenységre vonatkozó elemzési eredmények – eltérések -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gyorsan áttekinthető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értelmezhető formában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jelenjenek meg - táblázatok, grafikonok és kalkulációk, nem pedig szövegszerű megfogalmazások.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2521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Összegzés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 teljesítése során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projektkontroll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döntéstámogató információs rendszer szerepét tölti be, részben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 folyamatára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idő- és költség – részben pedig a létrejövő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projekteredményre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vonatkozóan.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projektkontroll egyik alapvető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feladata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hogy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eltérésekre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 a projekteredmény mind pedig a teljesítési folyamat vonatkozásában már az eltérés korai szakaszában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felhívja a figyelmet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folyamatkontroll négy,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szisztematikusan ismétlődő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lépésből álló körfolyamatként valósul meg.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folyamatkontroll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létrehozott értéken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alapul és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eltérések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értékelése mellett,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előrejelzésre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lehetőséget ad. Az eredménykontroll csak a létrejövő projekteredmény-rész - tervezett állapothoz viszonyított eltéréseit - képes jelezni.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projektkontroll kialakítása és sikeres működtetése során, számos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követelmény teljesülését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szükséges biztosítani.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2139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Kérdések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88615B-25A3-4326-AD2C-9E368E7E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Hogyan definiálható a projektkontroll, mint döntéstámogató információs rendszer?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Hogyan ábrázolható és jellemezhető a projektkontroll, mint körfolyamat?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Ismertesse a létrehozott értéken alapuló folyamatkontroll három mérőszámát!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Mit tud a teljesítés alakulására vonatkozó mutatószámokról (SV, SPI)?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Hogyan határozható meg a teljesítés várható összes költsége?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Milyen okai lehetnek a projekteredmény tartalmára vonatkozó szándékos változtatásoknak?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7. Melyek a projektkontroll kialakításának és működtetésének legfőbb követelményei?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223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projektkontroll folyamata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Adott projekt teljesítése kapcsán, mind a létrejövő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eredményt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mind a teljesítés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költségkeretét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illetően, olyan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eltérések következhetnek be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amelyek veszélyeztetik a projekt sikerességét. Ezen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eltérések felismeréséhez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nyújt segítséget a projektkontroll. Olyan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szándékolt változtatásokra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sor kerülhet, elsősorban a projekteredmény kapcsán, amelyek kívül esnek a projektkontroll hatáskörén. </a:t>
            </a:r>
            <a:endParaRPr lang="hu-HU" sz="5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5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projektkontroll folyamata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sikeres projektvezetés szempontjából a projektkontroll folyamatának ismeretén túl, a kontrollal kapcsolatos különböző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elvárások, követelmények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kontroll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eszközrendszerének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megismerése is fontos.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projektkontroll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teljesítésére vonatkozó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döntéstámogató információs rendszer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 magában foglalja: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tervezett elsődleges projektcélok teljesülésére vonatkozó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elemzések elvégzését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elemzési eredmények alapján a szükséges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korrekciós intézkedések meghozatalát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58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projektkontroll folyamata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kontrollfolyamat a projekt teljesítése során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négy, egymástól elkülönülő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de időben ismétlődő lépéssorozatból áll, a következők szerint: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normák meghatározása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folyamat első lépése, a normák a projekt teljesítése során a mindenkori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aktuális helyzet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viszonyítási alapját képezik az elemzés kapcsán: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folyamatkontroll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esetében, a projekt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időtartamára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költségeire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irányul, a normák szerepét az idő- és költségterv testesíti meg,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eredménykontrollban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 elérendő eredményre irányul, a projektindítási dokumentumokban rögzített mérföldkő események formájában.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07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projektkontroll folyamata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az információk gyűjtése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második lépése a körfolyamatnak, amelynek gyakorisága eltérést mutat az eredménykontroll és a folyamatkontroll esetében.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Folyamatkontroll esetén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projektteljesítés kezdeti és befejezési szakaszaiban gyakoribb információgyűjtésre van szükség mint a közbülső szakaszban. Az eredménykontrollban az információgyűjtés gyakoriságát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mérföldkőesemények gyakorisága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határozza meg. Általánosságban elmondható, hogy az információgyűjtés gyakorisága: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napi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a rövid időtartamú kritikus tevékenységek esetében,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heti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minden kritikus tevékenység és hosszú időtartamú, költséges erőforrású nem kritikus tevékenység esetében,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havi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minden projekttevékenység esetében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27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projektkontroll folyamata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az elemzés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harmadik lépés, amely a normákon és a tényhelyzetre vonatkozó információkon alapul és a folyamatkontrollban jelenti: </a:t>
            </a:r>
          </a:p>
          <a:p>
            <a:pPr marL="0" indent="0" algn="just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eltéréselemzést, ami a normák és a tényleges helyzet különbözősége és </a:t>
            </a:r>
          </a:p>
          <a:p>
            <a:pPr marL="0" indent="0" algn="just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előrejelzést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 a befejezésre vonatkozó várható helyzet.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projektkontroll folyamata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korrekció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negyedik lépés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amelyre az elemzés eredményei alapján kerülhet sor. A korrekciót elsősorban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szándékolt eltérések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kialakulása indokolja. A korrekció lehet olyan jellegű is, hogy már nincs reális lehetőség az eredeti normákhoz való igazodásra – így módosítani kell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költségtervet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 létrehozandó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projekteredményt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folyamatkontroll során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elemzési eredmények indokolhatják a projekt gyorsítását, azaz a kritikus út rövidítését.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gyorsítás során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célszerű a már befejezéshez közel álló és a hosszú időtartamú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tevékenységekre koncentrálni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Nem szabad megfeledkezni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gyorsítás költségekre gyakorolt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hatásának vizsgálatáról sem, ami befolyásolhatja a vállalható gyorsítás mértékét.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projekteredményre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vonatkozó korrekció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mérföldkő-események kapcsán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elvégzett elemzések eredményeként válhat szükségessé.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18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421C5E-FB1C-4FC7-9DAF-F5640B93B8AB}"/>
</file>

<file path=customXml/itemProps2.xml><?xml version="1.0" encoding="utf-8"?>
<ds:datastoreItem xmlns:ds="http://schemas.openxmlformats.org/officeDocument/2006/customXml" ds:itemID="{0AE64A48-5F47-4794-A061-E1B27428DCC0}"/>
</file>

<file path=customXml/itemProps3.xml><?xml version="1.0" encoding="utf-8"?>
<ds:datastoreItem xmlns:ds="http://schemas.openxmlformats.org/officeDocument/2006/customXml" ds:itemID="{292BB140-B51D-4BAB-95C0-BC63197EB271}"/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2752</Words>
  <Application>Microsoft Office PowerPoint</Application>
  <PresentationFormat>Szélesvásznú</PresentationFormat>
  <Paragraphs>201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Office-téma</vt:lpstr>
      <vt:lpstr>PowerPoint-bemutató</vt:lpstr>
      <vt:lpstr>Cél </vt:lpstr>
      <vt:lpstr>A projektkontroll folyamata </vt:lpstr>
      <vt:lpstr>A projektkontroll folyamata </vt:lpstr>
      <vt:lpstr>A projektkontroll folyamata </vt:lpstr>
      <vt:lpstr>A projektkontroll folyamata </vt:lpstr>
      <vt:lpstr>A projektkontroll folyamata </vt:lpstr>
      <vt:lpstr>A projektkontroll folyamata </vt:lpstr>
      <vt:lpstr>A projektkontroll folyamata </vt:lpstr>
      <vt:lpstr>A projektkontroll folyamata </vt:lpstr>
      <vt:lpstr>A folyamatkontroll </vt:lpstr>
      <vt:lpstr>A folyamatkontroll </vt:lpstr>
      <vt:lpstr>A folyamatkontroll </vt:lpstr>
      <vt:lpstr>A folyamatkontroll </vt:lpstr>
      <vt:lpstr>A folyamatkontroll </vt:lpstr>
      <vt:lpstr>A folyamatkontroll </vt:lpstr>
      <vt:lpstr>A folyamatkontroll </vt:lpstr>
      <vt:lpstr>A folyamatkontroll </vt:lpstr>
      <vt:lpstr>A folyamatkontroll </vt:lpstr>
      <vt:lpstr>A folyamatkontroll </vt:lpstr>
      <vt:lpstr>A folyamatkontroll </vt:lpstr>
      <vt:lpstr>A folyamatkontroll </vt:lpstr>
      <vt:lpstr>A folyamatkontroll </vt:lpstr>
      <vt:lpstr>A folyamatkontroll </vt:lpstr>
      <vt:lpstr>A folyamatkontroll </vt:lpstr>
      <vt:lpstr>A erdménykontroll </vt:lpstr>
      <vt:lpstr>Az eredménykontroll </vt:lpstr>
      <vt:lpstr>Az eredménykontroll </vt:lpstr>
      <vt:lpstr>Az eredménykontroll </vt:lpstr>
      <vt:lpstr>Az eredménykontroll </vt:lpstr>
      <vt:lpstr>Az eredménykontroll </vt:lpstr>
      <vt:lpstr>Az eredménykontroll </vt:lpstr>
      <vt:lpstr>Összegzés</vt:lpstr>
      <vt:lpstr>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13</cp:revision>
  <dcterms:created xsi:type="dcterms:W3CDTF">2020-03-12T12:44:42Z</dcterms:created>
  <dcterms:modified xsi:type="dcterms:W3CDTF">2020-07-10T11:42:53Z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