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79" r:id="rId22"/>
    <p:sldId id="280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720" autoAdjust="0"/>
  </p:normalViewPr>
  <p:slideViewPr>
    <p:cSldViewPr snapToGrid="0">
      <p:cViewPr varScale="1">
        <p:scale>
          <a:sx n="64" d="100"/>
          <a:sy n="64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2023. 04. 04.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emberi erőforrások megtervezése során a projekt teljesítéséhez szükséges adott képzettségű és létszámú projektcsoport összeállításán van a hangsúly. Nem szabad azonban azt sem figyelmen kívül hagyni, hogy a projektben résztvevő munkatársak milyen szervezeti keretek között végzik a projekt teljesítését.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1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2023. 04. 04.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2023. 04. 04.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2023. 04. 04.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2023. 04. 04.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2023. 04. 04.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8.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projektek szervezeti felépítése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lineáris-funkcionális struktúrán alapuló és a projektre orientált projektszervezet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mátrixszervezeten alapuló projektszervezet 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projektre orientált projektszervezet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 projektre orientált projektszervezeti formából származó fontosabb előnyök a következőkben nyilvánulnak meg: </a:t>
            </a:r>
          </a:p>
          <a:p>
            <a:pPr marL="0" indent="0" algn="just">
              <a:buNone/>
            </a:pPr>
            <a:r>
              <a:rPr lang="hu-HU" dirty="0"/>
              <a:t>• A létrehozott projektszervezet az emberi és a tárgyi erőforrásokat, a projekteredmény elérésére képes koncentrálni, hiszen prioritásbeli problémák nem hátráltatják a projekt időbeni megvalósulását. </a:t>
            </a:r>
          </a:p>
          <a:p>
            <a:pPr marL="0" indent="0" algn="just">
              <a:buNone/>
            </a:pPr>
            <a:r>
              <a:rPr lang="hu-HU" dirty="0"/>
              <a:t>• A hatásköri sajátosságoknak köszönhetően a projektcsoport tagjai közötti információáramlás gyors és közvetlen, így a projektszervezet reakcióképessége is jó.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14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projektre orientált projektszervezet</a:t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46" y="1187532"/>
            <a:ext cx="777551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4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projektre orientált projektszervezet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dirty="0"/>
              <a:t>A projektre orientált projektszervezeti forma több hátránnyal is rendelkezik a következők szerint:</a:t>
            </a:r>
          </a:p>
          <a:p>
            <a:pPr algn="just"/>
            <a:r>
              <a:rPr lang="hu-HU" dirty="0"/>
              <a:t>A sajátos, egyéb tekintetben előnyös, hatásköri viszonyok következménye lehet, hogy konfliktus esetén a</a:t>
            </a:r>
          </a:p>
          <a:p>
            <a:pPr algn="just"/>
            <a:r>
              <a:rPr lang="hu-HU" dirty="0"/>
              <a:t>projektérdek háttérbe szoríthat más, a funkcionális szervezetek által képviselt, esetleg az egész vállalatot</a:t>
            </a:r>
          </a:p>
          <a:p>
            <a:pPr algn="just"/>
            <a:r>
              <a:rPr lang="hu-HU" dirty="0"/>
              <a:t>érintő, szakmai érdekeket.</a:t>
            </a:r>
          </a:p>
          <a:p>
            <a:pPr algn="just"/>
            <a:r>
              <a:rPr lang="hu-HU" dirty="0"/>
              <a:t>A projekt-team nem minden tagjának teljes a munkaterhelése a projektben végzett tevékenységek alapján.</a:t>
            </a:r>
          </a:p>
          <a:p>
            <a:pPr algn="just"/>
            <a:r>
              <a:rPr lang="hu-HU" dirty="0"/>
              <a:t>Ez a szervezet kisebb hatékonyságához és nagyobb költségekhez vezet.</a:t>
            </a:r>
          </a:p>
          <a:p>
            <a:pPr algn="just"/>
            <a:r>
              <a:rPr lang="hu-HU" dirty="0"/>
              <a:t>A létrehozott projektszervezet az állandó ideiglenesség állapotában van, hiszen mind létszámában mind</a:t>
            </a:r>
          </a:p>
          <a:p>
            <a:pPr algn="just"/>
            <a:r>
              <a:rPr lang="hu-HU" dirty="0"/>
              <a:t>pedig, szakmai összetételében folyamatosan változik. Éppen ezért a projekttel való azonosulás és</a:t>
            </a:r>
          </a:p>
          <a:p>
            <a:pPr algn="just"/>
            <a:r>
              <a:rPr lang="hu-HU" dirty="0"/>
              <a:t>elkötelezettség, illetve az eredményes csapatmunka kialakítása, meglehetősen nehézkes.</a:t>
            </a:r>
          </a:p>
          <a:p>
            <a:pPr algn="just"/>
            <a:r>
              <a:rPr lang="hu-HU" dirty="0"/>
              <a:t>A projekt befejezésekor a szervezeti egység megszűnik, így a felhalmozódott tapasztalatok jelentős része</a:t>
            </a:r>
          </a:p>
          <a:p>
            <a:pPr algn="just"/>
            <a:r>
              <a:rPr lang="hu-HU" dirty="0"/>
              <a:t>elvész és nem feltétlenül hasznosítható további hasonló projektekben.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14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Az előző két típus egyfajta kombinációja, hiszen a különböző projekttevékenységeket a megfelelő funkcionális szervezetek munkatársai végzik, a projektmenedzser és szervezetének úgynevezett horizontális koordinációja mellett. A projekt teljesítésével összefüggő lényeges döntések a projektmenedzser és a funkcionális területek vezetői között oszlanak meg.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14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projektvezető a felsővezetői szint irányításával végzi munkáját. A funkcionális területek munkatársai egy adott feladat elvégzésére vonatkozóan, mind a projektvezetőtől mind pedig, a funkcionális egység vezetőjétől kapják az utasítást.</a:t>
            </a:r>
          </a:p>
          <a:p>
            <a:pPr marL="0" indent="0" algn="just">
              <a:buNone/>
            </a:pPr>
            <a:r>
              <a:rPr lang="hu-HU" dirty="0"/>
              <a:t>A közvetlen ellenőrzést is e két vezető gyakorolja. A mátrix-struktúrán alapuló projektszervezet működőképességének kulcskérdése a funkcionális vezetők és a projektmenedzser közötti hatáskör- és felelősség-megosztás. Általánosságban megállapítható, hogy egy adott feladat kapcsán a projektvezető a „mit és mikor” jellegű döntésekre koncentrál, a funkcionális vezetők pedig, a „hogyan és ki” döntésekre összpontosítanak, a rendelkezésre álló hatásköröknek és a viselt felelősségnek megfelelően.</a:t>
            </a: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14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 gyakorlatban ezen kérdések szétválasztása nem egyszerű feladat. A meghozott döntések többsége közös döntés, egyfajta kompromisszum eredménye az integrált projektérdekek és a funkcionális szakmai megfontolások között. Ebben az esetben a projektszervezet kiegyensúlyozott mátrixnak nevezhető. Ha ez az egyensúly felborul és a döntések súlypontja valamelyik irányba eltolódik, akkor gyenge vagy funkcionális mátrixnak, illetve erős vagy projekt-mátrixnak nevezhető a szervezet. Az egyensúlyi zavar tartós jellege esetén a mátrixszervezet működése nem hatékony, mivel a közösen meghozott döntések helyett a közös felettesre hárul a döntés súlya.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37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dirty="0"/>
              <a:t>A mátrixstruktúra, mint projektszervezet igyekszik egyesíteni a lineáris-funkcionális és a projektre orientált szervezeti elrendezések előnyeit a következők szerint: </a:t>
            </a:r>
          </a:p>
          <a:p>
            <a:pPr marL="0" indent="0" algn="just">
              <a:buNone/>
            </a:pPr>
            <a:r>
              <a:rPr lang="hu-HU" dirty="0"/>
              <a:t>• A megosztott hatásköröknek köszönhetően prioritásbeli konfliktusok nem gátolják a projekt teljesülés ütemét. </a:t>
            </a:r>
          </a:p>
          <a:p>
            <a:pPr marL="0" indent="0" algn="just">
              <a:buNone/>
            </a:pPr>
            <a:r>
              <a:rPr lang="hu-HU" dirty="0"/>
              <a:t>• Az azonos szakmai képzettségű kollégák koncentrációja lehetővé teszi az emberi erőforrások hatékonyabb fölhasználását és a szakmai összetartozás előnyeinek kihasználását. </a:t>
            </a:r>
          </a:p>
          <a:p>
            <a:pPr marL="0" indent="0" algn="just">
              <a:buNone/>
            </a:pPr>
            <a:r>
              <a:rPr lang="hu-HU" dirty="0"/>
              <a:t>• A viszonylag stabil szervezeti struktúra biztosítja a felhalmozódó tapasztalatok megőrzését és a később megvalósuló, hasonló projektekben történő fölhasználását. </a:t>
            </a:r>
          </a:p>
          <a:p>
            <a:pPr marL="0" indent="0" algn="just">
              <a:buNone/>
            </a:pPr>
            <a:r>
              <a:rPr lang="hu-HU" dirty="0"/>
              <a:t>• Az információáramlás a projektben résztvevők között közvetlenebb és gyorsabb lehet a lineáris-funkcionális struktúrán alapuló projektvezetéshez viszonyítva.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37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/>
              <a:t>A mátrixstruktúra is magában hordoz bizonyos hátrányokat a következők szerint:</a:t>
            </a:r>
          </a:p>
          <a:p>
            <a:pPr marL="0" indent="0" algn="just">
              <a:buNone/>
            </a:pPr>
            <a:r>
              <a:rPr lang="hu-HU" dirty="0"/>
              <a:t>• A mátrixon alapuló projektszervezet működőképességét jelentősen befolyásolja a szervezeti kultúra és a</a:t>
            </a:r>
          </a:p>
          <a:p>
            <a:pPr marL="0" indent="0" algn="just">
              <a:buNone/>
            </a:pPr>
            <a:r>
              <a:rPr lang="hu-HU" dirty="0"/>
              <a:t>motivációs rendszer.</a:t>
            </a:r>
          </a:p>
          <a:p>
            <a:pPr marL="0" indent="0" algn="just">
              <a:buNone/>
            </a:pPr>
            <a:r>
              <a:rPr lang="hu-HU" dirty="0"/>
              <a:t>• Ha a projektmenedzser és a funkcionális vezetők között nem jön létre a kompromisszumos döntés, akkor a</a:t>
            </a:r>
          </a:p>
          <a:p>
            <a:pPr marL="0" indent="0" algn="just">
              <a:buNone/>
            </a:pPr>
            <a:r>
              <a:rPr lang="hu-HU" dirty="0"/>
              <a:t>közös felettes dönt, ami hosszabb időt igényel és többlet költségeket is okozhat.</a:t>
            </a:r>
          </a:p>
          <a:p>
            <a:pPr marL="0" indent="0" algn="just">
              <a:buNone/>
            </a:pPr>
            <a:r>
              <a:rPr lang="hu-HU" dirty="0"/>
              <a:t>• Amikor a projektenkénti kisméretű munkaterhelés miatt egy-egy kolléga több projektben is részt vesz, a</a:t>
            </a:r>
          </a:p>
          <a:p>
            <a:pPr marL="0" indent="0" algn="just">
              <a:buNone/>
            </a:pPr>
            <a:r>
              <a:rPr lang="hu-HU" dirty="0"/>
              <a:t>több vezetőnek való megfelelés kényszere, a gyakori feladatváltás rontja a munka hatékonyságát.</a:t>
            </a:r>
          </a:p>
          <a:p>
            <a:pPr marL="0" indent="0" algn="just">
              <a:buNone/>
            </a:pPr>
            <a:r>
              <a:rPr lang="hu-HU" dirty="0"/>
              <a:t>• Több projektben való részvétel esetén egy gyenge vagy funkcionális mátrixban, az egy-egy projekttel való</a:t>
            </a:r>
          </a:p>
          <a:p>
            <a:pPr marL="0" indent="0" algn="just">
              <a:buNone/>
            </a:pPr>
            <a:r>
              <a:rPr lang="hu-HU" dirty="0"/>
              <a:t>azonosulás és az elkötelezettség nehezen alakítható ki. A csapatépítés is akadályokba ütközhet.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78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97" y="1231900"/>
            <a:ext cx="5071319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37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dirty="0"/>
              <a:t>A megfelelő szervezeti forma megválasztása </a:t>
            </a:r>
          </a:p>
          <a:p>
            <a:pPr marL="0" indent="0" algn="just">
              <a:buNone/>
            </a:pPr>
            <a:r>
              <a:rPr lang="hu-HU" dirty="0"/>
              <a:t>A projekt megvalósításának sikerességét jelentős mértékben befolyásolja a kialakított szervezeti felépítés, hiszen az egyben a projektteljesítés irányítási struktúrája is. A helyesen kialakított szervezeti struktúra képes korrigálni a szerződésstratégia hiányosságait, illetve az időtervezésben és a projekthez kapcsolódó egyéb számításokban elkövetett hibákat. </a:t>
            </a:r>
          </a:p>
          <a:p>
            <a:pPr marL="0" indent="0" algn="just">
              <a:buNone/>
            </a:pPr>
            <a:r>
              <a:rPr lang="hu-HU" dirty="0"/>
              <a:t>Mivel ennek ellentétje is igaz, ezért állítható, hogy a nem megfelelően megválasztott szervezeti forma egy sor komoly veszteség forrása is lehet. A kapcsolódó szakirodalom általában nem fordít túlzott figyelmet a projektszervezet megválasztásával kapcsolatos kérdés megválaszolására, illetve nem kínál konkrét módszertani kapaszkodókat. </a:t>
            </a:r>
          </a:p>
          <a:p>
            <a:pPr marL="0" indent="0" algn="just">
              <a:buNone/>
            </a:pPr>
            <a:r>
              <a:rPr lang="hu-HU" dirty="0"/>
              <a:t>Az általános megfogalmazás szerint a nem bonyolult projektek esetében jól alkalmazható a lineáris-funkcionális struktúrára épülő projektszervezet. A komplexebb projektekhez a projektre orientált szervezeti forma ajánlott. A nagyon komplex projekthez a mátrix-struktúrán alapuló projektszervezet kialakítása ajánlható.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37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bemutatni, a tipikus projektszervezeti formákat, alkalmazásuk előnyeit és hátrányait, valamint a megválasztásuk során figyelembe veendő szempontokat, azaz </a:t>
            </a:r>
          </a:p>
          <a:p>
            <a:r>
              <a:rPr lang="hu-HU" dirty="0"/>
              <a:t>bemutatni a projektszervezeti megoldások hatását a projektek sikeres teljesítésére, </a:t>
            </a:r>
          </a:p>
          <a:p>
            <a:r>
              <a:rPr lang="hu-HU" dirty="0"/>
              <a:t>áttekinteni a lineáris-funkcionális, a projektre-orientált és a mátrix-struktúrán alapuló szervezeti formák lényegét, főbb előnyeit és hátrányait, </a:t>
            </a:r>
          </a:p>
          <a:p>
            <a:r>
              <a:rPr lang="hu-HU" dirty="0"/>
              <a:t>megmutatni a projektszervezet megválasztását befolyásoló egyéb szempontokat.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dirty="0"/>
              <a:t>A projekt sajátosságai alapján az egyes projektszervezeti formák alkalmazási lehetőségei a következők szerint alakul: </a:t>
            </a:r>
          </a:p>
          <a:p>
            <a:pPr marL="0" indent="0" algn="just">
              <a:buNone/>
            </a:pPr>
            <a:r>
              <a:rPr lang="hu-HU" dirty="0"/>
              <a:t>• A lineáris-funkcionális struktúrára alapuló projektszervezet akkor ajánlható, ha a projektfolyamatokon belüli kölcsönös összefüggések csak kis komplexitásúak, valamint kevés számú és alacsony intenzitású bizonytalansággal jellemezhető a projekt. </a:t>
            </a:r>
          </a:p>
          <a:p>
            <a:pPr marL="0" indent="0" algn="just">
              <a:buNone/>
            </a:pPr>
            <a:r>
              <a:rPr lang="hu-HU" dirty="0"/>
              <a:t>• A projektre orientált szervezeti megoldás akkor javasolható, ha a projektfolyamatokon belüli kölcsönös összefüggések igen komplexek, és nagyszámú, ugyanakkor intenzív bizonytalanságok jellemzik a projektet. Nagyméretű, összetett és komplex feladatokat ellátó projekteredmények létrehozása esetén a projektre orientált szervezet önmaga határain belül hoz létre egy, egyre kiterjedtebb lineáris-funkcionális struktúrát, ami korlátozza a szervezet belső összefüggés- és bizonytalanságkezelő képességét. </a:t>
            </a:r>
          </a:p>
          <a:p>
            <a:pPr marL="0" indent="0" algn="just">
              <a:buNone/>
            </a:pPr>
            <a:r>
              <a:rPr lang="hu-HU" dirty="0"/>
              <a:t>• A mátrix-struktúrára épülő projektszervezet ugyancsak alkalmas a nagyon komplex és az intenzív bizonytalansággal jellemezhető projektek teljesítésére, de a projektre orientált szervezetnél lényegesen komplexebb, a méretekkel kapcsolatos belső összefüggések esetén is jól alkalmazható.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75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mátrixszervezeten alapuló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dirty="0"/>
              <a:t>A projekttulajdonosi szervezet meghatározó sajátosságai a következő szempontokon keresztül hatnak a</a:t>
            </a:r>
          </a:p>
          <a:p>
            <a:pPr marL="0" indent="0" algn="just">
              <a:buNone/>
            </a:pPr>
            <a:r>
              <a:rPr lang="hu-HU" dirty="0"/>
              <a:t>projektszervezeti formák megválasztására:</a:t>
            </a:r>
          </a:p>
          <a:p>
            <a:pPr marL="0" indent="0" algn="just">
              <a:buNone/>
            </a:pPr>
            <a:r>
              <a:rPr lang="hu-HU" dirty="0"/>
              <a:t>• A projekt jelentősége az adott szervezet működésében. Ha egy projekt fontos szerepet játszik a szervezet életében, akkor célszerűbb a projektre orientált szervezeti formát alkalmazni.</a:t>
            </a:r>
          </a:p>
          <a:p>
            <a:pPr marL="0" indent="0" algn="just">
              <a:buNone/>
            </a:pPr>
            <a:r>
              <a:rPr lang="hu-HU" dirty="0"/>
              <a:t>• Az adott szervezetben működő funkcionális egységeknek, az adott projektre vonatkoztatott szakmai kompetenciái. Ha a projektvállalat szervezetében a projektfolyamatban szükséges szakmai szervezeti egységek léteznek, akkor elméletileg bármelyik projektszervezeti forma választható, természetesen csak ebből a szempontból vizsgálva. Ellentétes esetben az egyetlen alkalmazható megoldás a projektre orientált szervezet.</a:t>
            </a:r>
          </a:p>
          <a:p>
            <a:pPr marL="0" indent="0" algn="just">
              <a:buNone/>
            </a:pPr>
            <a:r>
              <a:rPr lang="hu-HU" dirty="0"/>
              <a:t>• A szervezeti kultúra jellege. A szervezeti kultúra tekintetében azt kell megvizsgálni, hogy az milyen mértékben támogatja a konszenzusos döntéshozatalt egy mátrix-struktúrára épülő projektszervezet keretében.</a:t>
            </a:r>
          </a:p>
          <a:p>
            <a:pPr marL="0" indent="0" algn="just">
              <a:buNone/>
            </a:pPr>
            <a:r>
              <a:rPr lang="hu-HU" dirty="0"/>
              <a:t>• A projekt-csoport lehetséges tagjainak munkaterhelése a delegáló szakmai szervezetekben. Ez a kérdés elsősorban a lineáris-funkcionális szervezet keretei között és a mátrix-struktúrában megvalósuló projektteljesítés esetén kerül előtérbe. Ha a potenciális tagjelöltek munkaterhelése a delegáló szervezetekben</a:t>
            </a:r>
          </a:p>
          <a:p>
            <a:pPr marL="0" indent="0" algn="just">
              <a:buNone/>
            </a:pPr>
            <a:r>
              <a:rPr lang="hu-HU" dirty="0"/>
              <a:t>túlfeszített, akkor a projektfolyamat könnyen konfliktusokkal terhelt lesz.</a:t>
            </a:r>
          </a:p>
          <a:p>
            <a:pPr marL="0" indent="0" algn="just">
              <a:buNone/>
            </a:pPr>
            <a:r>
              <a:rPr lang="hu-HU" dirty="0"/>
              <a:t>• Az adott projekttulajdonos szervezeti formájához, sajátosságaihoz igazodó projektszervezetre vonatkozó döntést az úgynevezett szervezeti profil segíti elő. A szervezeti profil, elsősorban a döntési feladat strukturálása révén segíti kiválasztani az ebből a szempontból leginkább alkalmas projektszervezeti formát.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19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Összegzés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szervezeti formák alapvető feladata a szervezet tagjai által teljesített tevékenységek koordinációjának biztosítása. A projektek sajátosságaiból következik, hogy a projektszervezeti formák helyes megválasztása döntő hatással lehet a projekt sikeres teljesítésére. </a:t>
            </a:r>
          </a:p>
          <a:p>
            <a:pPr marL="0" indent="0" algn="just">
              <a:buNone/>
            </a:pPr>
            <a:r>
              <a:rPr lang="hu-HU" dirty="0"/>
              <a:t> A szakirodalom szerint és a projektek gyakorlatában is három egymástól eltérő projektszervezeti forma különböztethető meg. Mind a három megoldás magában hordoz a projektteljesítés vonatkozásában előnyös és hátrányos sajátosságokat. Ezen jellemzők ismerete feltétlenül szükséges. </a:t>
            </a:r>
          </a:p>
          <a:p>
            <a:pPr marL="0" indent="0" algn="just">
              <a:buNone/>
            </a:pPr>
            <a:r>
              <a:rPr lang="hu-HU" dirty="0"/>
              <a:t> A megfelelő projektszervezeti forma megválasztása kapcsán egy sor egyéb szempontot célszerű figyelembe venni, az adott projekt, a projekttulajdonosi szervezet a projektvezető és a projektet támogatók tekintetében.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19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Önellenőrzés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Sorolja föl és röviden jellemezze a tipikus projektszervezeti formákat! </a:t>
            </a:r>
          </a:p>
          <a:p>
            <a:pPr marL="0" indent="0" algn="just">
              <a:buNone/>
            </a:pPr>
            <a:r>
              <a:rPr lang="hu-HU" dirty="0"/>
              <a:t>2. Melyek a lineáris-funkcionális szervezeti struktúrán alapuló projektszervezet főbb előnyei és hátrányai? Milyen esetben javasolható alkalmazása? </a:t>
            </a:r>
          </a:p>
          <a:p>
            <a:pPr marL="0" indent="0" algn="just">
              <a:buNone/>
            </a:pPr>
            <a:r>
              <a:rPr lang="hu-HU" dirty="0"/>
              <a:t>3. Melyek a projektre-orientált szervezeti struktúrán alapuló projektszervezet főbb előnyei és hátrányai? Milyen esetben javasolható alkalmazása? </a:t>
            </a:r>
          </a:p>
          <a:p>
            <a:pPr marL="0" indent="0" algn="just">
              <a:buNone/>
            </a:pPr>
            <a:r>
              <a:rPr lang="hu-HU" dirty="0"/>
              <a:t>4. Melyek a mátrix-struktúrán alapuló projektszervezet főbb előnyei és hátrányai? Milyen esetben javasolható alkalmazása? </a:t>
            </a:r>
          </a:p>
          <a:p>
            <a:pPr marL="0" indent="0" algn="just">
              <a:buNone/>
            </a:pPr>
            <a:r>
              <a:rPr lang="hu-HU" dirty="0"/>
              <a:t>5. Mely szempontok figyelembe vétele alapján javasolható egyik vagy másik projektszervezeti forma?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919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lineáris-funkcionális struktúrán alapuló és a projektre orientált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 különböző szervezeti formák elsődleges feladata, az adott szervezetben végzett tevékenységek folyamatos koordinációjának biztosítása. A szervezeti struktúrában megvalósuló koordinációnak köszönhetően, az elvégzett tevékenységfolyamat, az elvárt eredményt hozza létre. Az egyes projektszervezeti formák eltérő koordinációs képességgel rendelkeznek, ezért a projektteljesítési folyamatban felmerülő problémákra, kérdésekre adott válaszhoz szükséges időtartam is különböző. Az elhúzódó döntések negatív következményei a tervezett időtartam és a tervezett költségek túllépésében jelentkezhet.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7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lineáris-funkcionális struktúrán alapuló és a projektre orientált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5121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tipikus szervezeti formák a projektek teljesítési folyamatában A projektteljesítés folyamatában három, egymástól markánsan elkülöníthető szervezeti struktúra figyelhető meg a következők szerint: </a:t>
            </a:r>
          </a:p>
          <a:p>
            <a:pPr marL="0" indent="0">
              <a:buNone/>
            </a:pPr>
            <a:r>
              <a:rPr lang="hu-HU" dirty="0"/>
              <a:t>• a lineáris-funkcionális struktúrán alapuló projektszervezet, amelyben a különböző projekt-tevékenységeket a feladat-felelősség mátrix szerint a szakmailag illetékes funkcionális szervezeti egységek munkatársai végzik, az adott funkcionális vezetők irányítása mellett, </a:t>
            </a:r>
          </a:p>
          <a:p>
            <a:pPr marL="0" indent="0">
              <a:buNone/>
            </a:pPr>
            <a:r>
              <a:rPr lang="hu-HU" dirty="0"/>
              <a:t>• a projektre orientált projektszervezet az előző ellentéte, amely egy külön – akár párhuzamosan kialakított – szervezeti egységet képez és integrálja a feladat-felelősség mátrix alapján a projektben szükséges funkcionális munkatársakat a szükséges létszámban és a szükséges időtartamra, </a:t>
            </a:r>
          </a:p>
          <a:p>
            <a:pPr marL="0" indent="0">
              <a:buNone/>
            </a:pPr>
            <a:r>
              <a:rPr lang="hu-HU" dirty="0"/>
              <a:t>• a mátrix-struktúrán alapuló projektszervezet az előző kettő kombinációja, amelyben a projekttevékenységeket – hasonlóan a lineáris-funkcionális szervezethez – a szakmailag érintett funkcionális szervezeti egységek munkatársai végzik, de a projekt vonatkozásában mind a projektvezető mind a funkcionális vezetők formálisan biztosított hatáskörrel rendelkeznek.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79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lineáris-funkcionális struktúrán alapuló és a projektre orientált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lineáris-funkcionális struktúrán alapuló projektszervezet</a:t>
            </a:r>
          </a:p>
          <a:p>
            <a:r>
              <a:rPr lang="hu-HU" dirty="0"/>
              <a:t>Az egyes projekttevékenységeket a funkcionális szervezeti egységek irányítják és teljesítik. A projekt teljesítésével összefüggő lényeges döntéseket a szervezet felsőbb vezetése hozza meg. A projektmenedzser ebben a szervezeti felépítésben a felsőbb vezetői szint közvetlen irányítása alatt tevékenykedik . A projektvezetőnek nincs közvetlen utasítási joga a funkcionális szervezetek számára, illetve ellenőrzési joga sincs fölöttük. A funkcionális vezetők hatásköre csak a saját funkcionális területük határáig terjed. Ezért ebben a szervezeti elrendezésben a projekt egészére vonatkozó döntések meghozatala a felsővezetői szintre hárul. Mindebből az is következik, hogy a projektvezető sokkal inkább egy információközpont, mint sem a projektfolyamatok valódi koordinátora és integrátora.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79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lineáris-funkcionális struktúrán alapuló és a projektre orientált projektszervezet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lineáris-funkcionális struktúrán alapuló projektszervezet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88" y="1785319"/>
            <a:ext cx="6765064" cy="446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9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lineáris-funkcionális struktúrán alapuló projektszervezet előnyei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az azonos szakmai képzettségű kollégák koncentrációjának köszönhetően a munkaidő hatékonyabban kihasználható, </a:t>
            </a:r>
          </a:p>
          <a:p>
            <a:pPr marL="0" indent="0">
              <a:buNone/>
            </a:pPr>
            <a:r>
              <a:rPr lang="hu-HU" dirty="0"/>
              <a:t>• a szakmai összetartozás további előnyöket rejt, a munkatársak egymás szakmai segítségét közvetlenül igénybe vehetik, </a:t>
            </a:r>
          </a:p>
          <a:p>
            <a:pPr marL="0" indent="0">
              <a:buNone/>
            </a:pPr>
            <a:r>
              <a:rPr lang="hu-HU" dirty="0"/>
              <a:t>• a viszonylag stabil szervezeti struktúrára épülő projektszervezet biztosítja a felhalmozódó tapasztalatok megőrzését és a később megvalósuló, hasonló projektekben történő fölhasználását. </a:t>
            </a:r>
          </a:p>
          <a:p>
            <a:pPr marL="0" indent="0">
              <a:buNone/>
            </a:pPr>
            <a:r>
              <a:rPr lang="hu-HU" b="1" dirty="0"/>
              <a:t>A lineáris-funkcionális struktúrán alapuló projektszervezet hátrányai a következők: </a:t>
            </a:r>
          </a:p>
          <a:p>
            <a:pPr marL="0" indent="0">
              <a:buNone/>
            </a:pPr>
            <a:r>
              <a:rPr lang="hu-HU" dirty="0"/>
              <a:t>• ebben a szervezeti struktúrában a projektmenedzser hatásköre mindig kisebb, mint a felelőssége, </a:t>
            </a:r>
          </a:p>
          <a:p>
            <a:pPr marL="0" indent="0">
              <a:buNone/>
            </a:pPr>
            <a:r>
              <a:rPr lang="hu-HU" dirty="0"/>
              <a:t>• a sajátosan alakuló hatásköri jellemzők következtében a funkcionális szakmai szempontok figyelembevétele háttérbe szoríthatja az integrált projektszempontokat, </a:t>
            </a:r>
          </a:p>
          <a:p>
            <a:pPr marL="0" indent="0">
              <a:buNone/>
            </a:pPr>
            <a:r>
              <a:rPr lang="hu-HU" dirty="0"/>
              <a:t>• a funkcionális területek vezetői az egyes projektfeladatok teljesítésével lassabban haladhatnak a mindennapi operatív feladatok párhuzamos ellátása miatt, </a:t>
            </a:r>
          </a:p>
          <a:p>
            <a:pPr marL="0" indent="0">
              <a:buNone/>
            </a:pPr>
            <a:r>
              <a:rPr lang="hu-HU" dirty="0"/>
              <a:t>• a több funkcionális területet is érintő döntéshozatal meglehetősen időigényes , ami az idő- és költségkeretek túllépéséhez vezethet, </a:t>
            </a:r>
          </a:p>
          <a:p>
            <a:pPr marL="0" indent="0">
              <a:buNone/>
            </a:pPr>
            <a:r>
              <a:rPr lang="hu-HU" dirty="0"/>
              <a:t>• a projektteljesítés ütemét lassíthatja a projektcsoport tagjai közötti közvetett információáramlás.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79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projektre orientált projektszervezet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/>
              <a:t>A lineáris-funkcionális szervezeti formához képest, egy sor tekintetben ellentétes jellemzőkkel bír.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Ebben </a:t>
            </a:r>
            <a:r>
              <a:rPr lang="hu-HU" dirty="0"/>
              <a:t>a konstrukcióban a projektteljesítés tevékenységeit, egy erre a célra kialakított, külön szervezet irányítja, a projektmenedzser vezetése mellett.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létrehozott szervezet magába integrálja a különböző funkcionális tevékenységeket a projekt szempontjából szükséges időtartamra és kapacitásban.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projektre orientált szervezet összetétele és mérete a projektteljesítés során is változik.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projekt teljesítésével összefüggő lényegi döntéseket a projektvezető hozza meg. Munkáját az adott szervezet felső vezetési szintje közvetlen irányítása alatt végzi.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79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projektre orientált projektszervezet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 projektmenedzsernek közvetlen utasítási joga és ellenőrzési lehetősége van a projekt egyes tevékenységeit illetően, mivel az egyes funkcionális területek a saját szervezetében vannak integrálva.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projektvezető szerepköre ebben a konstrukcióban egyértelműen koordináló és döntéshozó jellegű, hatásköre és felelőssége többnyire átfedésben vannak.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Nem </a:t>
            </a:r>
            <a:r>
              <a:rPr lang="hu-HU" dirty="0"/>
              <a:t>véletlen tehát, hogy a hazai és a nemzetközi szakírók a projektvezetőt egybehangzóan a projekt vezérigazgatójának nevezik.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77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4E92C-B7CE-43F7-8836-79268CDC3F25}">
  <ds:schemaRefs>
    <ds:schemaRef ds:uri="http://schemas.microsoft.com/office/2006/metadata/properties"/>
    <ds:schemaRef ds:uri="http://schemas.microsoft.com/office/infopath/2007/PartnerControls"/>
    <ds:schemaRef ds:uri="de51649e-bc69-41ec-9bf9-1ea60d57d5f8"/>
    <ds:schemaRef ds:uri="e231ebef-788f-4c9f-acf4-87c4004a6337"/>
  </ds:schemaRefs>
</ds:datastoreItem>
</file>

<file path=customXml/itemProps2.xml><?xml version="1.0" encoding="utf-8"?>
<ds:datastoreItem xmlns:ds="http://schemas.openxmlformats.org/officeDocument/2006/customXml" ds:itemID="{C3DDC740-0EAC-4751-A154-410BFD4FD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302B4D-E532-4A34-95A4-FA272FAF5DB6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2188</Words>
  <Application>Microsoft Office PowerPoint</Application>
  <PresentationFormat>Szélesvásznú</PresentationFormat>
  <Paragraphs>136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PowerPoint-bemutató</vt:lpstr>
      <vt:lpstr>Cél </vt:lpstr>
      <vt:lpstr>A lineáris-funkcionális struktúrán alapuló és a projektre orientált projektszervezet</vt:lpstr>
      <vt:lpstr>A lineáris-funkcionális struktúrán alapuló és a projektre orientált projektszervezet</vt:lpstr>
      <vt:lpstr>A lineáris-funkcionális struktúrán alapuló és a projektre orientált projektszervezet</vt:lpstr>
      <vt:lpstr>A lineáris-funkcionális struktúrán alapuló és a projektre orientált projektszervezet</vt:lpstr>
      <vt:lpstr>A lineáris-funkcionális struktúrán alapuló projektszervezet előnyei</vt:lpstr>
      <vt:lpstr>A projektre orientált projektszervezet </vt:lpstr>
      <vt:lpstr>A projektre orientált projektszervezet </vt:lpstr>
      <vt:lpstr>A projektre orientált projektszervezet </vt:lpstr>
      <vt:lpstr>A projektre orientált projektszervezet </vt:lpstr>
      <vt:lpstr>A projektre orientált projektszervezet </vt:lpstr>
      <vt:lpstr>A mátrixszervezeten alapuló projektszervezet </vt:lpstr>
      <vt:lpstr>A mátrixszervezeten alapuló projektszervezet</vt:lpstr>
      <vt:lpstr>A mátrixszervezeten alapuló projektszervezet</vt:lpstr>
      <vt:lpstr>A mátrixszervezeten alapuló projektszervezet</vt:lpstr>
      <vt:lpstr>A mátrixszervezeten alapuló projektszervezet</vt:lpstr>
      <vt:lpstr>A mátrixszervezeten alapuló projektszervezet</vt:lpstr>
      <vt:lpstr>A mátrixszervezeten alapuló projektszervezet</vt:lpstr>
      <vt:lpstr>A mátrixszervezeten alapuló projektszervezet</vt:lpstr>
      <vt:lpstr>A mátrixszervezeten alapuló projektszervezet</vt:lpstr>
      <vt:lpstr>Összegzés </vt:lpstr>
      <vt:lpstr>Önellenőrzés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 Varga Zoltán</cp:lastModifiedBy>
  <cp:revision>13</cp:revision>
  <dcterms:created xsi:type="dcterms:W3CDTF">2020-03-12T12:44:42Z</dcterms:created>
  <dcterms:modified xsi:type="dcterms:W3CDTF">2023-04-04T08:19:00Z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