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9.xml" ContentType="application/vnd.openxmlformats-officedocument.presentationml.slideLayout+xml"/>
  <Override PartName="/ppt/notesMasters/notesMaster1.xml" ContentType="application/vnd.openxmlformats-officedocument.presentationml.notes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2"/>
  </p:notesMasterIdLst>
  <p:sldIdLst>
    <p:sldId id="256" r:id="rId2"/>
    <p:sldId id="264" r:id="rId3"/>
    <p:sldId id="265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75" r:id="rId14"/>
    <p:sldId id="276" r:id="rId15"/>
    <p:sldId id="277" r:id="rId16"/>
    <p:sldId id="278" r:id="rId17"/>
    <p:sldId id="279" r:id="rId18"/>
    <p:sldId id="280" r:id="rId19"/>
    <p:sldId id="282" r:id="rId20"/>
    <p:sldId id="281" r:id="rId21"/>
  </p:sldIdLst>
  <p:sldSz cx="12192000" cy="6858000"/>
  <p:notesSz cx="6858000" cy="9144000"/>
  <p:defaultTextStyle>
    <a:defPPr>
      <a:defRPr lang="hu-H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1F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0297" autoAdjust="0"/>
  </p:normalViewPr>
  <p:slideViewPr>
    <p:cSldViewPr snapToGrid="0">
      <p:cViewPr varScale="1">
        <p:scale>
          <a:sx n="53" d="100"/>
          <a:sy n="53" d="100"/>
        </p:scale>
        <p:origin x="11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28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customXml" Target="../customXml/item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092B829-3F1E-4106-BE6B-DA288349A410}" type="datetimeFigureOut">
              <a:rPr lang="hu-HU" smtClean="0"/>
              <a:t>2020. 07. 08.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u-HU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F7CDC6-9918-45C5-BF3A-39725102091B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917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változással foglalkoznak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ezért jelentős bizonytalansággal járnak, a bizonytalanság pedig, kockázatot szül.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projektkockázatok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hagyományos termékekkel foglalkozó iparágakhoz képest rendszerint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szokatlanok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járatlan utat jelentenek a projektmenedzserek számára. A projektvezető és a projekt-team a kockázatot általában veszélyesnek tartja, mert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zavarja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megakadályozza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projekteredmény sikeres elérését. Ezért valamennyi közreműködőnek arra kell törekednie, hogy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felismerje, megbecsülje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kezelje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 sikerét fenyegető valamennyi kockázatot. Ezen folyamat során lehetséges, hogy hasznos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lehetőségeket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is felismernek, amiből további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előny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kovácsolható.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10375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egyik velejáró sajátossága tehát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bizonytalanság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az ebből eredő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 különböző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kockázatkezelési eljárások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semmisítik meg a kockázati tényezőket, de segítenek abban, hogy hatásuk számszerűsíthető és formálható legyen.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21211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projekten kívüli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források föltárása során célszerű a projekttulajdonos vagy a külső közreműködő,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külső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belső környezetének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valamint a projektteljesítés környezeti feltételeinek minden olyan vonatkozását tekintetbe venni, amelynek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változása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hatást gyakorolhat a projekteredményre. </a:t>
            </a: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projekten belüli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források föltárásában a már ismertetett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eszközök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(funkció-cél -, eszköz - és tevékenységi struktúra) segíthetnek, amelyek a projektben rejlő belső kockázati forrásokra is felhívhatják a figyelmet.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2357758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kockázatkezelés folyamatának harmadik lépése a kockázati tényezők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hatásának elemzése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számszerűsítése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Az elemzés során kiderül, hogy az adott kockázati tényező milyen mértékű hatást gyakorol a vizsgált projektkimenetre.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475589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kvantitatív kockázatelemzés </a:t>
            </a:r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Kvantitatív értékelés során a kockázati tényezők lehetséges előfordulási értékei jelentik a független változók halmazát, a kockázatelemzés középpontjában lévő lehetséges projektkimenetek pedig a függő változók halmazát. A lehetséges projektkimenetek az elsődleges projektcélok, illetve a pénzügyi megtérülési kritériumok. Az elemzések eredményeinek ábrázolása, jelentősen megkönnyíti azok értelmezését és további felhasználását.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092346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kiszámolt és ábrázolt eredmények révén, megvalósítható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differenciált kockázatkezelés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projektvezetőnek lehetősége van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 súlypontját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legkritikusabb kockázatokra koncentrálni.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80469188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kép hely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Jegyzetek hely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különböző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kockázatpolitikai magatartásformák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 egymást kizáróan, hanem egymás mellett, egymást erősítve, többnyire egyidejűleg kerülnek alkalmazásra, beépülve a projektciklus folyamatába. A kockázatkezelési politika alkalmazására vonatkozó értékelés eredménye, különösen új kockázati tényezők megjelenése esetén, indokolhatja a kockázatkezelési folyamat lépéseinek megismétlését. </a:t>
            </a:r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1F7CDC6-9918-45C5-BF3A-39725102091B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987876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Alcím mintájának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EF8000-AFA9-4BED-B358-90494899D2ED}" type="datetime1">
              <a:rPr lang="hu-HU" smtClean="0"/>
              <a:t>2020. 07. 08.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4695605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980415-7B39-47C0-91A4-900EBC58FBFC}" type="datetime1">
              <a:rPr lang="hu-HU" smtClean="0"/>
              <a:t>2020. 07. 08.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1445741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73BFDF-C6CF-456B-BFC8-C5D5254C05C9}" type="datetime1">
              <a:rPr lang="hu-HU" smtClean="0"/>
              <a:t>2020. 07. 08.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342808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974206" y="114870"/>
            <a:ext cx="7979344" cy="866908"/>
          </a:xfrm>
        </p:spPr>
        <p:txBody>
          <a:bodyPr>
            <a:normAutofit/>
          </a:bodyPr>
          <a:lstStyle>
            <a:lvl1pPr algn="ctr">
              <a:defRPr sz="3500" b="1">
                <a:solidFill>
                  <a:schemeClr val="tx1"/>
                </a:solidFill>
              </a:defRPr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1232035"/>
            <a:ext cx="11608067" cy="494492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F2672B-E127-4547-BD2E-1AAA7655F84A}" type="datetime1">
              <a:rPr lang="hu-HU" smtClean="0"/>
              <a:t>2020. 07. 08.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907781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07C0EA-DE5C-4186-AED9-DA0D257A3085}" type="datetime1">
              <a:rPr lang="hu-HU" smtClean="0"/>
              <a:t>2020. 07. 08.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6409120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CDD9D0-E272-409A-AB17-A882CF1DD8FA}" type="datetime1">
              <a:rPr lang="hu-HU" smtClean="0"/>
              <a:t>2020. 07. 08.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838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5FE4D7-A085-416F-A4A0-1FD0B98103EC}" type="datetime1">
              <a:rPr lang="hu-HU" smtClean="0"/>
              <a:t>2020. 07. 08.</a:t>
            </a:fld>
            <a:endParaRPr lang="hu-HU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849775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7575B1-5095-41CB-B20E-442F48FFBB6D}" type="datetime1">
              <a:rPr lang="hu-HU" smtClean="0"/>
              <a:t>2020. 07. 08.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9328001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936C10-6AC2-41FE-B19B-5CDC0D9DAF0A}" type="datetime1">
              <a:rPr lang="hu-HU" smtClean="0"/>
              <a:t>2020. 07. 08.</a:t>
            </a:fld>
            <a:endParaRPr lang="hu-HU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1467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1AEBC5-0ADB-4D2B-B767-56697C3D67BD}" type="datetime1">
              <a:rPr lang="hu-HU" smtClean="0"/>
              <a:t>2020. 07. 08.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765232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u-HU"/>
              <a:t>Mintacím szerkesztése</a:t>
            </a: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D96389-0110-4976-84CC-3300DFE4B9AC}" type="datetime1">
              <a:rPr lang="hu-HU" smtClean="0"/>
              <a:t>2020. 07. 08.</a:t>
            </a:fld>
            <a:endParaRPr lang="hu-HU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85227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hely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u-HU"/>
              <a:t>Mintacím szerkesztése</a:t>
            </a:r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98EFDD4-4024-461E-ACBD-964883C5309E}" type="datetime1">
              <a:rPr lang="hu-HU" smtClean="0"/>
              <a:t>2020. 07. 08.</a:t>
            </a:fld>
            <a:endParaRPr lang="hu-HU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u-HU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29DC037-E7BD-4C73-8B08-BA96F3CF2969}" type="slidenum">
              <a:rPr lang="hu-HU" smtClean="0"/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9223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ím 1"/>
          <p:cNvSpPr txBox="1">
            <a:spLocks/>
          </p:cNvSpPr>
          <p:nvPr/>
        </p:nvSpPr>
        <p:spPr>
          <a:xfrm>
            <a:off x="838200" y="1308401"/>
            <a:ext cx="10515600" cy="895785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hu-HU" sz="5000">
                <a:solidFill>
                  <a:schemeClr val="bg1"/>
                </a:solidFill>
              </a:rPr>
              <a:t>Projektmenedzsment– </a:t>
            </a:r>
            <a:r>
              <a:rPr lang="hu-HU" sz="5000" dirty="0">
                <a:solidFill>
                  <a:schemeClr val="bg1"/>
                </a:solidFill>
              </a:rPr>
              <a:t>3</a:t>
            </a:r>
            <a:r>
              <a:rPr lang="hu-HU" sz="5000">
                <a:solidFill>
                  <a:schemeClr val="bg1"/>
                </a:solidFill>
              </a:rPr>
              <a:t>. </a:t>
            </a:r>
            <a:r>
              <a:rPr lang="hu-HU" sz="5000" dirty="0">
                <a:solidFill>
                  <a:schemeClr val="bg1"/>
                </a:solidFill>
              </a:rPr>
              <a:t>hét</a:t>
            </a:r>
          </a:p>
        </p:txBody>
      </p:sp>
      <p:sp>
        <p:nvSpPr>
          <p:cNvPr id="8" name="Tartalom helye 2"/>
          <p:cNvSpPr txBox="1">
            <a:spLocks/>
          </p:cNvSpPr>
          <p:nvPr/>
        </p:nvSpPr>
        <p:spPr>
          <a:xfrm>
            <a:off x="838200" y="2425567"/>
            <a:ext cx="10515600" cy="27528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hu-HU" sz="1600" dirty="0">
                <a:solidFill>
                  <a:schemeClr val="bg1"/>
                </a:solidFill>
              </a:rPr>
              <a:t>A projektkockázatok értékelése és kezelése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kockázatkezelés folyamata</a:t>
            </a:r>
          </a:p>
          <a:p>
            <a:pPr algn="just"/>
            <a:r>
              <a:rPr lang="hu-HU" sz="1600" dirty="0">
                <a:solidFill>
                  <a:schemeClr val="bg1"/>
                </a:solidFill>
              </a:rPr>
              <a:t>A kockázati tényezők hatásának elemzése, a kockázatkezelés eszközei </a:t>
            </a:r>
          </a:p>
        </p:txBody>
      </p:sp>
      <p:sp>
        <p:nvSpPr>
          <p:cNvPr id="11" name="Dia számának hely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922513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kvalitatív kockázatelemzés </a:t>
            </a: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Kvalitatív értékelés esetén a kockázati tényezők különbözőségei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előfordulási értékek bekövetkezési valószínűségében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valamint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okozott hatás mértékében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figyelhető meg.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Ennek megfelelően a következő kockázatcsoportok alakíthatóak ki: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nagy bekövetkezési valószínűség – nagymértékű hatás,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nagy bekövetkezési valószínűség – kismértékű hatás,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kicsi bekövetkezési valószínűség – kismértékű hatás,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kicsi bekövetkezési valószínűség – nagymértékű hatás.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387156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tényezők fontossági sorrendje (</a:t>
            </a:r>
            <a:r>
              <a:rPr lang="hu-HU" b="1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Fekete </a:t>
            </a:r>
            <a:r>
              <a:rPr lang="hu-HU" b="0" i="1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szerint) a következő képlet alapján értékelhető: </a:t>
            </a:r>
          </a:p>
          <a:p>
            <a:pPr marL="0" indent="0">
              <a:buNone/>
            </a:pPr>
            <a:r>
              <a:rPr lang="nn-NO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 = P + 2 x I </a:t>
            </a:r>
            <a:endParaRPr lang="nn-NO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ahol: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 kockázati együttható,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 bekövetkezés valószínűsége ötfokozatú skálán értékelve,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az okozott hatás mértéke ötfokozatú skálán értékelve.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együttható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(K) segítségével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tényezők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 három kategóriába sorolhatóak: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kritikus kockázati tényezők, amelyek esetében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10 &lt; K &lt; 15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nem kritikus kockázati tényezők, amelyek esetében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 &lt; K &lt; 10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elhanyagolható kockázati tényezők, amelyek esetében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 &lt; 5 </a:t>
            </a: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11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76818748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együttható értékei alapján az elemzésre kerülő kockázati tényezők egy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valószínűségi-hatás mátrixba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foglalhatóak.</a:t>
            </a:r>
          </a:p>
          <a:p>
            <a:pPr marL="0" indent="0">
              <a:buNone/>
            </a:pP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mátrix jobb felső részében a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kritikus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bal alsó részében pedig az </a:t>
            </a:r>
            <a:r>
              <a:rPr lang="hu-HU" sz="18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elhanyagolható kockázati tényezők </a:t>
            </a:r>
            <a:r>
              <a:rPr lang="hu-HU" sz="18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helyezkednek el. Egy-egy cellában akár több kockázati tényező is szerepelhet egyszerre.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 </a:t>
            </a:r>
            <a:endParaRPr lang="hu-HU" sz="36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12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12F59F30-6565-428D-B143-AC9980FEDA9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74206" y="2944244"/>
            <a:ext cx="6244389" cy="29616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00890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Kvantitatív elemzési módszer az érzékenységi vizsgálat és a valószínűségi elemzés.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érzékenységi vizsgálat célja annak megállapítása, hogy a vizsgálatba vont kockázati tényezők egyenként, azaz egymástól függetlenül, milyen mértékű hatást gyakorolnak az érintett projektkimenetre. Az érzékenységi vizsgálat főbb lépései a következők: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vizsgálatba vont kockázati tényezők legvalószínűbb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előfordulási értékének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(kalkulációs alapérték) meghatározása,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vizsgálatba vont kockázati tényezők reálisan várható előfordulási értékeit tartalmazó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sáv meghatározása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azaz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független változók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kijelölése,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kijelölt sávokba tartozó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3-5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kalkulációs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alapértéktől eltérő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lehetséges előfordulási érték alapján az érintett projektkimenet, mint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függő változó </a:t>
            </a:r>
            <a:r>
              <a:rPr lang="hu-HU" b="0" i="0" u="none" strike="noStrike" baseline="0" dirty="0" err="1">
                <a:solidFill>
                  <a:srgbClr val="000000"/>
                </a:solidFill>
                <a:latin typeface="Times New Roman" panose="02020603050405020304" pitchFamily="18" charset="0"/>
              </a:rPr>
              <a:t>újraszámolása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számítás eredményeinek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ábrázolása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854662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valószínűségi elemzés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lépése azonos az érzékenységi vizsgálat első két lépésével. Ezt követően azonban: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egyes kockázati tényezők reálisan várható előfordulási értékeit rögzítő sávhoz, gyakorisági görbe kerül hozzárendelésre, amely megmutatja, hogy az egyes sávon belüli értékek milyen valószínűség mellett következnek be,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ha létezik korreláció a vizsgálatba vont kockázati tényezők között, akkor a korreláció erőssége és iránya is rögzíthető,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az elemzésre kerülő kockázati tényezők mindegyike esetén egyidejűleg, véletlenszerűen kiválasztásra kerül egy-egy, sávon belüli lehetséges előfordulási érték, amelyeket a megadott korrelációs kapcsolatok szerint korrigálni kell,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így kialakuló előfordulási értékek súlyozásra kerülnek a vonatkozó gyakorisági görbék szerinti bekövetkezési valószínűséggel </a:t>
            </a:r>
          </a:p>
          <a:p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20540920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választott projektkimenetre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vonatkozóan, a felsorolt lépések eredményeként adódó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értékek együttes hatását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vesszük figyelembe. Így valamennyi kockázati tényező együttes hatása megjelenik.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mintavételi hiba kizárásához legalább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ezer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ilyen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számítás elvégzése szükséges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amely a vizsgált projektkimenet különböző, egyenként azonban többször is előforduló eredményét adja. A kapott eredményekből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gyakorisági diagram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szerkeszthető, amelyhez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kumulatív gyakorisági görbe 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illeszthető. </a:t>
            </a:r>
            <a:endParaRPr lang="hu-HU" sz="48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8000610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kockázatkezelés eszközei </a:t>
            </a:r>
            <a:endParaRPr lang="hu-HU" sz="24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források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föltárása, a kockázati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tényezők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 és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hatásuk elemzése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után a negyedik kockázatkezelési lépés a kockázatkezelési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kialakítása. A kockázatkezelési politika a döntéshozónak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kockázatokkal szembeni reakciója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azoknak a cselekvési módoknak az összessége, amelyeket a kockázatok váltanak ki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döntéshozó magatartásában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kockázatkezelési politika magában foglalja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 eszközeinek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kialakítását, továbbá a kockázatkezelés folyamatos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követését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értékelését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kockázatkezelési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jelentőségét mutatja az, hogy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két lényeges vonatkozásban is segíti a projekt sikeres megvalósítását: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lehetővé teszi az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elsődleges projektcélok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reálisabb, tehát kevesebb kockázattal járó tervezését, </a:t>
            </a:r>
          </a:p>
          <a:p>
            <a:pPr marL="0" indent="0">
              <a:buNone/>
            </a:pP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hozzájárul a </a:t>
            </a:r>
            <a:r>
              <a:rPr lang="hu-HU" sz="24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pénzügyi, megtérülési kritériumok </a:t>
            </a:r>
            <a:r>
              <a:rPr lang="hu-HU" sz="24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teljesülésének értékeléséhez, segítve a kisebb megtérülési kockázattal járó projektváltozat kiválasztását.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0590008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kockázatkezelési politika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 során a kockázatokkal kapcsolatos alapvető magatartás és cselekvési mód a következő típusokba sorolható: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elkerülése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csökkentése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áthárítása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megosztása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elhalasztása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elfogadása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04396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981778"/>
            <a:ext cx="11608067" cy="5739697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kockázatokkal összefüggő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magatartási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cselekvési módok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rövid jellemzése a következő: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elkerülése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ha a kockázatokat sikerült felismerni, akkor azok elkerülhetőek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funkció-cél struktúra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megvalósíthatósági tanulmányok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illetve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projektteljesítési stratégia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helyes kidolgozásával. Esetenként primer döntések meghozatala, például a projekt törlése, vagy az ajánlatadástól való elzárkózás is segíthet.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csökkentésének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célja a kockázat bekövetkezési valószínűségének csökkentése. Bekövetkezés esetén a projektkimenetekre gyakorolt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káros hatások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csökkentése, illetve e kettő kombinációja. A legtöbb projekten belül e kockázatkezelési eszköz alkalmazása a jellemző. 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kockázatok csökkentésében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segít az idő- erőforrás- és költségtervezés, a projektmarketing, a projektszervezetek és a projektkontroll helyes kialakítása és alkalmazása.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áthárítása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valakire, aki jobban tudja kezelni a problémát. Ez lehet egy szakember alvállalkozó, vagy egy biztosító, biztosítás útján. A kockázatok áthárítása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elérhető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projektteljesítési stratégia, a pénzügyi biztosítékok (például, ajánlati garancia, teljesítési garancia) helyes és szakszerű kialakításával.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megosztása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kockázatok áthárításához hasonlóan a projektteljesítési stratégia és a pénzügyi biztosítékok megfelelő és szakszerű kialakításával érhető el.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elhalasztása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kockázatokat el lehet halasztani, ha az adott tevékenységeket a projekten belül egy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későbbi időpontra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teszik, amikor minden káros hatás csökkenthető. Például az időjárástól függő tevékenységek időbeli áthelyezése. </a:t>
            </a:r>
          </a:p>
          <a:p>
            <a:pPr marL="0" indent="0">
              <a:buNone/>
            </a:pP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kockázatok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elfogadása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néhány kockázatot el kell fogadni. A kockázatok felismerése és a káros hatások értékelése után, egy úgynevezett </a:t>
            </a:r>
            <a:r>
              <a:rPr lang="hu-HU" sz="20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katasztrófatervet készítenek </a:t>
            </a:r>
            <a:r>
              <a:rPr lang="hu-HU" sz="20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 bekövetkezésére.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18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657691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Összegzés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 algn="l">
              <a:buNone/>
            </a:pPr>
            <a:endParaRPr lang="hu-HU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projektek egyik velejárója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bizonytalanság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ami mindig a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lehetőségét hordja magában. A különböző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kockázatkezelési eljárások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segítenek abban, hogy a kockázati tényezők hatása számszerűsíthető és formálható legyen.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kockázatkezelés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komplex tevékenységfolyamata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forrásokra, a kockázati tényezőkre és a kockázatkezelési politikára irányul.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kockázati tényezők hatásának értékelésében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kvalitatív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kvantitatív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elemzési módszerek használhatók. Az alkalmazott elemzési technikák több tekintetben is különböznek egymástól.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Fontos megjegyezni, hogy a projektkockázatok kezelése nem csak egy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specifikus lépéssorozat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alkalmazása, a legtöbb </a:t>
            </a:r>
            <a:r>
              <a:rPr lang="hu-HU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projektvezetési eszköz </a:t>
            </a: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egyben a kockázatkezelés valamilyen formáját is lehetővé teszi.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19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321039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/>
              <a:t>Cél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bemutatni, a kockázatkezelés komplex folyamatát, a kockázati források föltárása, a kockázati tényezők hatásának elemzése és a helyes kockázatkezelési politika alkalmazása tekintetében, azaz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és jellemezni a kockázatkezelés folyamatának lépéseit,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áttekinteni a projekten belüli és kívüli kockázati forrásokat,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értelmezni a kockázati tényező fogalmát, csoportjait,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megmutatni a kockázatelemzés kvalitatív módszereit,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röviden ismertetni a kockázatelemzés kvantitatív technikáit, </a:t>
            </a:r>
          </a:p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bemutatni a kockázatkezelés eszközeit.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5252545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hu-HU" sz="36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Önellenőrzés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l"/>
            <a:endParaRPr lang="hu-HU" sz="18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1. Milyen lépésekből áll a kockázatkezelés folyamata, jellemezze azokat!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2. Sorolja föl és röviden jellemezze a főbb kockázati forrásokat!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3. Röviden ismertesse a kockázatelemzés kvalitatív módszereit!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4. Röviden ismertesse a kockázatelemzés kvantitatív technikáit!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5. Milyen kockázatokkal kapcsolatos alapvető magatartás és cselekvési módok alkalmazhatóak a kockázatkezelési politika alkalmazása során?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20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104911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kockázatkezelés folyamata</a:t>
            </a:r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u-HU" dirty="0"/>
          </a:p>
          <a:p>
            <a:endParaRPr lang="hu-HU" dirty="0"/>
          </a:p>
          <a:p>
            <a:r>
              <a:rPr lang="hu-HU" sz="6000" dirty="0"/>
              <a:t>változások</a:t>
            </a:r>
          </a:p>
          <a:p>
            <a:r>
              <a:rPr lang="hu-HU" sz="6000" dirty="0"/>
              <a:t>kockázatok</a:t>
            </a: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3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59651625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kockázatkezelés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komplex tevékenységfolyamata a következő lépések sorozataként értelmezhető: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források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föltárása és csoportosítása,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tényezők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 és csoportosítása,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tényezők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hatásának elemzése és számszerűsítése,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kockázatkezelési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kialakítása,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kockázatkezelési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alkalmazásának értékelése.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4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21247415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kockázatkezelés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források föltárása során arra a kérdésre kell választ kapni, hogy honnan erednek a projektet valamilyen módon érintő kockázatok. A kockázati források föltárásában a csoportos alkotástechnikai módszerek segíthetnek. Eredetük alapján a kockázati források lehetnek: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projekten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kívüliek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</a:t>
            </a:r>
          </a:p>
          <a:p>
            <a:pPr marL="0" indent="0">
              <a:buNone/>
            </a:pP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projekten </a:t>
            </a:r>
            <a:r>
              <a:rPr lang="hu-HU" sz="3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belüliek</a:t>
            </a:r>
            <a:r>
              <a:rPr lang="hu-HU" sz="3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5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401360003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kockázatkezelés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221381" y="981778"/>
            <a:ext cx="11608067" cy="5739697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konkrét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források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következők lehetnek: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időzítés: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mindig magában hordoz bizonyos fokú bizonytalanságot. Minden projekttevékenység kapcsolatban van az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idővel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technológia: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minél újabb egy adott munka technológiája, annál nagyobb a terv szerinti befejezés bizonytalansága. A már kipróbált technológiában is van bizonyos bizonytalansági elem, különösen ha az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alkalmazás újszerű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Az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emberi erőforrások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minden munkát végző ember bizonytalansági elemet visz a feladatba. Ezt a bizonytalanságot csökkentheti a jó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képzés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a feladatok világos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meghatározása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jó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kommunikáció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pénzügy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 szerződésben résztvevő felek számára lényeges, hogy a projekt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finanszírozását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megfelelően megvizsgálják, még a szerződés aláírása előtt.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vezetőség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előfordulhat, hogy az anyaszervezet nem ruházza fel a projektmenedzsert a projekt multifunkcionális problémáinak hatékony kezeléséhez szükséges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hatáskörrel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, vagy más módon beavatkozik a projekt vezetésébe.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az anyaszervezet belső politikája, illetve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nemzeti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nemzetközi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politika, jelentős hatással lehet a projekt sikerére vagy bukására. </a:t>
            </a:r>
          </a:p>
          <a:p>
            <a:pPr marL="0" indent="0">
              <a:buNone/>
            </a:pP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hálótervből eredő kockázat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: a projekt nem fejeződik be határidőre, az adott költségkeretek között és a kijelölt céloknak megfelelően. A hálóterv készítésénél a túlságosan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lineáris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háló, a túlságosan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mély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háló, illetve a 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mérföldkövek 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vagy „</a:t>
            </a:r>
            <a:r>
              <a:rPr lang="hu-HU" sz="26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konvergencia pontok</a:t>
            </a:r>
            <a:r>
              <a:rPr lang="hu-HU" sz="26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” hiánya okozhat lehetséges kockázatokat a projektben.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6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69197027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kockázatkezelés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források feltárása után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kockázatkezelés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második lépése a kockázati tényezők meghatározása.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tényező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forrásból származó hatóerő. Ezen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hatóerő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változása mérhető, ezért különböző előfordulási értékeinek adott projektkimenetre gyakorolt hatása is kvantitatív módon megadható. A meghatározott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kockázati tényezők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hatásuk alapján lehetnek: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elsődleges projektcélokat érintő,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pénzügyi megtérülési kritériumokat érintő kockázati tényezők.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7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8267444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dirty="0">
                <a:latin typeface="+mn-lt"/>
              </a:rPr>
              <a:t>A kockázatkezelés folyamata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u-HU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kockázati tényezők áttekinthetőségét, illetve a kockázatkezelési politika kialakítását segítheti egy a kockázati tényezőket összefoglaló táblázat </a:t>
            </a:r>
            <a:endParaRPr lang="hu-HU" sz="4000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8</a:t>
            </a:fld>
            <a:endParaRPr lang="hu-HU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605BA0F4-CC3D-4002-9B5D-967FC9151C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32722" y="2779293"/>
            <a:ext cx="10585384" cy="25506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253414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z="1800" b="1" i="0" u="none" strike="noStrike" baseline="0" dirty="0">
                <a:solidFill>
                  <a:srgbClr val="000000"/>
                </a:solidFill>
                <a:latin typeface="Arial" panose="020B0604020202020204" pitchFamily="34" charset="0"/>
              </a:rPr>
              <a:t>A kockázati tényezők hatásának elemzése, a kockázatkezelés eszközei </a:t>
            </a:r>
            <a:endParaRPr lang="hu-HU" dirty="0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 szakirodalom alapvetően kétféle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kockázatelemzést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különböztet meg a következők szerint: </a:t>
            </a: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kvalitatív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kockázatelemzés a kockázati tényezők hatásának mértékét nem fejezi ki számszerűsített formában. A kvalitatív értékelés a kockázati tényezők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eltérő sajátosságain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alapul. A hatás mértékét egyfajta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minősítő skálán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értékeli. </a:t>
            </a:r>
          </a:p>
          <a:p>
            <a:pPr marL="0" indent="0">
              <a:buNone/>
            </a:pPr>
            <a:endParaRPr lang="hu-HU" sz="3200" b="0" i="0" u="none" strike="noStrike" baseline="0" dirty="0">
              <a:solidFill>
                <a:srgbClr val="000000"/>
              </a:solidFill>
              <a:latin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•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kvantitatív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kockázatelemzés kifejezetten a hatások mértékének számszerű kifejezésére törekszik. Kvantitatív elemzési módszer lehet az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érzékenységi vizsgálat 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és a </a:t>
            </a:r>
            <a:r>
              <a:rPr lang="hu-HU" sz="3200" b="1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valószínűségi elemzés</a:t>
            </a:r>
            <a:r>
              <a:rPr lang="hu-HU" sz="3200" b="0" i="0" u="none" strike="noStrike" baseline="0" dirty="0">
                <a:solidFill>
                  <a:srgbClr val="000000"/>
                </a:solidFill>
                <a:latin typeface="Times New Roman" panose="02020603050405020304" pitchFamily="18" charset="0"/>
              </a:rPr>
              <a:t>. </a:t>
            </a:r>
          </a:p>
          <a:p>
            <a:endParaRPr lang="hu-HU" dirty="0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29DC037-E7BD-4C73-8B08-BA96F3CF2969}" type="slidenum">
              <a:rPr lang="hu-HU" smtClean="0"/>
              <a:t>9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1842656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um" ma:contentTypeID="0x010100863222B35225894CB55C76CF6373C5E1" ma:contentTypeVersion="3" ma:contentTypeDescription="Új dokumentum létrehozása." ma:contentTypeScope="" ma:versionID="3624dfce4a80af6326b7f55c9fee1656">
  <xsd:schema xmlns:xsd="http://www.w3.org/2001/XMLSchema" xmlns:xs="http://www.w3.org/2001/XMLSchema" xmlns:p="http://schemas.microsoft.com/office/2006/metadata/properties" xmlns:ns2="7a533163-fbe3-4f95-a955-5e46a2f4cf84" targetNamespace="http://schemas.microsoft.com/office/2006/metadata/properties" ma:root="true" ma:fieldsID="24af68cce8c8bbf33f4e18889cc154a4" ns2:_="">
    <xsd:import namespace="7a533163-fbe3-4f95-a955-5e46a2f4cf8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533163-fbe3-4f95-a955-5e46a2f4cf8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artalomtípus"/>
        <xsd:element ref="dc:title" minOccurs="0" maxOccurs="1" ma:index="4" ma:displayName="Cím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88E866DE-97C9-45EC-AAF5-92290FA5ED44}"/>
</file>

<file path=customXml/itemProps2.xml><?xml version="1.0" encoding="utf-8"?>
<ds:datastoreItem xmlns:ds="http://schemas.openxmlformats.org/officeDocument/2006/customXml" ds:itemID="{78C8E52E-F5FE-4CF9-933B-7EC2F017A6C4}"/>
</file>

<file path=customXml/itemProps3.xml><?xml version="1.0" encoding="utf-8"?>
<ds:datastoreItem xmlns:ds="http://schemas.openxmlformats.org/officeDocument/2006/customXml" ds:itemID="{EA392928-0DC3-413E-855C-3B339FCCD8BC}"/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2150</Words>
  <Application>Microsoft Office PowerPoint</Application>
  <PresentationFormat>Szélesvásznú</PresentationFormat>
  <Paragraphs>156</Paragraphs>
  <Slides>20</Slides>
  <Notes>7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4</vt:i4>
      </vt:variant>
      <vt:variant>
        <vt:lpstr>Téma</vt:lpstr>
      </vt:variant>
      <vt:variant>
        <vt:i4>1</vt:i4>
      </vt:variant>
      <vt:variant>
        <vt:lpstr>Diacímek</vt:lpstr>
      </vt:variant>
      <vt:variant>
        <vt:i4>20</vt:i4>
      </vt:variant>
    </vt:vector>
  </HeadingPairs>
  <TitlesOfParts>
    <vt:vector size="25" baseType="lpstr">
      <vt:lpstr>Arial</vt:lpstr>
      <vt:lpstr>Calibri</vt:lpstr>
      <vt:lpstr>Calibri Light</vt:lpstr>
      <vt:lpstr>Times New Roman</vt:lpstr>
      <vt:lpstr>Office-téma</vt:lpstr>
      <vt:lpstr>PowerPoint-bemutató</vt:lpstr>
      <vt:lpstr>Cél</vt:lpstr>
      <vt:lpstr>A kockázatkezelés folyamata</vt:lpstr>
      <vt:lpstr>A kockázatkezelés folyamata</vt:lpstr>
      <vt:lpstr>A kockázatkezelés folyamata</vt:lpstr>
      <vt:lpstr>A kockázatkezelés folyamata</vt:lpstr>
      <vt:lpstr>A kockázatkezelés folyamata</vt:lpstr>
      <vt:lpstr>A kockázatkezelés folyamata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A kockázati tényezők hatásának elemzése, a kockázatkezelés eszközei </vt:lpstr>
      <vt:lpstr>Összegzés </vt:lpstr>
      <vt:lpstr>Önellenőrzés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bemutató</dc:title>
  <dc:creator>gabor.varga</dc:creator>
  <cp:lastModifiedBy>CSILLA FILÓ</cp:lastModifiedBy>
  <cp:revision>9</cp:revision>
  <dcterms:created xsi:type="dcterms:W3CDTF">2020-03-12T12:44:42Z</dcterms:created>
  <dcterms:modified xsi:type="dcterms:W3CDTF">2020-07-08T12:33:38Z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0x010100863222B35225894CB55C76CF6373C5E1</vt:lpwstr>
  </property>
</Properties>
</file>