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5" r:id="rId12"/>
    <p:sldId id="276" r:id="rId13"/>
    <p:sldId id="277" r:id="rId14"/>
    <p:sldId id="278" r:id="rId15"/>
    <p:sldId id="279" r:id="rId16"/>
    <p:sldId id="280" r:id="rId17"/>
    <p:sldId id="282" r:id="rId18"/>
    <p:sldId id="283" r:id="rId19"/>
    <p:sldId id="284" r:id="rId20"/>
    <p:sldId id="281" r:id="rId21"/>
    <p:sldId id="273" r:id="rId22"/>
    <p:sldId id="285" r:id="rId23"/>
    <p:sldId id="286" r:id="rId24"/>
    <p:sldId id="288" r:id="rId25"/>
    <p:sldId id="289" r:id="rId26"/>
    <p:sldId id="290" r:id="rId27"/>
    <p:sldId id="287" r:id="rId28"/>
    <p:sldId id="291" r:id="rId29"/>
    <p:sldId id="294" r:id="rId30"/>
    <p:sldId id="295" r:id="rId31"/>
    <p:sldId id="296" r:id="rId32"/>
    <p:sldId id="292" r:id="rId33"/>
    <p:sldId id="293" r:id="rId34"/>
    <p:sldId id="274" r:id="rId3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1F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0BB210-1CC6-4C3B-B0FF-1014277805BA}" v="40" dt="2020-07-07T13:28:39.4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3941" autoAdjust="0"/>
  </p:normalViewPr>
  <p:slideViewPr>
    <p:cSldViewPr snapToGrid="0">
      <p:cViewPr varScale="1">
        <p:scale>
          <a:sx n="56" d="100"/>
          <a:sy n="56" d="100"/>
        </p:scale>
        <p:origin x="10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2B829-3F1E-4106-BE6B-DA288349A410}" type="datetimeFigureOut">
              <a:rPr lang="hu-HU" smtClean="0"/>
              <a:t>2020. 07. 07.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7CDC6-9918-45C5-BF3A-39725102091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7917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projektkialakítási fázist követően szükség van a projekteredmény teljesítésére vonatkozó részletesebb és egyben pontosabb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idő-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erőforrás-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és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költségtervekre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A hagyományos szakirodalmi megközelítésben, időben elválik egymástól az időterv kialakítása, az erőforrások allokálása és a költségek tervezése. Az egyes tevékenységek időszükséglete a felhasznált erőforrások és a költségek között szoros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összefüggés áll fenn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A költségkeret növelésével növelhető az erőforrások mennyisége és teljesítőképessége, aminek következtében csökkenthető az időszükséglet. Ezek az összefüggések bármilyen további kombinációban fennállnak, azaz ha a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három tényező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az idő, erőforrás és költség közül bármelyik megváltozik az hatást gyakorol a másik kettőre.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6095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Mindebből következik, hogy az időterv, az erőforrás-allokáció és a költségterv elkészítése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nem lehet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egymástól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független folyamat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mivel a költségbecslés elkészítése feltételezi az erőforrások ismeretét és szükségességének időtartamát. Így tehát a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korszerű megközelítés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próbálja logikailag megalapozott folyamatba rendezni az idő-, erőforrás- és költségtervezés komplex, egymást befolyásoló tevékenységeit.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8627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5497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projekt szereplői számára a különböző projekttervek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kommunikációs eszközként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is szolgálnak, ezért nagyon fontos, hogy a projekt teljesítése során a terveket érintő változások és korrekciós intézkedések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hatásai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és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következményei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elemezhetőek és értelmezhetőek legyenek az érintettek körében. </a:t>
            </a: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Figyelembe véve mindezen követelményt és a tervek közötti rendkívül szoros összefüggést a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korszerű megközelítés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tervezés folyamatát a következő lépésekre bontja, illetve lépésekkel egészíti ki: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661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 optimalizálás során tehát, egy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iterációs folyamat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eredményeként alakulnak ki a véglegesnek mondható teljesítési tervek. Ez az igen hosszadalmasnak tűnő folyamat a korszerű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számítógépes programokkal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támogatható. A korszerű technika megkönnyíti és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meggyorsítja az </a:t>
            </a:r>
            <a:r>
              <a:rPr lang="hu-HU" sz="18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újratervezési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folyamatot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bár az elvégzendő tevékenységek meghatározásához, a közöttük lévő logikai-függőségi kapcsolatok megállapításához és az erőforrás-allokációhoz továbbra is felkészült szakemberek közreműködése szükséges.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9234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erőforrásterv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projekt teljesítéséhez szükséges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erőforrásigényt leíró dokumentumok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összessége. Elkészítése az időterv és a teljesítés helyszínének figyelembevételével valósul meg. Ismét szükséges hangsúlyozni, hogy a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projekt időterve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és a projekt teljesítéséhez </a:t>
            </a:r>
            <a:r>
              <a:rPr lang="hu-H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igénybevett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erőforrások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között szoros összefüggés áll fenn.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4687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 egyes erőforráscsoportok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aránya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minden projektben más. Általánosságban elmondható, hogy az erőforrások hatékony fölhasználása és a projekt sikeres teljesítése szempontjából a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humánerőforrás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egyértelműen meghatározó jelentőségű.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7CDC6-9918-45C5-BF3A-39725102091B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1227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8000-AFA9-4BED-B358-90494899D2ED}" type="datetime1">
              <a:rPr lang="hu-HU" smtClean="0"/>
              <a:t>2020. 07. 07.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9560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0415-7B39-47C0-91A4-900EBC58FBFC}" type="datetime1">
              <a:rPr lang="hu-HU" smtClean="0"/>
              <a:t>2020. 07. 07.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4574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3BFDF-C6CF-456B-BFC8-C5D5254C05C9}" type="datetime1">
              <a:rPr lang="hu-HU" smtClean="0"/>
              <a:t>2020. 07. 07.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2808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74206" y="114870"/>
            <a:ext cx="7979344" cy="866908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1381" y="1232035"/>
            <a:ext cx="11608067" cy="494492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2672B-E127-4547-BD2E-1AAA7655F84A}" type="datetime1">
              <a:rPr lang="hu-HU" smtClean="0"/>
              <a:t>2020. 07. 07.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0778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7C0EA-DE5C-4186-AED9-DA0D257A3085}" type="datetime1">
              <a:rPr lang="hu-HU" smtClean="0"/>
              <a:t>2020. 07. 07.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4091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DD9D0-E272-409A-AB17-A882CF1DD8FA}" type="datetime1">
              <a:rPr lang="hu-HU" smtClean="0"/>
              <a:t>2020. 07. 07.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83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FE4D7-A085-416F-A4A0-1FD0B98103EC}" type="datetime1">
              <a:rPr lang="hu-HU" smtClean="0"/>
              <a:t>2020. 07. 07.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4977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75B1-5095-41CB-B20E-442F48FFBB6D}" type="datetime1">
              <a:rPr lang="hu-HU" smtClean="0"/>
              <a:t>2020. 07. 07.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2800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6C10-6AC2-41FE-B19B-5CDC0D9DAF0A}" type="datetime1">
              <a:rPr lang="hu-HU" smtClean="0"/>
              <a:t>2020. 07. 07.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4673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AEBC5-0ADB-4D2B-B767-56697C3D67BD}" type="datetime1">
              <a:rPr lang="hu-HU" smtClean="0"/>
              <a:t>2020. 07. 07.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6523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6389-0110-4976-84CC-3300DFE4B9AC}" type="datetime1">
              <a:rPr lang="hu-HU" smtClean="0"/>
              <a:t>2020. 07. 07.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522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EFDD4-4024-461E-ACBD-964883C5309E}" type="datetime1">
              <a:rPr lang="hu-HU" smtClean="0"/>
              <a:t>2020. 07. 07.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22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 txBox="1">
            <a:spLocks/>
          </p:cNvSpPr>
          <p:nvPr/>
        </p:nvSpPr>
        <p:spPr>
          <a:xfrm>
            <a:off x="838200" y="1308401"/>
            <a:ext cx="10515600" cy="8957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5000" dirty="0">
                <a:solidFill>
                  <a:schemeClr val="bg1"/>
                </a:solidFill>
              </a:rPr>
              <a:t>Projektmenedzsment– 6. hét</a:t>
            </a:r>
          </a:p>
        </p:txBody>
      </p:sp>
      <p:sp>
        <p:nvSpPr>
          <p:cNvPr id="8" name="Tartalom helye 2"/>
          <p:cNvSpPr txBox="1">
            <a:spLocks/>
          </p:cNvSpPr>
          <p:nvPr/>
        </p:nvSpPr>
        <p:spPr>
          <a:xfrm>
            <a:off x="838200" y="2425567"/>
            <a:ext cx="10515600" cy="2752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hu-HU" sz="1600" dirty="0">
                <a:solidFill>
                  <a:schemeClr val="bg1"/>
                </a:solidFill>
              </a:rPr>
              <a:t>A projekt idő-, erőforrás- és költségterve</a:t>
            </a:r>
          </a:p>
          <a:p>
            <a:pPr algn="just"/>
            <a:r>
              <a:rPr lang="hu-HU" sz="1600" dirty="0">
                <a:solidFill>
                  <a:schemeClr val="bg1"/>
                </a:solidFill>
              </a:rPr>
              <a:t>A tervezés folyamata és az időtervezés</a:t>
            </a:r>
          </a:p>
          <a:p>
            <a:pPr algn="just"/>
            <a:r>
              <a:rPr lang="hu-HU" sz="1600" dirty="0">
                <a:solidFill>
                  <a:schemeClr val="bg1"/>
                </a:solidFill>
              </a:rPr>
              <a:t>Az erőforrás-tervezés</a:t>
            </a:r>
          </a:p>
          <a:p>
            <a:pPr algn="just"/>
            <a:r>
              <a:rPr lang="hu-HU" sz="1600" dirty="0">
                <a:solidFill>
                  <a:schemeClr val="bg1"/>
                </a:solidFill>
              </a:rPr>
              <a:t>A költségtervezés </a:t>
            </a:r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</a:t>
            </a:fld>
            <a:endParaRPr lang="hu-HU"/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EAFA1CF9-9339-4478-BD71-A1D517FDD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25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77"/>
    </mc:Choice>
    <mc:Fallback>
      <p:transition spd="slow" advTm="12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tervezés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  <a:p>
            <a:pPr algn="l"/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</a:t>
            </a:r>
            <a:r>
              <a:rPr lang="hu-H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teljesítési folyamat időtervének ábrázolása</a:t>
            </a: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melynek célja a projekt teljesítési folyamatának időbeli összefüggéseit szemléltetni, egy </a:t>
            </a:r>
            <a:r>
              <a:rPr lang="hu-H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grafikusan megjelenített </a:t>
            </a: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teljesítési program formájában, a sávdiagramok vagy a hálótervek segítségével.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10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7B35B76F-CA69-4E00-BD68-D50A77A83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19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51"/>
    </mc:Choice>
    <mc:Fallback>
      <p:transition spd="slow" advTm="18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tervezés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pPr algn="l"/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 </a:t>
            </a:r>
            <a:r>
              <a:rPr lang="hu-H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időterv elemzése 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során kiderül, hogy milyen </a:t>
            </a:r>
            <a:r>
              <a:rPr lang="hu-H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hosszúságú időtartamot 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igényel a projektben foglalt tevékenységfolyamat egészének teljesítése, azaz hány időegység a projekt átfutási ideje. Ebben a lépésben ismertté válnak az egyes tevékenységek </a:t>
            </a:r>
            <a:r>
              <a:rPr lang="hu-H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kezdési 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és </a:t>
            </a:r>
            <a:r>
              <a:rPr lang="hu-H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befejezési időpontjai 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is.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11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B20A723A-2992-4BC6-A142-7992577F2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98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80"/>
    </mc:Choice>
    <mc:Fallback>
      <p:transition spd="slow" advTm="17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tervezés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  <a:p>
            <a:pPr algn="l"/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hu-H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teljesítés költségeinek becslése és a teljesítés pénzáramlási tervének elkészítése</a:t>
            </a: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ebben a lépésben készül a </a:t>
            </a:r>
            <a:r>
              <a:rPr lang="hu-H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költségterv</a:t>
            </a: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mivel ekkorra már ismertté válnak a tevékenységekhez szükséges erőforrásokra és az időtartamokra vonatkozó adatok. Ezek alapján a költségterv mellett a projekt teljesítésével összefüggő </a:t>
            </a:r>
            <a:r>
              <a:rPr lang="hu-H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pénzáramlási terv </a:t>
            </a: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is elkészíthető.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12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9176D1F6-2A93-4536-AFBE-AA5E9EAB1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69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08"/>
    </mc:Choice>
    <mc:Fallback>
      <p:transition spd="slow" advTm="22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tervezés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hu-HU" dirty="0"/>
          </a:p>
          <a:p>
            <a:pPr algn="l"/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 </a:t>
            </a:r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optimalizálás 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projekttervezési folyamat utolsó lépése, amely irányulhat a </a:t>
            </a:r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projekt időtartamának a megváltoztatására 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és az erőforrás-felhasználás időbeli alakulására is. Az optimalizálás akár az egész tervezési </a:t>
            </a:r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folyamatot újraindíthatja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hiszen például a projekt időtartamának rövidítési igénye, szinte </a:t>
            </a:r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mindent megváltoztat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Újra kell tervezni a tevékenységek közötti logikai-függőségi kapcsolatokat, az erőforrás-allokációt, de változik a tevékenységek időtartama, az időterv grafikai megjelenítése, az egyes tevékenységek kezdési és befejezési időpontja is. Mindez természetesen hatással van a projekt költségeinek alakulására, és ezzel együtt a pénzáramlási terv is módosul.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13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2E444C0A-8072-4BC2-A74D-C5F7E0BA71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92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522"/>
    </mc:Choice>
    <mc:Fallback>
      <p:transition spd="slow" advTm="74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időtervezés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hu-HU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projekt időterve </a:t>
            </a:r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projekteredményt létrehozó tevékenységek </a:t>
            </a:r>
            <a:r>
              <a:rPr lang="hu-HU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teljesítési programja</a:t>
            </a:r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mely a tevékenységek időbeli összefüggéseit grafikai úton is megjeleníti. </a:t>
            </a:r>
          </a:p>
          <a:p>
            <a:pPr marL="0" indent="0">
              <a:buNone/>
            </a:pPr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 időterv a megvalósításban érdekelt szereplők között a kommunikáció hatékony eszköze. </a:t>
            </a:r>
          </a:p>
          <a:p>
            <a:pPr marL="0" indent="0">
              <a:buNone/>
            </a:pPr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hu-HU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projekt időterve</a:t>
            </a:r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a következő szempontok teljesülése esetén </a:t>
            </a:r>
            <a:r>
              <a:rPr lang="hu-HU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megfelelő</a:t>
            </a:r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tevékenységek időbeli összefüggései úgy jelennek meg, ahogy azok ténylegesen, a valóságban létrejönnek. </a:t>
            </a:r>
          </a:p>
          <a:p>
            <a:pPr marL="0" indent="0">
              <a:buNone/>
            </a:pPr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Az alkalmazott </a:t>
            </a:r>
            <a:r>
              <a:rPr lang="hu-HU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grafikai ábrázolás </a:t>
            </a:r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sávdiagram vagy hálóterv megfelel a tervben foglalt tevékenységek teljesítettségének értelmezéséhez. </a:t>
            </a:r>
          </a:p>
          <a:p>
            <a:pPr marL="0" indent="0">
              <a:buNone/>
            </a:pPr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Az </a:t>
            </a:r>
            <a:r>
              <a:rPr lang="hu-HU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időterv részletezettsége </a:t>
            </a:r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megfelel a tervet felhasználók információigényének, ami lehet: </a:t>
            </a:r>
          </a:p>
          <a:p>
            <a:pPr marL="0" indent="0">
              <a:buNone/>
            </a:pPr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</a:t>
            </a:r>
            <a:r>
              <a:rPr lang="hu-HU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felső vezetői </a:t>
            </a:r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(a stratégiáért felelős) </a:t>
            </a:r>
            <a:r>
              <a:rPr lang="hu-HU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szint</a:t>
            </a:r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általában havi szinten átlátja a projekt főbb tevékenységeit, eseményeit, </a:t>
            </a:r>
          </a:p>
          <a:p>
            <a:pPr marL="0" indent="0">
              <a:buNone/>
            </a:pPr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</a:t>
            </a:r>
            <a:r>
              <a:rPr lang="hu-HU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projektirányítás szintje</a:t>
            </a:r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általában heti szinten tisztában van a főbb tevékenységekkel, határidőkkel, </a:t>
            </a:r>
          </a:p>
          <a:p>
            <a:pPr marL="0" indent="0">
              <a:buNone/>
            </a:pPr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projektteljesítés </a:t>
            </a:r>
            <a:r>
              <a:rPr lang="hu-HU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operatív irányítási szintje</a:t>
            </a:r>
            <a:r>
              <a:rPr lang="hu-H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napi szinten, óráról-órára átlátja az elvégzendő feladatokat.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14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558B4C80-EAE8-448B-9F73-5BBD9F40A4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2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78"/>
    </mc:Choice>
    <mc:Fallback>
      <p:transition spd="slow" advTm="61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időtervezés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időtervezéshez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kötődő fontosabb lépések sorozata a következő: </a:t>
            </a:r>
          </a:p>
          <a:p>
            <a:pPr marL="0" indent="0">
              <a:buNone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tevékenységek meghatározása, </a:t>
            </a:r>
          </a:p>
          <a:p>
            <a:pPr marL="0" indent="0">
              <a:buNone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tevékenységek közötti logikai-függőségi kapcsolatok meghatározása, </a:t>
            </a:r>
          </a:p>
          <a:p>
            <a:pPr marL="0" indent="0">
              <a:buNone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az erőforrás-allokáció és a tevékenységi időtartamok kialakítása, </a:t>
            </a:r>
          </a:p>
          <a:p>
            <a:pPr marL="0" indent="0">
              <a:buNone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teljesítési folyamat időtervének ábrázolása (sávdiagram, hálóterv), </a:t>
            </a:r>
          </a:p>
          <a:p>
            <a:pPr marL="0" indent="0">
              <a:buNone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projekt kezdési és befejezési időpontjának meghatározása, </a:t>
            </a:r>
          </a:p>
          <a:p>
            <a:pPr marL="0" indent="0">
              <a:buNone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az egyes tevékenységek kezdési és befejezési időpontjának megállapítása, </a:t>
            </a:r>
          </a:p>
          <a:p>
            <a:pPr marL="0" indent="0">
              <a:buNone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kritikus tevékenységek azonosítása, </a:t>
            </a:r>
          </a:p>
          <a:p>
            <a:pPr marL="0" indent="0">
              <a:buNone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tartalékidők meghatározása.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15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410FC22B-B21C-48FA-9E27-609656C03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95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01"/>
    </mc:Choice>
    <mc:Fallback>
      <p:transition spd="slow" advTm="29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Erőforrás tervezés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 </a:t>
            </a:r>
            <a:r>
              <a:rPr lang="hu-H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erőforrások 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rendkívül </a:t>
            </a:r>
            <a:r>
              <a:rPr lang="hu-H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heterogének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Egy adott projekt teljesítése során sokféle erőforrásra lehet szükség a következő csoportosítás szerint: </a:t>
            </a:r>
          </a:p>
          <a:p>
            <a:pPr marL="0" indent="0">
              <a:buNone/>
            </a:pPr>
            <a:endParaRPr lang="hu-HU" sz="32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</a:t>
            </a:r>
            <a:r>
              <a:rPr lang="hu-H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emberi 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erőforrások, </a:t>
            </a:r>
          </a:p>
          <a:p>
            <a:pPr marL="0" indent="0">
              <a:buNone/>
            </a:pP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</a:t>
            </a:r>
            <a:r>
              <a:rPr lang="hu-H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technikai 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erőforrások (gépek, berendezések, eszközök), </a:t>
            </a:r>
          </a:p>
          <a:p>
            <a:pPr marL="0" indent="0">
              <a:buNone/>
            </a:pP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</a:t>
            </a:r>
            <a:r>
              <a:rPr lang="hu-H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anyag jellegű 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erőforrások (a projekteredménybe beépülő anyagok, berendezések).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16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6694257F-61A3-4898-90BE-2AD704A5C7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80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35"/>
    </mc:Choice>
    <mc:Fallback>
      <p:transition spd="slow" advTm="30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Erőforrás tervezés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projektek teljesítésének </a:t>
            </a:r>
            <a:r>
              <a:rPr lang="hu-H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erőforrás tervezése 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tevékenység-specifikus megközelítést igényel. Az erőforrások sokszínűsége miatt szinte lehetetlen általánosan alkalmazható módszertant javasolni. Az erőforrás szükséglet tervezését azonban a következő mátrixok segíthetik: </a:t>
            </a:r>
          </a:p>
          <a:p>
            <a:pPr marL="0" indent="0">
              <a:buNone/>
            </a:pPr>
            <a:endParaRPr lang="hu-HU" sz="32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 az emberi erőforrások </a:t>
            </a:r>
            <a:r>
              <a:rPr lang="hu-H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szakmai leltárának 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mátrixa, </a:t>
            </a:r>
          </a:p>
          <a:p>
            <a:pPr marL="0" indent="0">
              <a:buNone/>
            </a:pP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 a </a:t>
            </a:r>
            <a:r>
              <a:rPr lang="hu-H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feladat-felelősség 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mátrix, </a:t>
            </a:r>
          </a:p>
          <a:p>
            <a:pPr marL="0" indent="0">
              <a:buNone/>
            </a:pP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 a </a:t>
            </a:r>
            <a:r>
              <a:rPr lang="hu-H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tevékenység-erőforrás 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mátrix.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17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FF41C54-8473-4CE9-A0D5-BCD6A1871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35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46"/>
    </mc:Choice>
    <mc:Fallback>
      <p:transition spd="slow" advTm="39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Erőforrás tervezés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 emberi erőforrások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szakmai leltárának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mátrixa rendszerbe foglalja a rendelkezésre álló munkatársakat és a projekt teljesítéséhez szükséges szakmai képzettségeket, illetve gyakorlati tapasztalatokat. A mátrix celláiban jelölhető, hogy mely szakemberek rendelkeznek a projektben szükséges kompetenciákkal.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18</a:t>
            </a:fld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1601317-6AC2-4448-97D1-C0EF93EB2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414" y="2580322"/>
            <a:ext cx="7620000" cy="3343275"/>
          </a:xfrm>
          <a:prstGeom prst="rect">
            <a:avLst/>
          </a:prstGeom>
        </p:spPr>
      </p:pic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72CB0E57-1DEB-4335-8A10-F0F43C8497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82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82"/>
    </mc:Choice>
    <mc:Fallback>
      <p:transition spd="slow" advTm="13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Erőforrás tervezés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feladat-felelősség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mátrix a projektben foglalt tevékenységeket és a projektben résztvevő személyek (szervezeti egységek) nevét tartalmazza. A tevékenységek összeállítása a tevékenységi struktúra alapján, a személyek fölsorolása pedig, a szakmai leltár mátrixa alapján történhet. A feladat felelősség mátrix az egyes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tevékenységek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és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személyek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közötti kapcsolat jellegét is jelöli a mátrix egyes celláiban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19</a:t>
            </a:fld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B7F192D-9ACC-49DE-9969-D47F7ABD7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243" y="2145355"/>
            <a:ext cx="5127307" cy="3784909"/>
          </a:xfrm>
          <a:prstGeom prst="rect">
            <a:avLst/>
          </a:prstGeom>
        </p:spPr>
      </p:pic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9ADF67C3-F5DC-4B32-9329-E8DBAA896D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19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63"/>
    </mc:Choice>
    <mc:Fallback>
      <p:transition spd="slow" advTm="23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cél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bemutatni, a projekttervezés folyamatának korszerű, komplex megközelítési módját, külön kitérve az idő-, erőforrás- és költségtervezés legfontosabb tudnivalóira, azaz </a:t>
            </a:r>
          </a:p>
          <a:p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értelmezni és jellemezni a projekttervezés folyamatának lépéseit, </a:t>
            </a:r>
          </a:p>
          <a:p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áttekinteni az időtervezés lényegét és tevékenységeit, kivéve az alkalmazott eszközöket, </a:t>
            </a:r>
          </a:p>
          <a:p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megmutatni az erőforrás-tervezés lényegét és eszközeit, ismertetni az optimalizálás kapcsolódó feladatait, </a:t>
            </a:r>
          </a:p>
          <a:p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bemutatni a költségtervezés jelentőségét, jellemzőit és a fontosabb költségbecslési eljárásokat. 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218B7AF8-37A8-42C7-ADAB-5FE78CE92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2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15"/>
    </mc:Choice>
    <mc:Fallback>
      <p:transition spd="slow" advTm="35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Erőforrás tervezés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projektek teljesítéséhez szükséges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technikai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és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anyagjellegű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erőforrások tervezését a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tevékenység-erőforrás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mátrix segíti, amely végeredményben a feladat-felelősség mátrix kibővített változata. Az így kialakított mátrix egyes celláiban az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időtartam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és a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mennyiség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mellett a gépek, eszközök kapacitása, illetve a fajlagos, azaz az időegységre eső anyagszükséglet is jelölhető. A jobb áttekinthetőség miatt, a komplex, nagyon sokféle erőforrást fölhasználó projektek esetén az egyes erőforrástípusokat célszerű külön mátrixokban megjeleníteni. </a:t>
            </a: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erőforrás tervezésben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- éppen az erőforrások heterogén jellege miatt - nem létezik egyetlen univerzálisan használható módszertan. Ezzel együtt, ahogy az a tervezési folyamat lépéseinél már bemutatásra került, a folyamat utolsó lépéseként az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optimalizálásra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azaz </a:t>
            </a:r>
            <a:r>
              <a:rPr lang="hu-HU" sz="18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újratervezésre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kerül sor.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20</a:t>
            </a:fld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D251749-6E9C-4757-8181-24E257A35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990" y="3164139"/>
            <a:ext cx="6180772" cy="3550985"/>
          </a:xfrm>
          <a:prstGeom prst="rect">
            <a:avLst/>
          </a:prstGeom>
        </p:spPr>
      </p:pic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A53FCFC1-504C-41B8-AECA-7D389A9FF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77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77"/>
    </mc:Choice>
    <mc:Fallback>
      <p:transition spd="slow" advTm="49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Erőforrás tervezés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 elkészült tervek optimalizálására általában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két alapvető körülmény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szolgáltat alapot: </a:t>
            </a:r>
          </a:p>
          <a:p>
            <a:pPr marL="0" indent="0">
              <a:buNone/>
            </a:pP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az időterv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kritikus útja hosszabb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időtartamú, mint a projekt elvárt teljesítési időtartama, azaz a rendelkezésre álló (rövid) idő alatt a projekt nem fejezhető be, </a:t>
            </a:r>
          </a:p>
          <a:p>
            <a:pPr marL="0" indent="0">
              <a:buNone/>
            </a:pP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projekt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erőforrás-szükséglete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túlságosan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nagy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illetve az idő függvényében erősen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hullámzó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képet mutat. </a:t>
            </a:r>
          </a:p>
          <a:p>
            <a:pPr marL="0" indent="0">
              <a:buNone/>
            </a:pPr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 első esetben a megoldást, az optimalizálást a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kritikus út rövidítése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a második esetben pedig az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erőforrás-kiegyenlítés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lehetősége jelenti. </a:t>
            </a:r>
          </a:p>
          <a:p>
            <a:pPr marL="0" indent="0">
              <a:buNone/>
            </a:pP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kritikus út rövidítése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esetén a projekt kritikus tevékenységeire célszerű koncentrálni. A gyakorlatban kialakult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megoldások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ha erre egyébként technikailag is lehetőség van, a következőkben foglalhatók össze: </a:t>
            </a:r>
          </a:p>
          <a:p>
            <a:pPr marL="0" indent="0">
              <a:buNone/>
            </a:pP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több és/vagy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nagyobb teljesítményű erőforrás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alkalmazása azoknál a kritikus tevékenységeknél, amelyeknél erre lehetőség van, </a:t>
            </a:r>
          </a:p>
          <a:p>
            <a:pPr marL="0" indent="0">
              <a:buNone/>
            </a:pP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hosszabb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kritikus tevékenységek felbontása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több párhuzamosan is végezhető résztevékenységre, </a:t>
            </a:r>
          </a:p>
          <a:p>
            <a:pPr marL="0" indent="0">
              <a:buNone/>
            </a:pP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hatékonyság növelése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kritikus tevékenységek teljesítésében, </a:t>
            </a:r>
          </a:p>
          <a:p>
            <a:pPr marL="0" indent="0">
              <a:buNone/>
            </a:pP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kritikus tevékenységek közötti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átfedések számának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és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mértékének növelése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a várakozások számának és mértékének csökkentése, </a:t>
            </a:r>
          </a:p>
          <a:p>
            <a:pPr marL="0" indent="0">
              <a:buNone/>
            </a:pP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tevékenységek közötti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logikai-függőségi kapcsolatok </a:t>
            </a:r>
            <a:r>
              <a:rPr lang="hu-HU" sz="18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újratervezése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21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183FB1C3-1413-440D-BE01-5AFD3D09F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6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296"/>
    </mc:Choice>
    <mc:Fallback>
      <p:transition spd="slow" advTm="70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Erőforrás tervezés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hullámzó erőforrásigény kiegyenlítésének egyik komoly indoka a projektköltség növekedésének elkerülése. A gyakorlati megoldások és a felmerülő szempontok a következőkben foglalhatóak össze: </a:t>
            </a:r>
          </a:p>
          <a:p>
            <a:pPr marL="0" indent="0">
              <a:buNone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az erőforrás-kiegyenlítés során a nem kritikus tevékenységekre célszerű támaszkodni, </a:t>
            </a:r>
          </a:p>
          <a:p>
            <a:pPr marL="0" indent="0">
              <a:buNone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ezek a nem kritikus tevékenységek elcsúsztathatóak vagy tervezett teljesítési időtartamuk megnövelhető, aminek hatására a felhasznált erőforrás csökkenthető, </a:t>
            </a:r>
          </a:p>
          <a:p>
            <a:pPr marL="0" indent="0">
              <a:buNone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ennek az úgynevezett ütemezésnek az eredményeként, minden nem kritikus tevékenység esetében megtalálható az a hely, amely összességében a projekt leginkább kiegyenlített erőforrás-lekötését eredményezi. </a:t>
            </a:r>
          </a:p>
          <a:p>
            <a:pPr marL="0" indent="0">
              <a:buNone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mindennek köszönhetően, a projektvezető az átmeneti időszakokban sem kényszerül a nem kellően kihasználható erőforrások lekötve tartására, ami a projektköltségek csökkentését teszi lehetővé. </a:t>
            </a:r>
          </a:p>
          <a:p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22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234CF764-3353-45EA-A29B-A2AE7B3EB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50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37"/>
    </mc:Choice>
    <mc:Fallback>
      <p:transition spd="slow" advTm="48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Költségtervezés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projekt teljesítésének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költségszükségletét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feltáró és leíró dokumentum, amely az idő- és erőforrásterv figyelembevételével készül. Adott projekt megvalósításának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költségbecslése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 egyik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legkritikusabb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tevékenység. </a:t>
            </a:r>
          </a:p>
          <a:p>
            <a:pPr marL="0" indent="0">
              <a:buNone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költségkeret túllépése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nagyon gyakori probléma, amelynek a szakirodalom szerint is több oka van: </a:t>
            </a:r>
          </a:p>
          <a:p>
            <a:pPr marL="0" indent="0">
              <a:buNone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projekt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korai szakaszában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végzett költségbecslések irreálisan alacsony összege, </a:t>
            </a:r>
          </a:p>
          <a:p>
            <a:pPr marL="0" indent="0">
              <a:buNone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az előre nem látható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technikai problémák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fölmerülése, </a:t>
            </a:r>
          </a:p>
          <a:p>
            <a:pPr marL="0" indent="0">
              <a:buNone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projekteredmény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behatárolásának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hiányosságai, </a:t>
            </a:r>
          </a:p>
          <a:p>
            <a:pPr marL="0" indent="0">
              <a:buNone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projekt teljesítése közbeni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változtatások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</a:p>
          <a:p>
            <a:pPr marL="0" indent="0">
              <a:buNone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gazdasági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és egyéb külső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körülmények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változása, </a:t>
            </a:r>
          </a:p>
          <a:p>
            <a:pPr marL="0" indent="0">
              <a:buNone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költségek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tudatos elhallgatása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vagy szándékos leszorítása, a projekt elindítása reményében.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23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1602F991-43A2-424D-A50C-B4350E661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63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42"/>
    </mc:Choice>
    <mc:Fallback>
      <p:transition spd="slow" advTm="43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Költségtervezés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költségbecslés elérhető pontosságát tehát számos tényező befolyásolja. A projektciklus folyamán időben előre haladva a költségbecslés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bizonytalansága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folyamatosan csökken, ugyanakkor a projekt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költségei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folyamatosan nőnek.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24</a:t>
            </a:fld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65D8184-F96E-46A4-B286-2BDF56595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400" y="2046922"/>
            <a:ext cx="6208872" cy="4537710"/>
          </a:xfrm>
          <a:prstGeom prst="rect">
            <a:avLst/>
          </a:prstGeom>
        </p:spPr>
      </p:pic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82768965-944E-47A2-974F-57CD74EBB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46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81"/>
    </mc:Choice>
    <mc:Fallback>
      <p:transition spd="slow" advTm="14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Költségtervezés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dirty="0"/>
              <a:t>A pontosabb költségkalkuláció kialakítását a minél megbízhatóbb adatok fölhasználása és a következő általánosan alkalmazható módszerek segítik:</a:t>
            </a:r>
          </a:p>
          <a:p>
            <a:pPr marL="0" indent="0">
              <a:buNone/>
            </a:pPr>
            <a:r>
              <a:rPr lang="hu-HU" sz="3200" dirty="0"/>
              <a:t>• a paraméteres költségbecslési eljárás,</a:t>
            </a:r>
          </a:p>
          <a:p>
            <a:pPr marL="0" indent="0">
              <a:buNone/>
            </a:pPr>
            <a:r>
              <a:rPr lang="hu-HU" sz="3200" dirty="0"/>
              <a:t>• az egységárak alapján történő költségbecslés,</a:t>
            </a:r>
          </a:p>
          <a:p>
            <a:pPr marL="0" indent="0">
              <a:buNone/>
            </a:pPr>
            <a:r>
              <a:rPr lang="hu-HU" sz="3200" dirty="0"/>
              <a:t>• a költségnemek szerinti csoportosítás alapján elvégzett költségtervezés,</a:t>
            </a:r>
          </a:p>
          <a:p>
            <a:pPr marL="0" indent="0">
              <a:buNone/>
            </a:pPr>
            <a:r>
              <a:rPr lang="hu-HU" sz="3200" dirty="0"/>
              <a:t>• a tevékenység alapú költségbecslési eljárás.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25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AAB7E480-086C-4C3B-A469-EB4BBF5E89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63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35"/>
    </mc:Choice>
    <mc:Fallback>
      <p:transition spd="slow" advTm="25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Költségtervezés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különböző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költségtervezési eljárások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következők szerint jellemezhetők: </a:t>
            </a:r>
          </a:p>
          <a:p>
            <a:pPr marL="0" indent="0">
              <a:buNone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paraméteres költségbecslési eljárás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projektkialakítási fázis korai szakaszában használható. Ekkor a létrehozandó projekteredmény még több változatban és vázlatos formában kerül megfogalmazásra. A paraméteres költségbecslés akkor alkalmazható sikeresen ha: </a:t>
            </a:r>
          </a:p>
          <a:p>
            <a:pPr marL="0" indent="0">
              <a:buNone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megvalósítandó projekteredmény fontosabb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paraméterei megegyeznek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vagy hasonlóak egy már olyan korábban létrehozott projekteredmény paramétereivel, amelynek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költségei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már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ismertek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</a:p>
          <a:p>
            <a:pPr marL="0" indent="0">
              <a:buNone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két projekteredmény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különbsége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illetve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26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D8CCBE30-0D83-4224-B10A-09658C0B5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6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73"/>
    </mc:Choice>
    <mc:Fallback>
      <p:transition spd="slow" advTm="38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Költségtervezés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pPr marL="0" indent="0" algn="l">
              <a:buNone/>
            </a:pPr>
            <a:endParaRPr lang="hu-HU" sz="24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Az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egységárak alapján történő költségbecslés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lényege, hogy a létrehozandó projekteredmény és a projektben foglalt tevékenységek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mennyiségi mutatókkal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kifejezhetők. Az egységár vonatkozhat az adott projekteredmény egységnyi mennyiségére, vagy a tevékenységek/szolgáltatások egységnyi mennyiségeire. A projekt költségeit az adott mennyiségek és a hozzájuk tartozó egységárak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szorzata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illetve ezek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összegzése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adja.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27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2B678966-1ADE-49B8-A738-88B143F8D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01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32"/>
    </mc:Choice>
    <mc:Fallback>
      <p:transition spd="slow" advTm="19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Költségtervezés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  <a:p>
            <a:pPr algn="l"/>
            <a:endParaRPr lang="hu-HU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költségnemek szerinti csoportosítás alapján elvégzett költségtervezés 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projekt költségeit költségnemek szerint veszi számításba, például: anyag, munkabér, közteher. A költségtervezés </a:t>
            </a:r>
            <a:r>
              <a:rPr lang="hu-HU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egysége </a:t>
            </a:r>
            <a:r>
              <a:rPr lang="hu-H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létrehozandó projekteredmény egésze. Ez a számítási módszer közvetlenül veszi figyelembe a projekthez szükséges erőforrásokat és azok lekötési időtartamát.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28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DCFB7B8-4A6A-4996-9098-E3766E72D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10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91"/>
    </mc:Choice>
    <mc:Fallback>
      <p:transition spd="slow" advTm="11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Költségtervezés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</a:t>
            </a:r>
            <a:r>
              <a:rPr lang="hu-H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tevékenység alapú költségtervezés 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akkor alkalmazható, amikor már elkészült a projekt tevékenységi struktúrája is, illetve ismert a projekt időterve és erőforrás-szükséglete. Ezen módszer alkalmazható </a:t>
            </a:r>
            <a:r>
              <a:rPr lang="hu-H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ajánlati kalkulációk 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készítéséhez. Fontos szempont a </a:t>
            </a:r>
            <a:r>
              <a:rPr lang="hu-H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közvetlen költségek 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és az arányosan felmerülő </a:t>
            </a:r>
            <a:r>
              <a:rPr lang="hu-H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projekt-általános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illetve </a:t>
            </a:r>
            <a:r>
              <a:rPr lang="hu-H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egyéb általános 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költségek figyelembevétele, </a:t>
            </a:r>
            <a:r>
              <a:rPr lang="hu-H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tartalékkeret 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kialakítása és lehetőség szerint </a:t>
            </a:r>
            <a:r>
              <a:rPr lang="hu-H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egységárak 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alkalmazása.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29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6E465D3D-9CC1-452D-8C01-1CBE5E957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7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98"/>
    </mc:Choice>
    <mc:Fallback>
      <p:transition spd="slow" advTm="13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tervezés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  <a:p>
            <a:r>
              <a:rPr lang="hu-HU" dirty="0"/>
              <a:t>Idő</a:t>
            </a:r>
          </a:p>
          <a:p>
            <a:r>
              <a:rPr lang="hu-HU" dirty="0"/>
              <a:t>Erőforrás</a:t>
            </a:r>
          </a:p>
          <a:p>
            <a:r>
              <a:rPr lang="hu-HU" dirty="0"/>
              <a:t>Költségtervek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Összefüggés áll fenn a tervek között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3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AFB50C3A-20B4-4B96-9D9C-459D944762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39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81"/>
    </mc:Choice>
    <mc:Fallback>
      <p:transition spd="slow" advTm="51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Költségtervezés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tevékenység alapú költségtervezés eredményei egy erre a célra kialakított táblázatban összesíthetőek </a:t>
            </a:r>
          </a:p>
          <a:p>
            <a:endParaRPr lang="hu-HU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30</a:t>
            </a:fld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91EDC9A-A54C-4F20-8479-BDA434BCA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262" y="1981200"/>
            <a:ext cx="9515475" cy="2895600"/>
          </a:xfrm>
          <a:prstGeom prst="rect">
            <a:avLst/>
          </a:prstGeom>
        </p:spPr>
      </p:pic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8029BFA9-67AE-471C-9E9B-E170E8DDF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10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29"/>
    </mc:Choice>
    <mc:Fallback>
      <p:transition spd="slow" advTm="8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Költségtervezés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sz="32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projekt teljesítése során fölmerülő költségek miatti </a:t>
            </a:r>
            <a:r>
              <a:rPr lang="hu-H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pénzmozgás 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pontos ismerete a projekttulajdonos és a közreműködők számára egyaránt fontos és a következő előnyökkel jár: </a:t>
            </a:r>
          </a:p>
          <a:p>
            <a:pPr marL="0" indent="0">
              <a:buNone/>
            </a:pPr>
            <a:endParaRPr lang="hu-HU" sz="32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az adott </a:t>
            </a:r>
            <a:r>
              <a:rPr lang="hu-H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projekt 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pénzáramlási terve beépíthető a </a:t>
            </a:r>
            <a:r>
              <a:rPr lang="hu-H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szervezet egészének 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pénzáramlási tervébe, </a:t>
            </a:r>
          </a:p>
          <a:p>
            <a:pPr marL="0" indent="0">
              <a:buNone/>
            </a:pP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projekttulajdonos (beruházó) tervezni tudja a projekt finanszírozási </a:t>
            </a:r>
            <a:r>
              <a:rPr lang="hu-H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forrásait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illetve a források </a:t>
            </a:r>
            <a:r>
              <a:rPr lang="hu-HU" sz="3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igénybevételének idejét</a:t>
            </a: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31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0C7D132-E319-4E31-8E94-20817C168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46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08"/>
    </mc:Choice>
    <mc:Fallback>
      <p:transition spd="slow" advTm="23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Költségtervezés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pénzáramlási terv </a:t>
            </a:r>
          </a:p>
          <a:p>
            <a:pPr marL="0" indent="0" algn="l">
              <a:buNone/>
            </a:pPr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teljesítéssel arányosan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folyamatosan fölmerülő, </a:t>
            </a:r>
          </a:p>
          <a:p>
            <a:pPr marL="0" indent="0">
              <a:buNone/>
            </a:pP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az 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időtartam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arányában folyamatosan fölmerülő, </a:t>
            </a:r>
          </a:p>
          <a:p>
            <a:pPr marL="0" indent="0">
              <a:buNone/>
            </a:pP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</a:t>
            </a:r>
            <a:r>
              <a:rPr lang="hu-HU" sz="18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pontszerűen</a:t>
            </a:r>
            <a:r>
              <a:rPr lang="hu-H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fölmerülő költségek. 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32</a:t>
            </a:fld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51A96CD-56CC-46B7-ADB8-D0D57270D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81" y="3304222"/>
            <a:ext cx="11391900" cy="2466975"/>
          </a:xfrm>
          <a:prstGeom prst="rect">
            <a:avLst/>
          </a:prstGeom>
        </p:spPr>
      </p:pic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8320A6FC-BADD-4B57-893A-DC590C887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56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22"/>
    </mc:Choice>
    <mc:Fallback>
      <p:transition spd="slow" advTm="15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Összegzés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projektek teljesítésének tervezése alapvetően a teljesítés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időtartamának, erőforrásainak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és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költségeinek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tervezésére irányul. </a:t>
            </a:r>
          </a:p>
          <a:p>
            <a:pPr marL="0" indent="0">
              <a:buNone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Az időtartam, a fölhasznált erőforrások és a költségek között rendkívül szoros összefüggés van, ezért a teljesítési tervek kialakítása során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egy egységes folyamatban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egymásra épülő lépéssorozatként kell kezelni az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idő-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erőforrás-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és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költségtervezés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kérdéskörét. </a:t>
            </a:r>
          </a:p>
          <a:p>
            <a:pPr marL="0" indent="0">
              <a:buNone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tervezési folyamat kiinduló lépése a teljesítendő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tevékenységek meghatározása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az utolsó, a hetedik lépés pedig a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tervek optimalizálása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A tervezési folyamatban valamennyi lépésnek pontos helye és fontos funkciója van. </a:t>
            </a:r>
          </a:p>
          <a:p>
            <a:pPr marL="0" indent="0">
              <a:buNone/>
            </a:pP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tervezés folyamatának megismerése mellett, a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tervezési eszközök, technikák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és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módszerek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ismerete is szükséges, melyek alkalmazása az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idő-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erőforrás-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és </a:t>
            </a:r>
            <a:r>
              <a:rPr lang="hu-HU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költségtervezésben </a:t>
            </a:r>
            <a:r>
              <a:rPr lang="hu-HU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egyaránt nélkülözhetetlen.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89102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Önellenőrző kérdések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1. Milyen folyamat alapján célszerű a projektteljesítési tervek kialakítása? </a:t>
            </a:r>
          </a:p>
          <a:p>
            <a:pPr marL="0" indent="0">
              <a:buNone/>
            </a:pP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2. Milyen célt szolgál a projekt időterve és mikor megfelelő az? </a:t>
            </a:r>
          </a:p>
          <a:p>
            <a:pPr marL="0" indent="0">
              <a:buNone/>
            </a:pP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3. Mire használható és hogyan épül fel az emberi erőforrások mátrixa? </a:t>
            </a:r>
          </a:p>
          <a:p>
            <a:pPr marL="0" indent="0">
              <a:buNone/>
            </a:pP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4. Hogyan készül és épül fel a tevékenység-erőforrás mátrix? </a:t>
            </a:r>
          </a:p>
          <a:p>
            <a:pPr marL="0" indent="0">
              <a:buNone/>
            </a:pP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5. Mi a teendő, ha az időterv kritikus útja hosszabb időtartamú, mint a projekt elvárt teljesítési időtartama? </a:t>
            </a:r>
          </a:p>
          <a:p>
            <a:pPr marL="0" indent="0">
              <a:buNone/>
            </a:pP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6. Mi a teendő, ha a projekt erőforrás-szükséglete túlságosan nagy, illetve az idő függvényében erősen hullámzó képet mutat? </a:t>
            </a:r>
          </a:p>
          <a:p>
            <a:pPr marL="0" indent="0">
              <a:buNone/>
            </a:pP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7. A költségkeret túllépésének melyek a leggyakoribb okai? </a:t>
            </a:r>
          </a:p>
          <a:p>
            <a:pPr marL="0" indent="0">
              <a:buNone/>
            </a:pP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8. Mi a tevékenység alapú költségbecslés lényege? </a:t>
            </a:r>
          </a:p>
          <a:p>
            <a:pPr marL="0" indent="0">
              <a:buNone/>
            </a:pP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9. Mi a paraméteres költségbecslés lényege? </a:t>
            </a:r>
          </a:p>
          <a:p>
            <a:pPr marL="0" indent="0">
              <a:buNone/>
            </a:pPr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10. Miért fontos a projektteljesítés pénzáramlási tervének elkészítése?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2617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tervezés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helyesen elkészített projektterveknek választ kell adniuk a következő kérdésekre: </a:t>
            </a:r>
          </a:p>
          <a:p>
            <a:pPr marL="0" indent="0">
              <a:buNone/>
            </a:pPr>
            <a:endParaRPr lang="hu-HU" sz="32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melyek a teljesítendő feladatok, </a:t>
            </a:r>
          </a:p>
          <a:p>
            <a:pPr marL="0" indent="0">
              <a:buNone/>
            </a:pP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ki vagy kik fogják azokat elvégezni, </a:t>
            </a:r>
          </a:p>
          <a:p>
            <a:pPr marL="0" indent="0">
              <a:buNone/>
            </a:pP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mennyibe kerül a teljesítésük.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4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D64DBAC1-3D5D-49F2-940B-812D49F98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65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96"/>
    </mc:Choice>
    <mc:Fallback>
      <p:transition spd="slow" advTm="41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tervezés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Ennek megfelelően a projekttervezés folyamata a következő lépésekre bontható: </a:t>
            </a:r>
          </a:p>
          <a:p>
            <a:pPr marL="0" indent="0">
              <a:buNone/>
            </a:pPr>
            <a:endParaRPr lang="hu-HU" sz="32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tevékenységek kialakítása, </a:t>
            </a:r>
          </a:p>
          <a:p>
            <a:pPr marL="0" indent="0">
              <a:buNone/>
            </a:pP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tevékenységek sorrendjének rögzítése, </a:t>
            </a:r>
          </a:p>
          <a:p>
            <a:pPr marL="0" indent="0">
              <a:buNone/>
            </a:pP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tevékenységek erőforrás-szükségletének és időtartamának meghatározása, </a:t>
            </a:r>
          </a:p>
          <a:p>
            <a:pPr marL="0" indent="0">
              <a:buNone/>
            </a:pP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az időterv és a költségterv kialakítása.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5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3D4F9D3-318A-44F9-AF06-FBB3E967A1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42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42"/>
    </mc:Choice>
    <mc:Fallback>
      <p:transition spd="slow" advTm="17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tervezés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/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tevékenységek meghatározása, </a:t>
            </a:r>
          </a:p>
          <a:p>
            <a:pPr marL="0" indent="0">
              <a:buNone/>
            </a:pP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tevékenységek közötti logikai-függőségi kapcsolatok meghatározása, </a:t>
            </a:r>
          </a:p>
          <a:p>
            <a:pPr marL="0" indent="0">
              <a:buNone/>
            </a:pP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az erőforrás-allokáció és a tevékenységi időtartamok kialakítása, </a:t>
            </a:r>
          </a:p>
          <a:p>
            <a:pPr marL="0" indent="0">
              <a:buNone/>
            </a:pP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teljesítési folyamat időterének ábrázolása, </a:t>
            </a:r>
          </a:p>
          <a:p>
            <a:pPr marL="0" indent="0">
              <a:buNone/>
            </a:pP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az időterv elemzése, </a:t>
            </a:r>
          </a:p>
          <a:p>
            <a:pPr marL="0" indent="0">
              <a:buNone/>
            </a:pP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teljesítés költségeinek becslése és a teljesítés pénzáramlási tervének elkészítése, </a:t>
            </a:r>
          </a:p>
          <a:p>
            <a:pPr marL="0" indent="0">
              <a:buNone/>
            </a:pPr>
            <a:r>
              <a:rPr lang="hu-HU" sz="3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optimalizálás.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6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E7727F9D-51DE-4EA9-8321-DC988C26E0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51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87"/>
    </mc:Choice>
    <mc:Fallback>
      <p:transition spd="slow" advTm="52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tervezés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  <a:p>
            <a:pPr marL="0" indent="0" algn="l">
              <a:buNone/>
            </a:pPr>
            <a:endParaRPr lang="hu-HU" sz="36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</a:t>
            </a:r>
            <a:r>
              <a:rPr lang="hu-H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tevékenységek meghatározása </a:t>
            </a: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folyamat első lépése, melynek kiindulási alapja a helyesen behatárolt projekteredmény, a körültekintően kialakított </a:t>
            </a:r>
            <a:r>
              <a:rPr lang="hu-H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funkció-cél </a:t>
            </a: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és </a:t>
            </a:r>
            <a:r>
              <a:rPr lang="hu-H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eszköz-struktúra. </a:t>
            </a:r>
            <a:endParaRPr lang="hu-HU" sz="36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7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CFF88986-CB09-4E8D-AFA6-D1014F6F6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67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27"/>
    </mc:Choice>
    <mc:Fallback>
      <p:transition spd="slow" advTm="12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tervezés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  <a:p>
            <a:pPr algn="l"/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 </a:t>
            </a:r>
            <a:r>
              <a:rPr lang="hu-H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tevékenységek közötti logikai-függőségi kapcsolatok meghatározása</a:t>
            </a: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mely során a tevékenységek teljesítésének </a:t>
            </a:r>
            <a:r>
              <a:rPr lang="hu-H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sorrendisége alakul ki</a:t>
            </a: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a projektteljesítés tevékenységfolyamatára jellemző belső logikai összefüggések alapján.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8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6C6D194D-DB5B-4A3B-A7B6-32998E5B92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90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58"/>
    </mc:Choice>
    <mc:Fallback>
      <p:transition spd="slow" advTm="15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tervezés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  <a:p>
            <a:pPr algn="l"/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• az </a:t>
            </a:r>
            <a:r>
              <a:rPr lang="hu-HU" sz="3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erőforrás-allokáció és a tevékenységi időtartamok kialakítása jelenti az erőforrások hozzárendelését </a:t>
            </a:r>
            <a:r>
              <a:rPr lang="hu-H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 egyes tevékenységekhez, aminek alapján a tevékenységek teljesítési időtartama megállapítható, bár ekkor még nem ismertek a tevékenységek kezdési és befejezési időpontjai, csak a teljesítés időszükséglete.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9</a:t>
            </a:fld>
            <a:endParaRPr lang="hu-HU"/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410434BC-C19C-46E1-A59D-A2BC1900F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31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90"/>
    </mc:Choice>
    <mc:Fallback>
      <p:transition spd="slow" advTm="21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863222B35225894CB55C76CF6373C5E1" ma:contentTypeVersion="3" ma:contentTypeDescription="Új dokumentum létrehozása." ma:contentTypeScope="" ma:versionID="3624dfce4a80af6326b7f55c9fee1656">
  <xsd:schema xmlns:xsd="http://www.w3.org/2001/XMLSchema" xmlns:xs="http://www.w3.org/2001/XMLSchema" xmlns:p="http://schemas.microsoft.com/office/2006/metadata/properties" xmlns:ns2="7a533163-fbe3-4f95-a955-5e46a2f4cf84" targetNamespace="http://schemas.microsoft.com/office/2006/metadata/properties" ma:root="true" ma:fieldsID="24af68cce8c8bbf33f4e18889cc154a4" ns2:_="">
    <xsd:import namespace="7a533163-fbe3-4f95-a955-5e46a2f4cf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533163-fbe3-4f95-a955-5e46a2f4cf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326F5BF-8A6D-493D-881D-9EA08FE97372}"/>
</file>

<file path=customXml/itemProps2.xml><?xml version="1.0" encoding="utf-8"?>
<ds:datastoreItem xmlns:ds="http://schemas.openxmlformats.org/officeDocument/2006/customXml" ds:itemID="{18B56FE9-12BF-4370-BD6C-ACC1F606EAF2}"/>
</file>

<file path=customXml/itemProps3.xml><?xml version="1.0" encoding="utf-8"?>
<ds:datastoreItem xmlns:ds="http://schemas.openxmlformats.org/officeDocument/2006/customXml" ds:itemID="{4B029CAE-1D07-492C-A8C2-83D0F0BA91B0}"/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2497</Words>
  <Application>Microsoft Office PowerPoint</Application>
  <PresentationFormat>Szélesvásznú</PresentationFormat>
  <Paragraphs>248</Paragraphs>
  <Slides>34</Slides>
  <Notes>7</Notes>
  <HiddenSlides>0</HiddenSlides>
  <MMClips>32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Office-téma</vt:lpstr>
      <vt:lpstr>PowerPoint-bemutató</vt:lpstr>
      <vt:lpstr>cél</vt:lpstr>
      <vt:lpstr>tervezés</vt:lpstr>
      <vt:lpstr>tervezés</vt:lpstr>
      <vt:lpstr>tervezés</vt:lpstr>
      <vt:lpstr>tervezés</vt:lpstr>
      <vt:lpstr>tervezés</vt:lpstr>
      <vt:lpstr>tervezés</vt:lpstr>
      <vt:lpstr>tervezés</vt:lpstr>
      <vt:lpstr>tervezés</vt:lpstr>
      <vt:lpstr>tervezés</vt:lpstr>
      <vt:lpstr>tervezés</vt:lpstr>
      <vt:lpstr>tervezés</vt:lpstr>
      <vt:lpstr>időtervezés</vt:lpstr>
      <vt:lpstr>időtervezés</vt:lpstr>
      <vt:lpstr>Erőforrás tervezés</vt:lpstr>
      <vt:lpstr>Erőforrás tervezés</vt:lpstr>
      <vt:lpstr>Erőforrás tervezés</vt:lpstr>
      <vt:lpstr>Erőforrás tervezés</vt:lpstr>
      <vt:lpstr>Erőforrás tervezés</vt:lpstr>
      <vt:lpstr>Erőforrás tervezés</vt:lpstr>
      <vt:lpstr>Erőforrás tervezés</vt:lpstr>
      <vt:lpstr>Költségtervezés</vt:lpstr>
      <vt:lpstr>Költségtervezés</vt:lpstr>
      <vt:lpstr>Költségtervezés</vt:lpstr>
      <vt:lpstr>Költségtervezés</vt:lpstr>
      <vt:lpstr>Költségtervezés</vt:lpstr>
      <vt:lpstr>Költségtervezés</vt:lpstr>
      <vt:lpstr>Költségtervezés</vt:lpstr>
      <vt:lpstr>Költségtervezés</vt:lpstr>
      <vt:lpstr>Költségtervezés</vt:lpstr>
      <vt:lpstr>Költségtervezés</vt:lpstr>
      <vt:lpstr>Összegzés</vt:lpstr>
      <vt:lpstr>Önellenőrző kérdések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gabor.varga</dc:creator>
  <cp:lastModifiedBy>CSILLA FILÓ</cp:lastModifiedBy>
  <cp:revision>10</cp:revision>
  <dcterms:created xsi:type="dcterms:W3CDTF">2020-03-12T12:44:42Z</dcterms:created>
  <dcterms:modified xsi:type="dcterms:W3CDTF">2020-07-07T14:15:17Z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0x01010099392F7E28530D458F1049BCAEC23071</vt:lpwstr>
  </property>
</Properties>
</file>