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9610C-9F6C-4879-86F7-1C774C6416F4}" v="14" dt="2020-07-06T14:02:08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633" autoAdjust="0"/>
  </p:normalViewPr>
  <p:slideViewPr>
    <p:cSldViewPr snapToGrid="0">
      <p:cViewPr varScale="1">
        <p:scale>
          <a:sx n="61" d="100"/>
          <a:sy n="61" d="100"/>
        </p:scale>
        <p:origin x="844" y="52"/>
      </p:cViewPr>
      <p:guideLst/>
    </p:cSldViewPr>
  </p:slideViewPr>
  <p:notesTextViewPr>
    <p:cViewPr>
      <p:scale>
        <a:sx n="1" d="1"/>
        <a:sy n="1" d="1"/>
      </p:scale>
      <p:origin x="0" y="-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ILLA FILÓ" userId="7405f81079fe67b7" providerId="LiveId" clId="{4309610C-9F6C-4879-86F7-1C774C6416F4}"/>
    <pc:docChg chg="modSld">
      <pc:chgData name="CSILLA FILÓ" userId="7405f81079fe67b7" providerId="LiveId" clId="{4309610C-9F6C-4879-86F7-1C774C6416F4}" dt="2020-07-06T13:54:45.258" v="3" actId="6549"/>
      <pc:docMkLst>
        <pc:docMk/>
      </pc:docMkLst>
      <pc:sldChg chg="modSp mod">
        <pc:chgData name="CSILLA FILÓ" userId="7405f81079fe67b7" providerId="LiveId" clId="{4309610C-9F6C-4879-86F7-1C774C6416F4}" dt="2020-07-06T13:54:23.589" v="0" actId="20577"/>
        <pc:sldMkLst>
          <pc:docMk/>
          <pc:sldMk cId="756031801" sldId="275"/>
        </pc:sldMkLst>
        <pc:spChg chg="mod">
          <ac:chgData name="CSILLA FILÓ" userId="7405f81079fe67b7" providerId="LiveId" clId="{4309610C-9F6C-4879-86F7-1C774C6416F4}" dt="2020-07-06T13:54:23.589" v="0" actId="20577"/>
          <ac:spMkLst>
            <pc:docMk/>
            <pc:sldMk cId="756031801" sldId="275"/>
            <ac:spMk id="3" creationId="{00000000-0000-0000-0000-000000000000}"/>
          </ac:spMkLst>
        </pc:spChg>
      </pc:sldChg>
      <pc:sldChg chg="modNotesTx">
        <pc:chgData name="CSILLA FILÓ" userId="7405f81079fe67b7" providerId="LiveId" clId="{4309610C-9F6C-4879-86F7-1C774C6416F4}" dt="2020-07-06T13:54:45.258" v="3" actId="6549"/>
        <pc:sldMkLst>
          <pc:docMk/>
          <pc:sldMk cId="3748067581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2B829-3F1E-4106-BE6B-DA288349A410}" type="datetimeFigureOut">
              <a:rPr lang="hu-HU" smtClean="0"/>
              <a:t>2020. 07. 06.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7CDC6-9918-45C5-BF3A-3972510209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791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felsorolt érdekcsoportok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nem mindegyike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fordul elő minden egyes projektben. Egy-egy konkrét projekt esetében az egyes érdekcsoportok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tovább differenciálhatóak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Fontos ismerni azt is, hogy a projektben érintett érdekcsoportok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magatartását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milyen érdekek befolyásolják, motiválják. Az egyes érdekcsoportok által képviselt érdekek a következők szerint csoportosíthatóak: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140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latin typeface="Times New Roman" panose="02020603050405020304" pitchFamily="18" charset="0"/>
              </a:rPr>
              <a:t>A projektben érintettek értékelésére egy másik lehetséges eszköz a </a:t>
            </a:r>
            <a:r>
              <a:rPr lang="hu-HU" sz="1800" b="1" i="0" u="none" strike="noStrike" baseline="0" dirty="0" err="1">
                <a:latin typeface="Times New Roman" panose="02020603050405020304" pitchFamily="18" charset="0"/>
              </a:rPr>
              <a:t>Venn</a:t>
            </a:r>
            <a:r>
              <a:rPr lang="hu-HU" sz="1800" b="1" i="0" u="none" strike="noStrike" baseline="0" dirty="0">
                <a:latin typeface="Times New Roman" panose="02020603050405020304" pitchFamily="18" charset="0"/>
              </a:rPr>
              <a:t>-diagram</a:t>
            </a:r>
            <a:r>
              <a:rPr lang="hu-HU" sz="1800" b="0" i="0" u="none" strike="noStrike" baseline="0" dirty="0">
                <a:latin typeface="Times New Roman" panose="02020603050405020304" pitchFamily="18" charset="0"/>
              </a:rPr>
              <a:t>. Ezen elemzési technika jellemzőiből következik, hogy ez a megoldás többnyire a </a:t>
            </a:r>
            <a:r>
              <a:rPr lang="hu-HU" sz="1800" b="1" i="0" u="none" strike="noStrike" baseline="0" dirty="0">
                <a:latin typeface="Times New Roman" panose="02020603050405020304" pitchFamily="18" charset="0"/>
              </a:rPr>
              <a:t>problémamegoldó projektek </a:t>
            </a:r>
            <a:r>
              <a:rPr lang="hu-HU" sz="1800" b="0" i="0" u="none" strike="noStrike" baseline="0" dirty="0">
                <a:latin typeface="Times New Roman" panose="02020603050405020304" pitchFamily="18" charset="0"/>
              </a:rPr>
              <a:t>esetében (nincs igazán jól kialakított szervezeti stratégia mögöttük), illetve a kormányzati és önkormányzati projektek során alkalmazható sikerrel. Ezekre a projektekre különösen igaz, hogy egy sor, az adott projekttel kapcsolatos </a:t>
            </a:r>
            <a:r>
              <a:rPr lang="hu-HU" sz="1800" b="1" i="0" u="none" strike="noStrike" baseline="0" dirty="0">
                <a:latin typeface="Times New Roman" panose="02020603050405020304" pitchFamily="18" charset="0"/>
              </a:rPr>
              <a:t>érdek összehangolását </a:t>
            </a:r>
            <a:r>
              <a:rPr lang="hu-HU" sz="1800" b="0" i="0" u="none" strike="noStrike" baseline="0" dirty="0">
                <a:latin typeface="Times New Roman" panose="02020603050405020304" pitchFamily="18" charset="0"/>
              </a:rPr>
              <a:t>kell megoldani.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Venn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-diagramban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projektet jelölő ellipszis körül található körök ábrázolják az egyes, projektben érintett csoportokat.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körök mérete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érintettek érdekérvényesítő képességére utal, a projektet jelölő ellipszistől mért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távolsága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pedig az érintettség intenzitását fejezi ki.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57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egyes lehetőségek röviden a következők szerint jellemezhetőek:</a:t>
            </a:r>
          </a:p>
          <a:p>
            <a:r>
              <a:rPr lang="hu-HU" dirty="0"/>
              <a:t>• a projektbe, leginkább a projektkialakítás fázisába történő bevonás, azaz, a projekteredmény tartalmi-terjedelmi behatárolásában való részvétel lehetőségének biztosítása. Az információsrendszer-projektek esetén a felhasználók bevonása a projektfolyamatba különösen fontos. Általánosságban állítható, hogy bármilyen projekt, bármelyik érdekcsoportjának bevonása a projektfolyamatba növeli a projekt elfogadását.</a:t>
            </a:r>
          </a:p>
          <a:p>
            <a:r>
              <a:rPr lang="hu-HU" dirty="0"/>
              <a:t>• a konzultáció elterjedten alkalmazható eszköz, amelynek lényege az előzetes véleménykérés az egyes érdekcsoportoktól. Akkor igazán hatékony eszköz - ha bizonyos határokon belül – az előzetes vélemények figyelembe vételre kerülnek a projektben.</a:t>
            </a:r>
          </a:p>
          <a:p>
            <a:r>
              <a:rPr lang="hu-HU" dirty="0"/>
              <a:t>• a kompenzáció az érdeksérelem kezelésének hatékony eszköze, amely akkor alkalmazható, amikor nincs egyéb racionális alternatíva, a projekt elfogadottságának növelésére. A kompenzáció megnyilvánulhat, az elbocsátandó munkavállalók más területre történő áthelyezésében, vagy például zajvédő fal építésében.</a:t>
            </a:r>
          </a:p>
          <a:p>
            <a:r>
              <a:rPr lang="hu-HU" dirty="0"/>
              <a:t>• a kommunikáció széles alkalmazási lehetőséggel rendelkező eszköz, amely többféle formában valósulhat meg. Bizonyos érdekcsoportok projekttel szembeni ellenállásának a legfőbb oka az információ, illetve az ismeretek hiányából fakad. Rendkívül fontos, hogy a különböző érdekcsoportok a számukra lényeges és aktuális információt megkapják. A projekttulajdonosi szervezetnek minden, a projekttel kapcsolatos valótlan információra reagálnia kell. A leggyakrabban alkalmazott kommunikációs eszközök a következők:</a:t>
            </a:r>
          </a:p>
          <a:p>
            <a:r>
              <a:rPr lang="hu-HU" dirty="0"/>
              <a:t>• a média, a köznyilvánosság, mint érdekcsoport bevonása esetén,</a:t>
            </a:r>
          </a:p>
          <a:p>
            <a:r>
              <a:rPr lang="hu-HU" dirty="0"/>
              <a:t>• rendszeres tájékoztató a projektteljesítésről, illetve az elért eredményekről,</a:t>
            </a:r>
          </a:p>
          <a:p>
            <a:r>
              <a:rPr lang="hu-HU" dirty="0"/>
              <a:t>• szimpóziumok és helyszíni látogatások szervezése, beruházási projektek során.</a:t>
            </a:r>
          </a:p>
          <a:p>
            <a:r>
              <a:rPr lang="hu-HU" dirty="0"/>
              <a:t>• a változtatás a projekteredményben, mint eszköz alkalmazására minél korábbi szakaszban kerül sor, annál kisebb még a projekt teljesítésére fordított összeg, így könnyebben végrehajtható a változtatás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48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- ismertetett - tevékenységfolyamatának utolsó lépése az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értékelés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ami lényegében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újraindíthatja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egész folyamatot. A projektmarketing eszközök sikeres alkalmazásához célszerű figyelembe venni a következő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alapelveket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065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8000-AFA9-4BED-B358-90494899D2ED}" type="datetime1">
              <a:rPr lang="hu-HU" smtClean="0"/>
              <a:t>2020. 07. 06.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56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0415-7B39-47C0-91A4-900EBC58FBFC}" type="datetime1">
              <a:rPr lang="hu-HU" smtClean="0"/>
              <a:t>2020. 07. 06.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57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BFDF-C6CF-456B-BFC8-C5D5254C05C9}" type="datetime1">
              <a:rPr lang="hu-HU" smtClean="0"/>
              <a:t>2020. 07. 06.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80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74206" y="114870"/>
            <a:ext cx="7979344" cy="866908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1381" y="1232035"/>
            <a:ext cx="11608067" cy="494492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672B-E127-4547-BD2E-1AAA7655F84A}" type="datetime1">
              <a:rPr lang="hu-HU" smtClean="0"/>
              <a:t>2020. 07. 06.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077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C0EA-DE5C-4186-AED9-DA0D257A3085}" type="datetime1">
              <a:rPr lang="hu-HU" smtClean="0"/>
              <a:t>2020. 07. 06.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409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DD9D0-E272-409A-AB17-A882CF1DD8FA}" type="datetime1">
              <a:rPr lang="hu-HU" smtClean="0"/>
              <a:t>2020. 07. 06.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8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FE4D7-A085-416F-A4A0-1FD0B98103EC}" type="datetime1">
              <a:rPr lang="hu-HU" smtClean="0"/>
              <a:t>2020. 07. 06.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497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5B1-5095-41CB-B20E-442F48FFBB6D}" type="datetime1">
              <a:rPr lang="hu-HU" smtClean="0"/>
              <a:t>2020. 07. 06.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80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6C10-6AC2-41FE-B19B-5CDC0D9DAF0A}" type="datetime1">
              <a:rPr lang="hu-HU" smtClean="0"/>
              <a:t>2020. 07. 06.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67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EBC5-0ADB-4D2B-B767-56697C3D67BD}" type="datetime1">
              <a:rPr lang="hu-HU" smtClean="0"/>
              <a:t>2020. 07. 06.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652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389-0110-4976-84CC-3300DFE4B9AC}" type="datetime1">
              <a:rPr lang="hu-HU" smtClean="0"/>
              <a:t>2020. 07. 06.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2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EFDD4-4024-461E-ACBD-964883C5309E}" type="datetime1">
              <a:rPr lang="hu-HU" smtClean="0"/>
              <a:t>2020. 07. 06.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2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>
          <a:xfrm>
            <a:off x="838200" y="1308401"/>
            <a:ext cx="10515600" cy="895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000" dirty="0">
                <a:solidFill>
                  <a:schemeClr val="bg1"/>
                </a:solidFill>
              </a:rPr>
              <a:t>Projektmenedzsment– 5. hét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838200" y="2425567"/>
            <a:ext cx="10515600" cy="2752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sz="1600" dirty="0">
                <a:solidFill>
                  <a:schemeClr val="bg1"/>
                </a:solidFill>
              </a:rPr>
              <a:t>Projektmarketing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A projektek érintettjei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A projektmarketing folyamata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</a:t>
            </a:fld>
            <a:endParaRPr 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E8DD9AA-76BB-4DEA-87E9-43AB13042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7"/>
    </mc:Choice>
    <mc:Fallback>
      <p:transition spd="slow" advTm="1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projektmarketing tevékenységfolyamatának fontosabb elemei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 projektben érintett érdekcsoportok meghatározása,</a:t>
            </a:r>
          </a:p>
          <a:p>
            <a:r>
              <a:rPr lang="hu-HU" dirty="0"/>
              <a:t>az érdekcsoportok projekttel összefüggő érdekeinek azonosítása,</a:t>
            </a:r>
          </a:p>
          <a:p>
            <a:r>
              <a:rPr lang="hu-HU" dirty="0"/>
              <a:t>az érdekcsoportok viszonyulásának értékelése a projektteljesítés folyamatához, illetve a projekteredményhez,</a:t>
            </a:r>
          </a:p>
          <a:p>
            <a:r>
              <a:rPr lang="hu-HU" dirty="0"/>
              <a:t>az érdekcsoportok befolyásolási, illetve érdekérvényesítő képességének értékelése a projektteljesítésére és a projekteredmény működésére vonatkozóan,</a:t>
            </a:r>
          </a:p>
          <a:p>
            <a:r>
              <a:rPr lang="hu-HU" dirty="0"/>
              <a:t>az érdekcsoportok szervezettségi szintjének megállapítása,</a:t>
            </a:r>
          </a:p>
          <a:p>
            <a:r>
              <a:rPr lang="hu-HU" dirty="0"/>
              <a:t>az alkalmazandó projektmarketing-eszközök kiválasztása,</a:t>
            </a:r>
          </a:p>
          <a:p>
            <a:r>
              <a:rPr lang="hu-HU" dirty="0"/>
              <a:t>az eredmények rendszeres értékelése, szükség esetén a felsorolt lépések ismétlése, a projektmarketing-eszközök módosított alkalmazásával.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C9BFC12-A8A3-4F11-B88C-87292DFB3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3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57"/>
    </mc:Choice>
    <mc:Fallback>
      <p:transition spd="slow" advTm="5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Érintettek projekthez való viszonyulása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projekthez való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viszonyulás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számszerűsíthető és ezzel együtt objektívebbé is tehető adott skála alkalmazásával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hu-H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4B9C49E-8779-4403-B8DC-DDA8EB5B6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31" y="2303467"/>
            <a:ext cx="10909738" cy="3963189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F928009-0B07-4984-A45D-C0D92BED1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2"/>
    </mc:Choice>
    <mc:Fallback>
      <p:transition spd="slow" advTm="2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Érintettek projekthez való viszonyulása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egyes érdekcsoportok projektekhez való viszonyulása, illetve a befolyásolási vagy érdekérvényesítő képesség értékelése után, a kapott eredmények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összefoglalhatóak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érdekcsoport-térkép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segítségével. Így megállapítható, hogy melyik érdekcsoport érdemli a legnagyobb figyelmet, például a projekt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erős elutasítottsága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a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döntően meghatározó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érdekérvényesítő képessége miatt.</a:t>
            </a:r>
            <a:endParaRPr lang="hu-HU" sz="3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12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BCAF362-7682-4166-97E3-AAF67F469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2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14"/>
    </mc:Choice>
    <mc:Fallback>
      <p:transition spd="slow" advTm="2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folyamat egyes lépéseinek elvégzése után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kapott eredményeket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gyors áttekinthetőség érdekében, célszerű egy táblázatban összefoglalni </a:t>
            </a:r>
          </a:p>
          <a:p>
            <a:pPr marL="0" indent="0">
              <a:buNone/>
            </a:pPr>
            <a:endParaRPr lang="hu-H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1919533-5E02-4BDB-BB69-5FC802D59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4" y="2543502"/>
            <a:ext cx="11926631" cy="3466723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06156B2-F4E0-4A72-949C-700EDE666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3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0"/>
    </mc:Choice>
    <mc:Fallback>
      <p:transition spd="slow" advTm="1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projektben érintettek értékelése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C6A3620-7B9C-4297-861A-F866A6DDB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06592" y="1231900"/>
            <a:ext cx="9037528" cy="4945063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</a:t>
            </a:fld>
            <a:endParaRPr lang="hu-HU"/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7E6FA03-FC52-4405-904E-18B7F5757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6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16"/>
    </mc:Choice>
    <mc:Fallback>
      <p:transition spd="slow" advTm="4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projekt-marketing-eszközök és alkalmazásuk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/>
              <a:t>A projektmarketing-eszközök általában alkalmazható lehetőségei a következők:</a:t>
            </a:r>
          </a:p>
          <a:p>
            <a:r>
              <a:rPr lang="hu-HU" sz="3600" dirty="0"/>
              <a:t>a projektbe, leginkább a projektkialakítás fázisába történő bevonás,</a:t>
            </a:r>
          </a:p>
          <a:p>
            <a:r>
              <a:rPr lang="hu-HU" sz="3600" dirty="0"/>
              <a:t>a konzultáció,</a:t>
            </a:r>
          </a:p>
          <a:p>
            <a:r>
              <a:rPr lang="hu-HU" sz="3600" dirty="0"/>
              <a:t>a kompenzáció,</a:t>
            </a:r>
          </a:p>
          <a:p>
            <a:r>
              <a:rPr lang="hu-HU" sz="3600" dirty="0"/>
              <a:t>a kommunikáció,</a:t>
            </a:r>
          </a:p>
          <a:p>
            <a:r>
              <a:rPr lang="hu-HU" sz="3600" dirty="0"/>
              <a:t>változtatás a projekteredményben.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841CC3C-4736-4C26-A9DA-4BDDF05DC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5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770"/>
    </mc:Choice>
    <mc:Fallback>
      <p:transition spd="slow" advTm="15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Értékelés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nem egy egyszeri akció a projektciklus adott pontján, hanem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okszerűen ismétlődő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visszatérő, a projektfolyamatba ágyazott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akciósorozat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nem válhat az egyes érdekcsoportok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manipulálásának eszközévé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projekttulajdonosi szervezet szilárd etikai normákkal kell, hogy rendelkezzen és kellő rugalmasságot is kell tanúsítania, </a:t>
            </a: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ne legyen a burkolt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egyéni érdekek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érvényesítésének eszköze, hiszen ez fokozottan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gátolja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érdekcsoportok megelégedettségét és a projekt elfogadottságának kialakulását, </a:t>
            </a: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alkalmazásának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eredményei részlegesek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az idő függvényében változhatnak, </a:t>
            </a: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alkalmazása során a leginkább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meghatározó érdekcsoportokra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célszerű koncentrálni, figyelve az ellenséges magatartású érintetteket és nem magukra hagyva a támogatókat sem, nehogy megváltozzon ez utóbbiak pozitív magatartása.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05EA081-CB44-4A3E-8021-10BAAA1A1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0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12"/>
    </mc:Choice>
    <mc:Fallback>
      <p:transition spd="slow" advTm="8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Összegzés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 sikerességének 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mértékét jelentősen befolyásolja a projektben érintett érdekcsoportok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magatartása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ami megnyilvánul a projekt teljesítési és a projekteredmény működési szakaszában is. </a:t>
            </a:r>
          </a:p>
          <a:p>
            <a:pPr algn="just"/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sikerkritériumok egyike a projekt és a projekteredmény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elfogadottságának mértéke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ezért az érdekcsoportok támogatásának biztosítása, azaz a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projektmarketing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projektvezetés egyik fontos területe. </a:t>
            </a:r>
          </a:p>
          <a:p>
            <a:pPr algn="just"/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komplex folyamata 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 sor teendőt foglal magába, az érdekcsoportok azonosításától, egészen az alkalmazandó projektmarketing-eszközök meghatározásáig, illetve az eredmények rendszeres értékeléséig. </a:t>
            </a:r>
          </a:p>
          <a:p>
            <a:pPr algn="just"/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Kiemelkedő szerepe van az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érdekcsoport térképnek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esetleg a </a:t>
            </a:r>
            <a:r>
              <a:rPr lang="hu-HU" sz="20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Venn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-diagramnak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amelyek megalapozhatják az érdekcsoportok differenciált kezelését és a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projektmarketing-eszközök 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célirányos alkalmazását. </a:t>
            </a:r>
          </a:p>
          <a:p>
            <a:pPr algn="just"/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könnyen válhat az egyes érdekcsoportok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manipulálásának 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eszközévé, ezért a projektmarketing eszközeinek alkalmazása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szilárd etikai normákon kell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hogy nyugodjon.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6718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Önellenőrzés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 a projektmarketing fogalma, mit tud az érdekcsoport-térképről? </a:t>
            </a:r>
          </a:p>
          <a:p>
            <a:pPr marL="342900" indent="-342900">
              <a:buAutoNum type="arabicPeriod"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Milyen tipikus belső és külső érdekcsoportok létezhetnek egy adott projekt kapcsán? </a:t>
            </a:r>
          </a:p>
          <a:p>
            <a:pPr marL="342900" indent="-342900">
              <a:buAutoNum type="arabicPeriod"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Milyen érdekek motiválhatják az érdekcsoportok magatartását? </a:t>
            </a:r>
          </a:p>
          <a:p>
            <a:pPr marL="342900" indent="-342900">
              <a:buAutoNum type="arabicPeriod"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Sorolja föl és röviden jellemezze a fontosabb projektmarketing-eszközöket! </a:t>
            </a:r>
          </a:p>
          <a:p>
            <a:pPr marL="342900" indent="-342900">
              <a:buAutoNum type="arabicPeriod"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Főbb jellemzői alapján hasonlítsa össze az érdekcsoport-térképet és a </a:t>
            </a:r>
            <a:r>
              <a:rPr lang="hu-HU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Venn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-diagramot! </a:t>
            </a:r>
          </a:p>
          <a:p>
            <a:pPr marL="342900" indent="-342900">
              <a:buAutoNum type="arabicPeriod"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Miért fontos bizonyos etikai normák betartása a projektmarketing során?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923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Cél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értelmezni a projektmarketing fogalmát, bemutatni az érdekcsoportokat, a projektmarketing folyamatát és az alkalmazott projektmarketing-eszközöket, azaz</a:t>
            </a:r>
          </a:p>
          <a:p>
            <a:pPr marL="0" indent="0">
              <a:buNone/>
            </a:pPr>
            <a:r>
              <a:rPr lang="hu-HU" dirty="0"/>
              <a:t>• értelmezni a projektmarketing kibővült fogalomkörét,</a:t>
            </a:r>
          </a:p>
          <a:p>
            <a:pPr marL="0" indent="0">
              <a:buNone/>
            </a:pPr>
            <a:r>
              <a:rPr lang="hu-HU" dirty="0"/>
              <a:t>• strukturáltan áttekinteni a belső és külső érdekcsoportokat,</a:t>
            </a:r>
          </a:p>
          <a:p>
            <a:pPr marL="0" indent="0">
              <a:buNone/>
            </a:pPr>
            <a:r>
              <a:rPr lang="hu-HU" dirty="0"/>
              <a:t>• felsorolni és jellemezni a projektmarketing tevékenységfolyamatát,</a:t>
            </a:r>
          </a:p>
          <a:p>
            <a:pPr marL="0" indent="0">
              <a:buNone/>
            </a:pPr>
            <a:r>
              <a:rPr lang="hu-HU" dirty="0"/>
              <a:t>• bemutatni a projektmarketing fontosabb eszközeit és hatékony alkalmazásuk lehetőségeit.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D788D9B-ED9F-4B07-8CE1-87B407154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2"/>
    </mc:Choice>
    <mc:Fallback>
      <p:transition spd="slow" advTm="2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Projektmarketing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pPr algn="just"/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fogalomköre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elmúlt néhány évtizedben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kibővült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Eredeti jelentését tekintve, a projekteredmény képességeinek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értékesítésére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irányuló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piaci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tevékenységnek volt tekinthető. Az új tartalom a projektsiker értelmezésének fejlődésével magyarázható, miszerint az érintett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érdekcsoportok megelégedettsége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 egyre fontosabbá vált. </a:t>
            </a:r>
          </a:p>
          <a:p>
            <a:pPr algn="just"/>
            <a:endParaRPr lang="hu-HU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Ennek megfelelően a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projektmarketing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ma már az érintett érdekcsoportok megelégedettségének az elérésére irányuló törekvésként is értelmezhető. A hagyományos jelentésmód és tartalom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megőrzése mellett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egyre dominánsabban jelenik meg az új tartalom. Az érdekcsoportok meghatározása mellett, a projektmarketing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folyamata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projektmarketing-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eszközök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azok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alkalmazása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 szorosan tartozik e témakörhöz. 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A93365B-CDA1-4C1D-8AD8-847A4F98C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2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30"/>
    </mc:Choice>
    <mc:Fallback>
      <p:transition spd="slow" advTm="5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érintettek köre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érintettek fogalmát a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vállalkozások kapcsán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több szerző is definiálja. A projektek érintettjeivel összefüggésben legtöbb szakíró az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érdeket emeli ki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ezért nem érintettekről, hanem érdekcsoportokról beszél. Az érintettek körét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eltérő módon értelmezik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különböző elméleti szakemberek, ezért általánosságban állítható, hogy a projektek érintettjei jellegükben igen sokfélék lehetnek, így differenciált közelítésmódot igényelnek. A lehetséges érdekcsoportok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két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nagyobb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csoportba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sorolhatóak: </a:t>
            </a:r>
          </a:p>
          <a:p>
            <a:pPr marL="0" indent="0">
              <a:buNone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belső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érdekcsoportok (a projekttulajdonosi szervezeten belüli), </a:t>
            </a:r>
          </a:p>
          <a:p>
            <a:pPr marL="0" indent="0">
              <a:buNone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külső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érdekcsoportok (a projekttulajdonosi szervezeten kívüli).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11BF612-1E1F-45CF-BF58-5B8016153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1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65"/>
    </mc:Choice>
    <mc:Fallback>
      <p:transition spd="slow" advTm="5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0" u="none" strike="noStrike" baseline="0" dirty="0">
                <a:solidFill>
                  <a:srgbClr val="000000"/>
                </a:solidFill>
              </a:rPr>
              <a:t>belső 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érdekcsoportok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belső érdekcsoportok: </a:t>
            </a:r>
            <a:endParaRPr lang="hu-HU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projekttulajdonosi szervezet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tulajdonosai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részvényesei,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 projekt vezetésében és teljesítésében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résztvevők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projekttulajdonosi szervezet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vezetősége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(szervezeti hierarchia szerint),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projekttulajdonosi szervezet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alkalmazottai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(szakmai hovatartozás szerint),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projekteredmény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felhasználói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(a projekttulajdonosi szervezeten belül),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szakszervezeti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csoportok.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BC0D69C-21EB-434F-9AED-323D1F09A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9"/>
    </mc:Choice>
    <mc:Fallback>
      <p:transition spd="slow" advTm="3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Külső érdekcsoportok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külső érdekcsoportok: </a:t>
            </a:r>
            <a:endParaRPr lang="hu-HU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hatósági jellegű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érdekcsoportok (tervek, működés engedélyezése), </a:t>
            </a:r>
          </a:p>
          <a:p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üzleti alapon működő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szervezetek (finanszírozó, beszállító, teljesítést végző), </a:t>
            </a:r>
          </a:p>
          <a:p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szakszervezeti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központok, </a:t>
            </a:r>
          </a:p>
          <a:p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szakmai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érdekvédelmi szervezetek, </a:t>
            </a:r>
          </a:p>
          <a:p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fogyasztók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projekteredmény felhasználói (a projekttulajdonosi szervezeten kívüli),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köznyilvánosság,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helyi közösségek,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különböző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mozgalmak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egyesületek (környezet- és, állatvédők)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53D95F6-E0AC-458C-977D-6F739F862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79"/>
    </mc:Choice>
    <mc:Fallback>
      <p:transition spd="slow" advTm="3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további érdekcsoportok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hu-HU" dirty="0"/>
          </a:p>
          <a:p>
            <a:pPr marL="0" indent="0">
              <a:buNone/>
            </a:pPr>
            <a:r>
              <a:rPr lang="hu-HU" dirty="0"/>
              <a:t>• gazdasági érdek (gazdasági előny vagy hátrány),</a:t>
            </a:r>
          </a:p>
          <a:p>
            <a:pPr marL="0" indent="0">
              <a:buNone/>
            </a:pPr>
            <a:r>
              <a:rPr lang="hu-HU" dirty="0"/>
              <a:t>• törvényben szabályozott jogokhoz fűződő érdek (engedélyezési jogosultság adott projekttel kapcsolatban),</a:t>
            </a:r>
          </a:p>
          <a:p>
            <a:pPr marL="0" indent="0">
              <a:buNone/>
            </a:pPr>
            <a:r>
              <a:rPr lang="hu-HU" dirty="0"/>
              <a:t>• küldetést érintő érdek (nem személyes érintettség, hanem az érdekcsoport küldetése),</a:t>
            </a:r>
          </a:p>
          <a:p>
            <a:pPr marL="0" indent="0">
              <a:buNone/>
            </a:pPr>
            <a:r>
              <a:rPr lang="hu-HU" dirty="0"/>
              <a:t>• a biztonsághoz fűződő érdek (a fizikai biztonság tekintetében),</a:t>
            </a:r>
          </a:p>
          <a:p>
            <a:pPr marL="0" indent="0">
              <a:buNone/>
            </a:pPr>
            <a:r>
              <a:rPr lang="hu-HU" dirty="0"/>
              <a:t>• az életminőséghez fűződő érdek (vezetékes földgáz),</a:t>
            </a:r>
          </a:p>
          <a:p>
            <a:pPr marL="0" indent="0">
              <a:buNone/>
            </a:pPr>
            <a:r>
              <a:rPr lang="hu-HU" dirty="0"/>
              <a:t>• az előnyszerzés lehetőségének az érdeke (új információs rendszer bevezetése),</a:t>
            </a:r>
          </a:p>
          <a:p>
            <a:pPr marL="0" indent="0">
              <a:buNone/>
            </a:pPr>
            <a:r>
              <a:rPr lang="hu-HU" dirty="0"/>
              <a:t>• csoportérdek dominál, (pártok, média)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7652EB8-8FFA-4951-94AB-8E2919D38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3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16"/>
    </mc:Choice>
    <mc:Fallback>
      <p:transition spd="slow" advTm="4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Érdekcsoportok érdekei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A lehetséges érdekcsoportok és az általuk képviselt érdekek tökéletesebb megismerése végett, hangsúlyozni érdemes a következő jellemzőket:</a:t>
            </a:r>
          </a:p>
          <a:p>
            <a:pPr marL="0" indent="0">
              <a:buNone/>
            </a:pPr>
            <a:r>
              <a:rPr lang="hu-HU" dirty="0"/>
              <a:t>• a belső érdekcsoportok bizonyos tagjainak projekthez való viszonyulása kívül eshet a projekttulajdonos hatókörén,</a:t>
            </a:r>
          </a:p>
          <a:p>
            <a:pPr marL="0" indent="0">
              <a:buNone/>
            </a:pPr>
            <a:r>
              <a:rPr lang="hu-HU" dirty="0"/>
              <a:t>• a hatósági jellegű érdekcsoportok magatartása többnyire kiszámítható,</a:t>
            </a:r>
          </a:p>
          <a:p>
            <a:pPr marL="0" indent="0">
              <a:buNone/>
            </a:pPr>
            <a:r>
              <a:rPr lang="hu-HU" dirty="0"/>
              <a:t>• a különböző, de az adott projektben hasonló érdekkel bíró csoportok fölerősíthetik egymás magatartásának intenzitását, sőt ezek hatására újabb érdekcsoportok is megjelenhetnek,</a:t>
            </a:r>
          </a:p>
          <a:p>
            <a:pPr marL="0" indent="0">
              <a:buNone/>
            </a:pPr>
            <a:r>
              <a:rPr lang="hu-HU" dirty="0"/>
              <a:t>• az azonos jellegű érdekcsoportok érdekei nem feltétlenül bírnak azonos intenzitással, az érdekek mögött különböző okok találhatóak, így az érdekcsoportok egymással konfliktusba kerülhetnek vagy koalíciót is köthetnek,</a:t>
            </a:r>
          </a:p>
          <a:p>
            <a:pPr marL="0" indent="0">
              <a:buNone/>
            </a:pPr>
            <a:r>
              <a:rPr lang="hu-HU" dirty="0"/>
              <a:t>• léteznek latens, az érdekeiket nyilvánosan nem vállaló érdekcsoportok is, amelyek –ennek ellenére – hatékonyan képesek befolyásolni a projekt elfogadottságának mértékét.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C59E162-E82B-458F-A0B0-4E8F462FB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5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27"/>
    </mc:Choice>
    <mc:Fallback>
      <p:transition spd="slow" advTm="6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0" u="none" strike="noStrike" baseline="0" dirty="0">
                <a:solidFill>
                  <a:srgbClr val="000000"/>
                </a:solidFill>
              </a:rPr>
              <a:t>A projektmarketing folyamata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projektmarketing önmagában is egy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összetett tevékenységfolyamat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Arra irányul, hogy az érintett érdekcsoportok projekttel kapcsolatos elvárásait és érzelmeit megismerve, hozzásegítse a projekttulajdonosi szervezetet, 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 elfogadottságának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megteremtéséhez. Az érintett érdekeltek megelégedettségének kialakulásához is hozzájárul a folyamat.</a:t>
            </a:r>
            <a:endParaRPr lang="hu-HU" sz="3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E2224D1-CA61-4C7E-BDC0-A6AD8C4C7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0"/>
    </mc:Choice>
    <mc:Fallback>
      <p:transition spd="slow" advTm="2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63222B35225894CB55C76CF6373C5E1" ma:contentTypeVersion="3" ma:contentTypeDescription="Új dokumentum létrehozása." ma:contentTypeScope="" ma:versionID="3624dfce4a80af6326b7f55c9fee1656">
  <xsd:schema xmlns:xsd="http://www.w3.org/2001/XMLSchema" xmlns:xs="http://www.w3.org/2001/XMLSchema" xmlns:p="http://schemas.microsoft.com/office/2006/metadata/properties" xmlns:ns2="7a533163-fbe3-4f95-a955-5e46a2f4cf84" targetNamespace="http://schemas.microsoft.com/office/2006/metadata/properties" ma:root="true" ma:fieldsID="24af68cce8c8bbf33f4e18889cc154a4" ns2:_="">
    <xsd:import namespace="7a533163-fbe3-4f95-a955-5e46a2f4cf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33163-fbe3-4f95-a955-5e46a2f4cf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454CAE-622F-4D20-AD86-DF1D754985B5}"/>
</file>

<file path=customXml/itemProps2.xml><?xml version="1.0" encoding="utf-8"?>
<ds:datastoreItem xmlns:ds="http://schemas.openxmlformats.org/officeDocument/2006/customXml" ds:itemID="{FBD4161D-653A-440E-966F-FC28BABE3C06}"/>
</file>

<file path=customXml/itemProps3.xml><?xml version="1.0" encoding="utf-8"?>
<ds:datastoreItem xmlns:ds="http://schemas.openxmlformats.org/officeDocument/2006/customXml" ds:itemID="{E388A283-6837-4CD0-984C-448C4CB00106}"/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1588</Words>
  <Application>Microsoft Office PowerPoint</Application>
  <PresentationFormat>Szélesvásznú</PresentationFormat>
  <Paragraphs>137</Paragraphs>
  <Slides>18</Slides>
  <Notes>4</Notes>
  <HiddenSlides>0</HiddenSlides>
  <MMClips>16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Office-téma</vt:lpstr>
      <vt:lpstr>PowerPoint-bemutató</vt:lpstr>
      <vt:lpstr>Cél</vt:lpstr>
      <vt:lpstr>Projektmarketing</vt:lpstr>
      <vt:lpstr>Az érintettek köre</vt:lpstr>
      <vt:lpstr>belső érdekcsoportok</vt:lpstr>
      <vt:lpstr>Külső érdekcsoportok</vt:lpstr>
      <vt:lpstr>további érdekcsoportok</vt:lpstr>
      <vt:lpstr>Érdekcsoportok érdekei</vt:lpstr>
      <vt:lpstr>A projektmarketing folyamata</vt:lpstr>
      <vt:lpstr>A projektmarketing tevékenységfolyamatának fontosabb elemei</vt:lpstr>
      <vt:lpstr>Érintettek projekthez való viszonyulása</vt:lpstr>
      <vt:lpstr>Érintettek projekthez való viszonyulása</vt:lpstr>
      <vt:lpstr>PowerPoint-bemutató</vt:lpstr>
      <vt:lpstr>A projektben érintettek értékelése</vt:lpstr>
      <vt:lpstr>A projekt-marketing-eszközök és alkalmazásuk</vt:lpstr>
      <vt:lpstr>Értékelés</vt:lpstr>
      <vt:lpstr>Összegzés</vt:lpstr>
      <vt:lpstr>Önellenőrzés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gabor.varga</dc:creator>
  <cp:lastModifiedBy>CSILLA FILÓ</cp:lastModifiedBy>
  <cp:revision>7</cp:revision>
  <dcterms:created xsi:type="dcterms:W3CDTF">2020-03-12T12:44:42Z</dcterms:created>
  <dcterms:modified xsi:type="dcterms:W3CDTF">2020-07-06T14:02:11Z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0x010100863222B35225894CB55C76CF6373C5E1</vt:lpwstr>
  </property>
</Properties>
</file>