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4" r:id="rId3"/>
    <p:sldId id="272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3" r:id="rId12"/>
    <p:sldId id="274" r:id="rId13"/>
    <p:sldId id="275" r:id="rId14"/>
    <p:sldId id="276" r:id="rId15"/>
    <p:sldId id="277" r:id="rId16"/>
    <p:sldId id="281" r:id="rId17"/>
    <p:sldId id="278" r:id="rId18"/>
    <p:sldId id="279" r:id="rId19"/>
    <p:sldId id="280" r:id="rId20"/>
    <p:sldId id="282" r:id="rId21"/>
    <p:sldId id="283" r:id="rId22"/>
    <p:sldId id="284" r:id="rId23"/>
    <p:sldId id="285" r:id="rId24"/>
    <p:sldId id="286" r:id="rId25"/>
    <p:sldId id="287" r:id="rId2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646BBF-BCD4-4EB2-8F96-B09DCDFDA369}" v="23" dt="2020-07-03T14:31:14.8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906" autoAdjust="0"/>
  </p:normalViewPr>
  <p:slideViewPr>
    <p:cSldViewPr snapToGrid="0">
      <p:cViewPr varScale="1">
        <p:scale>
          <a:sx n="55" d="100"/>
          <a:sy n="55" d="100"/>
        </p:scale>
        <p:origin x="106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SILLA FILÓ" userId="7405f81079fe67b7" providerId="LiveId" clId="{02646BBF-BCD4-4EB2-8F96-B09DCDFDA369}"/>
    <pc:docChg chg="modSld">
      <pc:chgData name="CSILLA FILÓ" userId="7405f81079fe67b7" providerId="LiveId" clId="{02646BBF-BCD4-4EB2-8F96-B09DCDFDA369}" dt="2020-07-03T14:08:57.901" v="25" actId="20577"/>
      <pc:docMkLst>
        <pc:docMk/>
      </pc:docMkLst>
      <pc:sldChg chg="modSp mod">
        <pc:chgData name="CSILLA FILÓ" userId="7405f81079fe67b7" providerId="LiveId" clId="{02646BBF-BCD4-4EB2-8F96-B09DCDFDA369}" dt="2020-07-03T14:08:57.901" v="25" actId="20577"/>
        <pc:sldMkLst>
          <pc:docMk/>
          <pc:sldMk cId="3943055940" sldId="265"/>
        </pc:sldMkLst>
        <pc:spChg chg="mod">
          <ac:chgData name="CSILLA FILÓ" userId="7405f81079fe67b7" providerId="LiveId" clId="{02646BBF-BCD4-4EB2-8F96-B09DCDFDA369}" dt="2020-07-03T14:08:57.901" v="25" actId="20577"/>
          <ac:spMkLst>
            <pc:docMk/>
            <pc:sldMk cId="3943055940" sldId="265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2B829-3F1E-4106-BE6B-DA288349A410}" type="datetimeFigureOut">
              <a:rPr lang="hu-HU" smtClean="0"/>
              <a:t>2020. 07. 03.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7CDC6-9918-45C5-BF3A-3972510209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791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900" dirty="0"/>
              <a:t>A szervezetek fenntartható működésének egyik alapfeltétele a projektek sikeres megvalósítása. A projekt eredményes és hatékony teljesítéséhez szükség van a projekteredmény pontos ismeretére. A stratégiaorientált projektvezetési szemléletmód megköveteli azon módszerek alkalmazását, amelyek segítségével feltárhatóak a létrehozandó projekteredmény főbb paraméterei, képességei és funkciói. Mindezzel biztosítható, a projekt kiindulási alapját képező stratégiai cél teljesülése, a megvalósított projekteredmény révén. A megfogalmazott és pontosan behatárolt projekteredmény megvalósíthatóságát és életképességét is vizsgálni kell, általában több szempont (műszaki, ökonómiai, ökológiai) együttes figyelembe vételével. Ezen tanulmányok elkészítése során az életképesség vizsgálata mellett a projektváltozatok versenyeztetése, rangsorolása is feladat. A projekt idő-, erőforrás- és költségtervének elkészítése előtt az egyik legfontosabb feladat a projekteredmény behatárolása. Többek között Görög Mihály kutatási eredményeire támaszkodva állítható, hogy a különböző projektek teljesítése során előforduló idő- és költségtúllépések egyik meghatározó oka a létrehozandó projekteredmény nem megfelelő megfogalmazása, illetve behatárolása. A behatárolás hiányosságai és pontatlanságai, a nem kellő mélységű részletezettség bizonytalanná teszik a projekt munkatartalmát, és sikertelenséghez vezethetnek. Rendkívül fontos ezért, hogy a projektvezetők és a projekttulajdonosok rendelkezzenek olyan gyakorlatban is alkalmazható projektvezetési eszközzel, ami segíti munkájukat a projekteredmény behatárolásában. A projekteredmény behatárolása néhány évtizeddel ezelőtt a termékfejlesztési, a technológiafejlesztési, illetve a beruházási projektek esetén nem jelentett különösebben nehéz feladatot. Ezen projektek többsége valamilyen termék előállítására vagy szolgáltatás nyújtására alkalmas létesítmény létrehozására irányult, azaz maga a projekteredmény is valamilyen rögzített technológia fölhasználásán alapult. Így a választott technológia meghatározta a megvalósítandó projekteredmény tartalmát és terjedelmét és erősen befolyásolta a minőségi elvárásokat is. Azaz a projekteredmény behatárolása technológia-vezérelt volt és elsősorban a technológiát működtető eszközstruktúrára koncentrált. A projekt eredmény behatárolásának problémaköre akkor került igazán előtérbe, amikor kezdett kialakulni a stratégiaorientált projektvezetési szemlélet. Ennek első igazi jelei a szervezetfejlesztési projektek csoportjába tartozó, információs rendszerek bevezetésére irányuló projekteknél volt megfigyelhető. Ez sem kínált azonban általánosan alkalmazható támpontot a projekttulajdonos számára. Egy ilyen módszerre pedig, azért van szükség, mert a létrejövő projekteredménynek a projekttulajdonosi szervezet stratégiai céljait kell szolgálnia.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8628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fenntarthatóságra vonatkozó tanulmány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célja kettős, hiszen a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• technikai,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• és a pénzügyi fenntarthatóság </a:t>
            </a:r>
          </a:p>
          <a:p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értékelésére vonatkozik. A műszaki, vagy technikai fenntarthatóság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működőképesség megőrzésének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feltételeit vizsgálja az alkatrész utánpótlás, a szakember ellátottság és a vezetői elkötelezettség tekintetében. A pénzügyi fenntarthatóság értékelése a folyamatos működés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pénzügyi forrásainak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elemzésére terjed ki. A résztanulmány elkészítése minden projekt kapcsán szükséges, különösen igaz ez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költségvetési forrásokból gazdálkodó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projekttulajdonosi szervezeteknél, a pénzügyi fenntarthatóság elemzésére vonatkozóan.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9044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egyes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résztanulmányok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között kölcsönös összefüggés áll fenn. Könnyen belátható például, hogy egy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műszakilag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megvalósítható létesítmény, nem biztos, hogy </a:t>
            </a:r>
            <a:r>
              <a:rPr lang="hu-HU" sz="18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ökológiailag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is elfogadható, hiába áll rendelkezésre a technológia, a szükséges gép-berendezés, illetve az alapanyag. Ha egy létesítmény a kedvező piaci viszonyok miatt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gazdaságos megtérülést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biztosít, még nem biztos, hogy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pénzügyileg finanszírozható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Fontos ismét hangsúlyozni, hogy a megvalósíthatósági tanulmányoknak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döntés-előkészítő szerepe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van. Ha csak egy projektváltozat került kialakításra, akkor a kérdés az, hogy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megvalósul-e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adott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projekteredmény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vagy sem. Több projektváltozat esetén azt is értékelni kell, hogy melyik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változat alkalmas leginkább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megvalósításra, azaz melyik leginkább életképes megoldás.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gyakorlatban, a versenyeztetésre kerülő különböző projektváltozatok az egyes - előzőekben bemutatott - értékelési szempontok alapján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eltérő rangsor szerint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helyezkednek el. Célszerűen ezért az összességében legkedvezőbb projektváltozat kiválasztására kell törekedni.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1108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projekteredmény várható hatásainak értékelése szorosan összefügg a megvalósíthatósági tanulmányok eredményeivel, illetve a projekt kiindulási pontját képező stratégiai cél alapján kialakított sikerkritériumokkal is.</a:t>
            </a:r>
          </a:p>
          <a:p>
            <a:r>
              <a:rPr lang="hu-HU" dirty="0"/>
              <a:t>Fontos megjegyezni, hogy a várható hatások értékelése, nem helyettesíti, azaz nem váltja ki, a megvalósíthatósági tanulmányok elkészítését.</a:t>
            </a:r>
          </a:p>
          <a:p>
            <a:r>
              <a:rPr lang="hu-HU" dirty="0"/>
              <a:t>Az elvárt hatások megjelenítéséhez, leírásához célszerű úgynevezett indikátorokat, vagyis az elvárt hatást kifejező fogalmakat használni. Ilyen indikátor lehet például a piaci részesedés növekedése, a foglalkoztatottak számának növekedése vagy csökkenése, a termék minőségi jellemzőinek javulása. Az indikátorok segítségével a projekteredmény kívánatos hatásai érthető és mérhető formában írhatóak le, illetve fogalmazhatóak meg. Az indikátorok elősegítik a projekt sikerességének értékelését is.</a:t>
            </a:r>
          </a:p>
          <a:p>
            <a:r>
              <a:rPr lang="hu-HU" dirty="0"/>
              <a:t>Az indikátorok lehetnek kvantitatív és kvalitatív jellegűek. A különböző hatásokat kifejező indikátorok kialakításával kapcsolatos követelmények könnyen megjegyezhetőek a közismert angol szó – SMART – alapján.</a:t>
            </a:r>
          </a:p>
          <a:p>
            <a:r>
              <a:rPr lang="hu-HU" dirty="0"/>
              <a:t>Fontos hangsúlyozni, hogy az előző fejezetekben ismertetett stratégiaorientált projektvezetési szemlélet, az azon alapuló projekt-sikerkritériumok és az indikátorokkal kapcsolatos követelmények között kölcsönös összefüggés van.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9037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logikai keretmátrix, mint gondolkodási logika, a nemzetközi segélyszervezetek támogatási gyakorlatában alakult ki. A logikai keretmátrix használatával a támogatást nyújtók és a támogatásban részesülők hatékonyabban tudják fölhasználni a fejlesztési forrásokat. Az Európai Unió fejlesztési és támogatási programjaiban a támogatás előfeltétele a keretmátrix használata.</a:t>
            </a:r>
          </a:p>
          <a:p>
            <a:r>
              <a:rPr lang="hu-HU" dirty="0"/>
              <a:t>A logikai keretmátrix egy olyan könnyen megérthető és alkalmazható eszköz, amely segít:</a:t>
            </a:r>
          </a:p>
          <a:p>
            <a:r>
              <a:rPr lang="hu-HU" dirty="0"/>
              <a:t>• az elérendő célok megfogalmazásában,</a:t>
            </a:r>
          </a:p>
          <a:p>
            <a:r>
              <a:rPr lang="hu-HU" dirty="0"/>
              <a:t>• a cél elérését szolgáló projekt kialakításában,</a:t>
            </a:r>
          </a:p>
          <a:p>
            <a:r>
              <a:rPr lang="hu-HU" dirty="0"/>
              <a:t>• a projekt teljesítéséhez szükséges feltételek megfogalmazásában,</a:t>
            </a:r>
          </a:p>
          <a:p>
            <a:r>
              <a:rPr lang="hu-HU" dirty="0"/>
              <a:t>• a teljesítés és a célok elérésének értékelésében.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5401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3959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4153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projekteredmény megfogalmazásán, behatárolásán már túlmutat a tevékenységi struktúra elkészítése. A projekteredmény létrehozását szolgáló tevékenységek meghatározása a teljesítési tervek elkészítéséhez szükséges. Mivel a tevékenységi struktúra felépítése, elkészítésének logikája megegyezik a most tárgyalt struktúra tervekkel, ezért célszerű e helyen említést tenni a tevékenységi struktúráról is.</a:t>
            </a:r>
          </a:p>
          <a:p>
            <a:r>
              <a:rPr lang="hu-HU" dirty="0"/>
              <a:t>A projektfolyamat tevékenységeinek meghatározásához célszerű a tevékenységi struktúra alkalmazása. A</a:t>
            </a:r>
          </a:p>
          <a:p>
            <a:r>
              <a:rPr lang="hu-HU" dirty="0"/>
              <a:t>tevékenységi struktúra a projekteredményt létrehozó tevékenységek hierarchikusan felépített rendszere. A hierarchia csúcsán a projekteredmény egésze helyezkedik el, ezt követően az úgynevezett első vonalbeli felbontás eredményeként kialakított főbb tevékenységi csomagokból kiindulva a kisebb tevékenységi csoportokon keresztül a felbontás egészen az elemi tevékenységek szintjéig folytatható. Elemi tevékenységnek tekinthető minden olyan feladategység, amelyhez erőforrás még hozzárendelhető, tehát időtartama és helyszíne is meghatározható.</a:t>
            </a:r>
          </a:p>
          <a:p>
            <a:r>
              <a:rPr lang="hu-HU" dirty="0"/>
              <a:t>A tevékenységi struktúrában alkalmazott felbontási szintek számát illetően elsősorban az erőforrás-allokáció szempontjai a meghatározóak.</a:t>
            </a:r>
          </a:p>
          <a:p>
            <a:r>
              <a:rPr lang="hu-HU" dirty="0"/>
              <a:t>A körültekintően kialakított tevékenységstruktúra lehetővé teszi a költségek megbízható tervezését és kielégíti a projektkontroll igényeit is.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0352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felsorolás nem jelent sem fontossági, sem pedig logikai sorrendet, bár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technikai-műszaki megvalósíthatósági tanulmány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éppen a projekteredmény behatárolása miatt, kiindulási alap, ezért indokoltan kerülhet az első helyre.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technikai megvalósíthatósági tanulmány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célja, azon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eszközök, berendezések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(anyag, szoftver, technológiai folyamat)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meghatározása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amelyek alkalmasak a projekteredmény elvárt képességeit realizálni, azaz funkcióit teljesíteni. A projekteredmény megvalósításának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erőforrás-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időszükséglete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is elemzésre kerül. A résztanulmány körültekintő elkészítése után, valamennyi fontosabb műszaki-, technikai kérdésre megadható a válasz. Technikai megvalósíthatósági tanulmányra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minden projekt esetén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szükség van.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0021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környezeti-ökológiai tanulmány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célja, annak értékelése, hogy az okozott hatás alapján milyen mértékben elégíthetőek ki a vonatkozó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jogszabályok követelményei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Az elemzés és értékelés kiterjed a tervezett projekteredmény: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létrehozására,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működésére,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megszüntetésére. </a:t>
            </a:r>
          </a:p>
          <a:p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alapvető kérdés valamennyi vizsgálat esetében, hogy milyen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hatás, terhelés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éri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természeti környezetet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Csak olyan projektek esetében szükséges elkészíteni a tanulmányt, amelyek kapcsán a természeti környezetre gyakorolt hatás, illetve terhelés lehetősége fennáll.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4028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projektmarketing tanulmány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célja, hogy feltárja magában a projektben és annak létrejövő eredményében valamilyen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érdekkel bíró érintettek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körét. Meghatározza az általuk képviselt érdekeket, valamint a projekttel és a projekteredménnyel kapcsolatos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várható magatartásukat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Elkészítése minden projekt kapcsán szükséges.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8210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piaci tanulmány célja, hogy részletes értékelést adjon a projekteredmény révén előállított termékek és/vagy szolgáltatások piaci fogadtatásáról, a mennyiségek, az árak és az értékesítés költségei tekintetében. A tanulmány megalapozza a várható bevételek kalkulációját. A tanulmány elkészítésének, akkor van értelme, ha a létrejövő termékek a piacon értékesíthetőek.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6581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kockázatokra vonatkozó tanulmány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célja, hogy feltárja és értékelje a teljesítést érintő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kockázati tényezőket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lehetőség szerint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számszerűsítse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azok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hatását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A résztanulmány készítése során célszerű megfogalmazni a követendő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kockázat kezelési politika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alapjait is. A bizonytalanság minden vállalkozás és projekt velejárója, ezért a kockázatokra vonatkozó tanulmány elkészítése minden esetben szükséges.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334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8000-AFA9-4BED-B358-90494899D2ED}" type="datetime1">
              <a:rPr lang="hu-HU" smtClean="0"/>
              <a:t>2020. 07. 03.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956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0415-7B39-47C0-91A4-900EBC58FBFC}" type="datetime1">
              <a:rPr lang="hu-HU" smtClean="0"/>
              <a:t>2020. 07. 03.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4574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BFDF-C6CF-456B-BFC8-C5D5254C05C9}" type="datetime1">
              <a:rPr lang="hu-HU" smtClean="0"/>
              <a:t>2020. 07. 03.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280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74206" y="114870"/>
            <a:ext cx="7979344" cy="866908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1381" y="1232035"/>
            <a:ext cx="11608067" cy="494492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672B-E127-4547-BD2E-1AAA7655F84A}" type="datetime1">
              <a:rPr lang="hu-HU" smtClean="0"/>
              <a:t>2020. 07. 03.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0778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C0EA-DE5C-4186-AED9-DA0D257A3085}" type="datetime1">
              <a:rPr lang="hu-HU" smtClean="0"/>
              <a:t>2020. 07. 03.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4091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DD9D0-E272-409A-AB17-A882CF1DD8FA}" type="datetime1">
              <a:rPr lang="hu-HU" smtClean="0"/>
              <a:t>2020. 07. 03.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8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FE4D7-A085-416F-A4A0-1FD0B98103EC}" type="datetime1">
              <a:rPr lang="hu-HU" smtClean="0"/>
              <a:t>2020. 07. 03.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497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5B1-5095-41CB-B20E-442F48FFBB6D}" type="datetime1">
              <a:rPr lang="hu-HU" smtClean="0"/>
              <a:t>2020. 07. 03.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280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6C10-6AC2-41FE-B19B-5CDC0D9DAF0A}" type="datetime1">
              <a:rPr lang="hu-HU" smtClean="0"/>
              <a:t>2020. 07. 03.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67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EBC5-0ADB-4D2B-B767-56697C3D67BD}" type="datetime1">
              <a:rPr lang="hu-HU" smtClean="0"/>
              <a:t>2020. 07. 03.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652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6389-0110-4976-84CC-3300DFE4B9AC}" type="datetime1">
              <a:rPr lang="hu-HU" smtClean="0"/>
              <a:t>2020. 07. 03.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52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EFDD4-4024-461E-ACBD-964883C5309E}" type="datetime1">
              <a:rPr lang="hu-HU" smtClean="0"/>
              <a:t>2020. 07. 03.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22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 txBox="1">
            <a:spLocks/>
          </p:cNvSpPr>
          <p:nvPr/>
        </p:nvSpPr>
        <p:spPr>
          <a:xfrm>
            <a:off x="838200" y="1308401"/>
            <a:ext cx="10515600" cy="8957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5000" dirty="0">
                <a:solidFill>
                  <a:schemeClr val="bg1"/>
                </a:solidFill>
              </a:rPr>
              <a:t>Projektmenedzsment– 4. hét</a:t>
            </a:r>
          </a:p>
        </p:txBody>
      </p:sp>
      <p:sp>
        <p:nvSpPr>
          <p:cNvPr id="8" name="Tartalom helye 2"/>
          <p:cNvSpPr txBox="1">
            <a:spLocks/>
          </p:cNvSpPr>
          <p:nvPr/>
        </p:nvSpPr>
        <p:spPr>
          <a:xfrm>
            <a:off x="838200" y="2425567"/>
            <a:ext cx="10515600" cy="2752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u-HU" sz="1600" dirty="0">
                <a:solidFill>
                  <a:schemeClr val="bg1"/>
                </a:solidFill>
              </a:rPr>
              <a:t>A projekteredmény behatárolása</a:t>
            </a:r>
          </a:p>
          <a:p>
            <a:pPr algn="just"/>
            <a:r>
              <a:rPr lang="hu-HU" sz="1600" dirty="0">
                <a:solidFill>
                  <a:schemeClr val="bg1"/>
                </a:solidFill>
              </a:rPr>
              <a:t>A megvalósíthatósági tanulmány</a:t>
            </a:r>
          </a:p>
          <a:p>
            <a:pPr algn="just"/>
            <a:r>
              <a:rPr lang="hu-HU" sz="1600" dirty="0">
                <a:solidFill>
                  <a:schemeClr val="bg1"/>
                </a:solidFill>
              </a:rPr>
              <a:t>A projekteredmény hatásainak értékelése</a:t>
            </a:r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</a:t>
            </a:fld>
            <a:endParaRPr 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CE9BD86-B398-4B63-9EA8-65D6F4944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2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77"/>
    </mc:Choice>
    <mc:Fallback>
      <p:transition spd="slow" advTm="14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megvalósíthatósági tanulmány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A funkció-cél struktúra segítségével meghatározott, tartalmi és terjedelmi szempontból kellően behatárolt projekteredményt, megvalósíthatósági, illetve életképességi vizsgálatnak kell alávetni.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10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F284816-84DF-4A72-8C7D-45BA576FE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5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71"/>
    </mc:Choice>
    <mc:Fallback>
      <p:transition spd="slow" advTm="32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megvalósíthatósági tanulmány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11</a:t>
            </a:fld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463138" y="1377538"/>
            <a:ext cx="1087779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A komplex megvalósíthatósági vizsgálat, illetve tanulmánykötet általában a következő résztanulmányokból áll: </a:t>
            </a:r>
          </a:p>
          <a:p>
            <a:r>
              <a:rPr lang="hu-HU" sz="2400" dirty="0"/>
              <a:t>• technikai megvalósíthatósági tanulmány, </a:t>
            </a:r>
          </a:p>
          <a:p>
            <a:r>
              <a:rPr lang="hu-HU" sz="2400" dirty="0"/>
              <a:t>• környezeti-ökológiai hatástanulmány, </a:t>
            </a:r>
          </a:p>
          <a:p>
            <a:r>
              <a:rPr lang="hu-HU" sz="2400" dirty="0"/>
              <a:t>• projektmarketing tanulmány, </a:t>
            </a:r>
          </a:p>
          <a:p>
            <a:r>
              <a:rPr lang="hu-HU" sz="2400" dirty="0"/>
              <a:t>• piaci tanulmány, </a:t>
            </a:r>
          </a:p>
          <a:p>
            <a:r>
              <a:rPr lang="hu-HU" sz="2400" dirty="0"/>
              <a:t>• pénzügyi megvalósíthatósági tanulmány, </a:t>
            </a:r>
          </a:p>
          <a:p>
            <a:r>
              <a:rPr lang="hu-HU" sz="2400" dirty="0"/>
              <a:t>• kockázatokra vonatkozó tanulmány, </a:t>
            </a:r>
          </a:p>
          <a:p>
            <a:r>
              <a:rPr lang="hu-HU" sz="2400" dirty="0"/>
              <a:t>• a fenntarthatóságra vonatkozó tanulmány, </a:t>
            </a:r>
          </a:p>
          <a:p>
            <a:r>
              <a:rPr lang="hu-HU" sz="2400" dirty="0"/>
              <a:t>• a telepítés földrajzi helyszínére vonatkozó tanulmány</a:t>
            </a:r>
          </a:p>
          <a:p>
            <a:endParaRPr lang="hu-HU" dirty="0"/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204F1BF-AA77-4ABB-8178-C5C7323C9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36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67"/>
    </mc:Choice>
    <mc:Fallback>
      <p:transition spd="slow" advTm="3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megvalósíthatósági tanulmány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12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1FA1FD6-FFEA-44F5-B9D8-9E8DF7F92E92}"/>
              </a:ext>
            </a:extLst>
          </p:cNvPr>
          <p:cNvSpPr txBox="1"/>
          <p:nvPr/>
        </p:nvSpPr>
        <p:spPr>
          <a:xfrm>
            <a:off x="532435" y="1689904"/>
            <a:ext cx="1082136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A technikai megvalósíthatósági tanulmány</a:t>
            </a:r>
          </a:p>
          <a:p>
            <a:endParaRPr lang="hu-HU" sz="3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/>
              <a:t>eszközök berendezések meghatározása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/>
              <a:t>erőforrás és időszükséglet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/>
              <a:t>műszaki, technikai kérdések</a:t>
            </a:r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25E3B3E-2B6A-4490-94AD-C9709E646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1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11"/>
    </mc:Choice>
    <mc:Fallback>
      <p:transition spd="slow" advTm="59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megvalósíthatósági tanulmány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13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0CB5B42-11CE-44BA-B3CD-EBC7F10B1B01}"/>
              </a:ext>
            </a:extLst>
          </p:cNvPr>
          <p:cNvSpPr txBox="1"/>
          <p:nvPr/>
        </p:nvSpPr>
        <p:spPr>
          <a:xfrm>
            <a:off x="532435" y="1608881"/>
            <a:ext cx="1067185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A környezeti-ökológiai tanulmány</a:t>
            </a:r>
          </a:p>
          <a:p>
            <a:endParaRPr lang="hu-HU" sz="3600" b="1" dirty="0"/>
          </a:p>
          <a:p>
            <a:pPr algn="just"/>
            <a:r>
              <a:rPr lang="hu-H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alapvető kérdés valamennyi vizsgálat esetében, hogy milyen </a:t>
            </a:r>
            <a:r>
              <a:rPr lang="hu-HU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hatás, terhelés </a:t>
            </a:r>
            <a:r>
              <a:rPr lang="hu-H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éri a </a:t>
            </a:r>
            <a:r>
              <a:rPr lang="hu-HU" sz="2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természeti környezetet</a:t>
            </a:r>
            <a:r>
              <a:rPr lang="hu-HU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Csak olyan projektek esetében szükséges elkészíteni a tanulmányt, amelyek kapcsán a természeti környezetre gyakorolt hatás, illetve terhelés lehetősége fennáll. </a:t>
            </a:r>
            <a:endParaRPr lang="hu-HU" sz="2800" b="1" dirty="0"/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ECA3036-A3CE-4FB9-9397-590AE3DFD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1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82"/>
    </mc:Choice>
    <mc:Fallback>
      <p:transition spd="slow" advTm="43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megvalósíthatósági tanulmány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14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ED2EE1A-1044-47CC-8E0E-3312AADA1F6E}"/>
              </a:ext>
            </a:extLst>
          </p:cNvPr>
          <p:cNvSpPr txBox="1"/>
          <p:nvPr/>
        </p:nvSpPr>
        <p:spPr>
          <a:xfrm>
            <a:off x="416689" y="1597306"/>
            <a:ext cx="1103067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A projektmarketing tanulmány</a:t>
            </a:r>
          </a:p>
          <a:p>
            <a:endParaRPr lang="hu-HU" sz="3600" dirty="0"/>
          </a:p>
          <a:p>
            <a:endParaRPr lang="hu-HU" dirty="0"/>
          </a:p>
          <a:p>
            <a:r>
              <a:rPr lang="hu-HU" sz="2800" dirty="0"/>
              <a:t>feltárja az értékkel bíró érintettek körét</a:t>
            </a:r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B9A4F72-8060-4280-A2F4-0BF39C068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1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35"/>
    </mc:Choice>
    <mc:Fallback>
      <p:transition spd="slow" advTm="25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megvalósíthatósági tanulmány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15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8514FAE-F02C-46EE-A86B-D3940716C1BD}"/>
              </a:ext>
            </a:extLst>
          </p:cNvPr>
          <p:cNvSpPr txBox="1"/>
          <p:nvPr/>
        </p:nvSpPr>
        <p:spPr>
          <a:xfrm>
            <a:off x="613458" y="1551008"/>
            <a:ext cx="1034009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A piaci tanulmány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sz="2800" dirty="0"/>
              <a:t>részletes értékelést adjon a projekteredmény révén előállított termékek és/vagy szolgáltatások piaci fogadtatásáról</a:t>
            </a:r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B1438C4-437F-44A9-9239-9333CB029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1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36"/>
    </mc:Choice>
    <mc:Fallback>
      <p:transition spd="slow" advTm="29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megvalósíthatósági tanulmány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16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542D923-E979-4A4B-9F31-F21ECD67A412}"/>
              </a:ext>
            </a:extLst>
          </p:cNvPr>
          <p:cNvSpPr txBox="1"/>
          <p:nvPr/>
        </p:nvSpPr>
        <p:spPr>
          <a:xfrm>
            <a:off x="486137" y="1597306"/>
            <a:ext cx="1086766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i="0" u="none" strike="noStrike" baseline="0" dirty="0">
                <a:solidFill>
                  <a:srgbClr val="000000"/>
                </a:solidFill>
                <a:latin typeface="+mj-lt"/>
              </a:rPr>
              <a:t>A pénzügyi megvalósíthatósági tanulmány célja összetett, a fontosabb elemek a következők lehetnek: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r>
              <a:rPr lang="hu-HU" sz="2800" b="0" i="0" u="none" strike="noStrike" baseline="0" dirty="0">
                <a:solidFill>
                  <a:srgbClr val="000000"/>
                </a:solidFill>
                <a:latin typeface="+mj-lt"/>
              </a:rPr>
              <a:t>• a projekteredmény létrehozásához </a:t>
            </a:r>
            <a:r>
              <a:rPr lang="hu-HU" sz="2800" b="1" i="0" u="none" strike="noStrike" baseline="0" dirty="0">
                <a:solidFill>
                  <a:srgbClr val="000000"/>
                </a:solidFill>
                <a:latin typeface="+mj-lt"/>
              </a:rPr>
              <a:t>szükséges tőke </a:t>
            </a:r>
            <a:r>
              <a:rPr lang="hu-HU" sz="2800" b="0" i="0" u="none" strike="noStrike" baseline="0" dirty="0">
                <a:solidFill>
                  <a:srgbClr val="000000"/>
                </a:solidFill>
                <a:latin typeface="+mj-lt"/>
              </a:rPr>
              <a:t>nagyságának és időbeli alakulásának értékelése, </a:t>
            </a:r>
          </a:p>
          <a:p>
            <a:r>
              <a:rPr lang="hu-HU" sz="2800" b="0" i="0" u="none" strike="noStrike" baseline="0" dirty="0">
                <a:solidFill>
                  <a:srgbClr val="000000"/>
                </a:solidFill>
                <a:latin typeface="+mj-lt"/>
              </a:rPr>
              <a:t>• a </a:t>
            </a:r>
            <a:r>
              <a:rPr lang="hu-HU" sz="2800" b="1" i="0" u="none" strike="noStrike" baseline="0" dirty="0">
                <a:solidFill>
                  <a:srgbClr val="000000"/>
                </a:solidFill>
                <a:latin typeface="+mj-lt"/>
              </a:rPr>
              <a:t>finanszírozási források</a:t>
            </a:r>
            <a:r>
              <a:rPr lang="hu-HU" sz="2800" b="0" i="0" u="none" strike="noStrike" baseline="0" dirty="0">
                <a:solidFill>
                  <a:srgbClr val="000000"/>
                </a:solidFill>
                <a:latin typeface="+mj-lt"/>
              </a:rPr>
              <a:t>, a tőkeösszetétel és tőkeköltségek értékelése, </a:t>
            </a:r>
          </a:p>
          <a:p>
            <a:r>
              <a:rPr lang="hu-HU" sz="2800" b="0" i="0" u="none" strike="noStrike" baseline="0" dirty="0">
                <a:solidFill>
                  <a:srgbClr val="000000"/>
                </a:solidFill>
                <a:latin typeface="+mj-lt"/>
              </a:rPr>
              <a:t>• a projekteredmény működése során </a:t>
            </a:r>
            <a:r>
              <a:rPr lang="hu-HU" sz="2800" b="1" i="0" u="none" strike="noStrike" baseline="0" dirty="0">
                <a:solidFill>
                  <a:srgbClr val="000000"/>
                </a:solidFill>
                <a:latin typeface="+mj-lt"/>
              </a:rPr>
              <a:t>keletkező hozamok</a:t>
            </a:r>
            <a:r>
              <a:rPr lang="hu-HU" sz="2800" b="0" i="0" u="none" strike="noStrike" baseline="0" dirty="0">
                <a:solidFill>
                  <a:srgbClr val="000000"/>
                </a:solidFill>
                <a:latin typeface="+mj-lt"/>
              </a:rPr>
              <a:t>, megtakarítások értékelése, </a:t>
            </a:r>
          </a:p>
          <a:p>
            <a:r>
              <a:rPr lang="hu-HU" sz="2800" b="0" i="0" u="none" strike="noStrike" baseline="0" dirty="0">
                <a:solidFill>
                  <a:srgbClr val="000000"/>
                </a:solidFill>
                <a:latin typeface="+mj-lt"/>
              </a:rPr>
              <a:t>• a </a:t>
            </a:r>
            <a:r>
              <a:rPr lang="hu-HU" sz="2800" b="1" i="0" u="none" strike="noStrike" baseline="0" dirty="0">
                <a:solidFill>
                  <a:srgbClr val="000000"/>
                </a:solidFill>
                <a:latin typeface="+mj-lt"/>
              </a:rPr>
              <a:t>megtérülés </a:t>
            </a:r>
            <a:r>
              <a:rPr lang="hu-HU" sz="2800" b="0" i="0" u="none" strike="noStrike" baseline="0" dirty="0">
                <a:solidFill>
                  <a:srgbClr val="000000"/>
                </a:solidFill>
                <a:latin typeface="+mj-lt"/>
              </a:rPr>
              <a:t>értékelése, </a:t>
            </a:r>
          </a:p>
          <a:p>
            <a:r>
              <a:rPr lang="hu-HU" sz="2800" b="0" i="0" u="none" strike="noStrike" baseline="0" dirty="0">
                <a:solidFill>
                  <a:srgbClr val="000000"/>
                </a:solidFill>
                <a:latin typeface="+mj-lt"/>
              </a:rPr>
              <a:t>• a megtérülést érintő </a:t>
            </a:r>
            <a:r>
              <a:rPr lang="hu-HU" sz="2800" b="1" i="0" u="none" strike="noStrike" baseline="0" dirty="0">
                <a:solidFill>
                  <a:srgbClr val="000000"/>
                </a:solidFill>
                <a:latin typeface="+mj-lt"/>
              </a:rPr>
              <a:t>kockázatok </a:t>
            </a:r>
            <a:r>
              <a:rPr lang="hu-HU" sz="2800" b="0" i="0" u="none" strike="noStrike" baseline="0" dirty="0">
                <a:solidFill>
                  <a:srgbClr val="000000"/>
                </a:solidFill>
                <a:latin typeface="+mj-lt"/>
              </a:rPr>
              <a:t>értékelése. </a:t>
            </a:r>
          </a:p>
          <a:p>
            <a:endParaRPr lang="hu-HU" sz="2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hu-HU" sz="2800" b="0" i="0" u="none" strike="noStrike" baseline="0" dirty="0">
                <a:solidFill>
                  <a:srgbClr val="000000"/>
                </a:solidFill>
                <a:latin typeface="+mj-lt"/>
              </a:rPr>
              <a:t>Pénzügyi megvalósíthatósági tanulmányra </a:t>
            </a:r>
            <a:r>
              <a:rPr lang="hu-HU" sz="2800" b="1" i="0" u="none" strike="noStrike" baseline="0" dirty="0">
                <a:solidFill>
                  <a:srgbClr val="000000"/>
                </a:solidFill>
                <a:latin typeface="+mj-lt"/>
              </a:rPr>
              <a:t>minden projekt </a:t>
            </a:r>
            <a:r>
              <a:rPr lang="hu-HU" sz="2800" b="0" i="0" u="none" strike="noStrike" baseline="0" dirty="0">
                <a:solidFill>
                  <a:srgbClr val="000000"/>
                </a:solidFill>
                <a:latin typeface="+mj-lt"/>
              </a:rPr>
              <a:t>esetében szükség van. </a:t>
            </a:r>
            <a:endParaRPr lang="hu-HU" sz="2800" dirty="0">
              <a:latin typeface="+mj-lt"/>
            </a:endParaRPr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74E7E44-453B-4F66-A161-88FDAB20B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3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84"/>
    </mc:Choice>
    <mc:Fallback>
      <p:transition spd="slow" advTm="42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megvalósíthatósági tanulmány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17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542D923-E979-4A4B-9F31-F21ECD67A412}"/>
              </a:ext>
            </a:extLst>
          </p:cNvPr>
          <p:cNvSpPr txBox="1"/>
          <p:nvPr/>
        </p:nvSpPr>
        <p:spPr>
          <a:xfrm>
            <a:off x="486137" y="1597306"/>
            <a:ext cx="108676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A kockázatokra vonatkozó tanulmány</a:t>
            </a:r>
          </a:p>
          <a:p>
            <a:endParaRPr lang="hu-HU" sz="3600" b="1" dirty="0"/>
          </a:p>
          <a:p>
            <a:endParaRPr lang="hu-HU" sz="3600" b="1" dirty="0"/>
          </a:p>
          <a:p>
            <a:endParaRPr lang="hu-H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feltárja a kockázati tényezőket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számszerűsíti azok hatását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kockázatkezelési politikát jelenít meg</a:t>
            </a:r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35109D8-49C3-4158-98B4-74735E8BD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1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24"/>
    </mc:Choice>
    <mc:Fallback>
      <p:transition spd="slow" advTm="31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megvalósíthatósági tanulmány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18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542D923-E979-4A4B-9F31-F21ECD67A412}"/>
              </a:ext>
            </a:extLst>
          </p:cNvPr>
          <p:cNvSpPr txBox="1"/>
          <p:nvPr/>
        </p:nvSpPr>
        <p:spPr>
          <a:xfrm>
            <a:off x="486137" y="1597306"/>
            <a:ext cx="108676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A fenntarthatóságra vonatkozó tanulmány célja kettős</a:t>
            </a:r>
          </a:p>
          <a:p>
            <a:endParaRPr lang="hu-HU" dirty="0"/>
          </a:p>
          <a:p>
            <a:endParaRPr lang="hu-H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technikai,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és a pénzügyi fenntarthatóság</a:t>
            </a:r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6AD5CD7-2F2B-4C7C-9BC1-3A4D8BD78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34"/>
    </mc:Choice>
    <mc:Fallback>
      <p:transition spd="slow" advTm="48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megvalósíthatósági tanulmány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19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542D923-E979-4A4B-9F31-F21ECD67A412}"/>
              </a:ext>
            </a:extLst>
          </p:cNvPr>
          <p:cNvSpPr txBox="1"/>
          <p:nvPr/>
        </p:nvSpPr>
        <p:spPr>
          <a:xfrm>
            <a:off x="486137" y="1597306"/>
            <a:ext cx="10867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A telepítés földrajzi helyszínére vonatkozó tanulmány célja, </a:t>
            </a:r>
          </a:p>
          <a:p>
            <a:endParaRPr lang="hu-HU" dirty="0"/>
          </a:p>
          <a:p>
            <a:pPr algn="just"/>
            <a:r>
              <a:rPr lang="hu-HU" sz="2800" dirty="0"/>
              <a:t>hogy a projekteredmény létrehozásának lehetséges helyszíneit értékelje, amennyiben több helyszín között folyik a versengés. Egy lehetséges helyszín esetén az adott helyszín megfelelése, illetve annak alkalmassá tétele a vizsgálat tárgya. A tanulmányra csak új létesítményt eredményező beruházási projektek esetén van szükség.</a:t>
            </a:r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9F6DA40-9DEB-4CFB-824C-BC7E3C69A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8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72"/>
    </mc:Choice>
    <mc:Fallback>
      <p:transition spd="slow" advTm="4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600" dirty="0">
                <a:solidFill>
                  <a:schemeClr val="bg1"/>
                </a:solidFill>
              </a:rPr>
              <a:t>A projekteredmény behatárolása</a:t>
            </a:r>
            <a:br>
              <a:rPr lang="hu-HU" sz="3600" dirty="0"/>
            </a:br>
            <a:r>
              <a:rPr lang="hu-HU" sz="3600" dirty="0"/>
              <a:t>A projekteredmény behatárolása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u-HU" b="1" dirty="0"/>
              <a:t>MEGAHATÁROZZÁK:</a:t>
            </a:r>
          </a:p>
          <a:p>
            <a:r>
              <a:rPr lang="hu-HU" dirty="0"/>
              <a:t>projekteredmény pontos ismerete</a:t>
            </a:r>
          </a:p>
          <a:p>
            <a:r>
              <a:rPr lang="hu-HU" dirty="0"/>
              <a:t>projektvezetési szemléletmód</a:t>
            </a:r>
          </a:p>
          <a:p>
            <a:r>
              <a:rPr lang="hu-HU" dirty="0"/>
              <a:t>megvalósíthatóság</a:t>
            </a:r>
          </a:p>
          <a:p>
            <a:r>
              <a:rPr lang="hu-HU" dirty="0"/>
              <a:t>életképesség</a:t>
            </a:r>
          </a:p>
          <a:p>
            <a:r>
              <a:rPr lang="hu-HU" dirty="0"/>
              <a:t>tanulmányok</a:t>
            </a:r>
          </a:p>
          <a:p>
            <a:r>
              <a:rPr lang="hu-HU" dirty="0"/>
              <a:t>projektváltozatok</a:t>
            </a:r>
          </a:p>
          <a:p>
            <a:r>
              <a:rPr lang="hu-HU" dirty="0"/>
              <a:t>időkeret</a:t>
            </a:r>
          </a:p>
          <a:p>
            <a:r>
              <a:rPr lang="hu-HU" dirty="0"/>
              <a:t>költségkeret</a:t>
            </a:r>
          </a:p>
          <a:p>
            <a:r>
              <a:rPr lang="hu-HU" dirty="0"/>
              <a:t>részletezettség</a:t>
            </a:r>
          </a:p>
          <a:p>
            <a:r>
              <a:rPr lang="hu-HU" dirty="0"/>
              <a:t>projektvezetési eszközök</a:t>
            </a:r>
          </a:p>
          <a:p>
            <a:r>
              <a:rPr lang="hu-HU" dirty="0"/>
              <a:t>termékfejlesztés</a:t>
            </a:r>
          </a:p>
          <a:p>
            <a:r>
              <a:rPr lang="hu-HU" dirty="0"/>
              <a:t>technológia fejlesztés</a:t>
            </a:r>
          </a:p>
          <a:p>
            <a:r>
              <a:rPr lang="hu-HU" dirty="0"/>
              <a:t>létesítmény létrehozása</a:t>
            </a:r>
          </a:p>
          <a:p>
            <a:r>
              <a:rPr lang="hu-HU" dirty="0"/>
              <a:t>minőségi elvárások</a:t>
            </a:r>
          </a:p>
          <a:p>
            <a:r>
              <a:rPr lang="hu-HU" dirty="0"/>
              <a:t>stratégiaorientált projektszemlélet</a:t>
            </a:r>
          </a:p>
          <a:p>
            <a:r>
              <a:rPr lang="hu-HU" dirty="0"/>
              <a:t>információs rendszerek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8385A34-2797-474E-98BE-4982A6D42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2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920"/>
    </mc:Choice>
    <mc:Fallback>
      <p:transition spd="slow" advTm="328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megvalósíthatósági tanulmány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20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542D923-E979-4A4B-9F31-F21ECD67A412}"/>
              </a:ext>
            </a:extLst>
          </p:cNvPr>
          <p:cNvSpPr txBox="1"/>
          <p:nvPr/>
        </p:nvSpPr>
        <p:spPr>
          <a:xfrm>
            <a:off x="486137" y="1597306"/>
            <a:ext cx="108676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600" dirty="0"/>
              <a:t>Az egyes résztanulmányok között kölcsönös összefüggés áll fenn.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u-HU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600" dirty="0"/>
              <a:t>A megvalósíthatósági tanulmányoknak döntés-előkészítő szerepe van.</a:t>
            </a:r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A813FF5-256F-48B8-97FE-21AE43DE7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3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43"/>
    </mc:Choice>
    <mc:Fallback>
      <p:transition spd="slow" advTm="79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i="0" u="none" strike="noStrike" baseline="0" dirty="0">
                <a:solidFill>
                  <a:srgbClr val="000000"/>
                </a:solidFill>
              </a:rPr>
              <a:t>A projekteredmény hatásainak értékelése 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21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542D923-E979-4A4B-9F31-F21ECD67A412}"/>
              </a:ext>
            </a:extLst>
          </p:cNvPr>
          <p:cNvSpPr txBox="1"/>
          <p:nvPr/>
        </p:nvSpPr>
        <p:spPr>
          <a:xfrm>
            <a:off x="591582" y="2896503"/>
            <a:ext cx="108676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Az elvárt hatások megjelenítéséhez, leírásához célszerű úgynevezett indikátorokat, vagyis az elvárt hatást kifejező fogalmakat használni.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Az indikátorok lehetnek kvantitatív és kvalitatív jellegűek.</a:t>
            </a:r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86A8C45-8463-48CD-A74D-C0C8AC7BB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14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28"/>
    </mc:Choice>
    <mc:Fallback>
      <p:transition spd="slow" advTm="106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i="0" u="none" strike="noStrike" baseline="0" dirty="0">
                <a:solidFill>
                  <a:srgbClr val="000000"/>
                </a:solidFill>
              </a:rPr>
              <a:t>A projekteredmény hatásainak értékelése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22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542D923-E979-4A4B-9F31-F21ECD67A412}"/>
              </a:ext>
            </a:extLst>
          </p:cNvPr>
          <p:cNvSpPr txBox="1"/>
          <p:nvPr/>
        </p:nvSpPr>
        <p:spPr>
          <a:xfrm>
            <a:off x="486137" y="1597306"/>
            <a:ext cx="1086766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A logikai keretmátrix</a:t>
            </a:r>
          </a:p>
          <a:p>
            <a:endParaRPr lang="hu-HU" dirty="0"/>
          </a:p>
          <a:p>
            <a:r>
              <a:rPr lang="hu-HU" sz="2800" dirty="0"/>
              <a:t>gondolkodási logikát jelenít meg az elérendő célok megfogalmazásában,</a:t>
            </a:r>
          </a:p>
          <a:p>
            <a:r>
              <a:rPr lang="hu-HU" sz="2800" dirty="0"/>
              <a:t>• a cél elérését szolgáló projekt kialakításában,</a:t>
            </a:r>
          </a:p>
          <a:p>
            <a:r>
              <a:rPr lang="hu-HU" sz="2800" dirty="0"/>
              <a:t>• a projekt teljesítéséhez szükséges feltételek megfogalmazásában,</a:t>
            </a:r>
          </a:p>
          <a:p>
            <a:r>
              <a:rPr lang="hu-HU" sz="2800" dirty="0"/>
              <a:t>• a teljesítés és a célok elérésének értékelésében.</a:t>
            </a:r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97C50EB-5B10-49E0-BB87-4CD4C7B2F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7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88"/>
    </mc:Choice>
    <mc:Fallback>
      <p:transition spd="slow" advTm="58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i="0" u="none" strike="noStrike" baseline="0" dirty="0">
                <a:solidFill>
                  <a:srgbClr val="000000"/>
                </a:solidFill>
              </a:rPr>
              <a:t>A projekteredmény hatásainak értékelése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23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542D923-E979-4A4B-9F31-F21ECD67A412}"/>
              </a:ext>
            </a:extLst>
          </p:cNvPr>
          <p:cNvSpPr txBox="1"/>
          <p:nvPr/>
        </p:nvSpPr>
        <p:spPr>
          <a:xfrm>
            <a:off x="486137" y="1597306"/>
            <a:ext cx="1086766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A 4x4 mezős logikai keretmátrix</a:t>
            </a:r>
          </a:p>
          <a:p>
            <a:endParaRPr lang="hu-HU" dirty="0"/>
          </a:p>
          <a:p>
            <a:r>
              <a:rPr lang="hu-HU" sz="2800" dirty="0"/>
              <a:t>• megfogalmazza az elérendő stratégiai céljait,</a:t>
            </a:r>
          </a:p>
          <a:p>
            <a:r>
              <a:rPr lang="hu-HU" sz="2800" dirty="0"/>
              <a:t>• megfogalmazza a stratégiai cél elérését biztosító projekteredményt,</a:t>
            </a:r>
          </a:p>
          <a:p>
            <a:r>
              <a:rPr lang="hu-HU" sz="2800" dirty="0"/>
              <a:t>• definiálja a részeredményeket,</a:t>
            </a:r>
          </a:p>
          <a:p>
            <a:r>
              <a:rPr lang="hu-HU" sz="2800" dirty="0"/>
              <a:t>• meghatározza az elvégzendő tevékenységeket,</a:t>
            </a:r>
          </a:p>
          <a:p>
            <a:r>
              <a:rPr lang="hu-HU" sz="2800" dirty="0"/>
              <a:t>• kialakítsa a teljesülést értékelő indikátorokat,</a:t>
            </a:r>
          </a:p>
          <a:p>
            <a:r>
              <a:rPr lang="hu-HU" sz="2800" dirty="0"/>
              <a:t>• rögzítse az indikátorokra vonatkozó információ-forrásokat,</a:t>
            </a:r>
          </a:p>
          <a:p>
            <a:r>
              <a:rPr lang="hu-HU" sz="2800" dirty="0"/>
              <a:t>• megfogalmazza a célok eléréséhez és a teljesítés értékeléséhez szükséges feltételeket</a:t>
            </a:r>
            <a:r>
              <a:rPr lang="hu-HU" dirty="0"/>
              <a:t>.</a:t>
            </a:r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E7DB1D2-8FFD-4112-8FA4-CF4BAB080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2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95"/>
    </mc:Choice>
    <mc:Fallback>
      <p:transition spd="slow" advTm="45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i="0" u="none" strike="noStrike" baseline="0" dirty="0">
                <a:solidFill>
                  <a:srgbClr val="000000"/>
                </a:solidFill>
              </a:rPr>
              <a:t>Összegzés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24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542D923-E979-4A4B-9F31-F21ECD67A412}"/>
              </a:ext>
            </a:extLst>
          </p:cNvPr>
          <p:cNvSpPr txBox="1"/>
          <p:nvPr/>
        </p:nvSpPr>
        <p:spPr>
          <a:xfrm>
            <a:off x="486137" y="1597306"/>
            <a:ext cx="108676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sikeres projektteljesítés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legalapvetőbb feltétele a létrehozandó projekteredmény minél pontosabb ismerete. A stratégiaorientált projekteredmény behatárolás legmegfelelőbb módszere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funkció-cél struktúra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További segítséget jelent az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eszköz struktúra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létrehozása, illetve a projektteljesítés terveinek elkészítése kapcsán a tevékenységi struktúra összeállítása.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kellő alapossággal kialakított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tevékenységstruktúra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lehetővé teszi az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idő-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 szükséglet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illetve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költségek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megbízható tervezését és kielégíti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projektkontroll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igényeit is.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projekteredmény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megvalósíthatóságát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életképességét több szempont együttes figyelembe vétele alapján is értékelni kell. A különböző résztanulmányokból álló megvalósíthatósági vizsgálatok alkalmasak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életképességi vizsgálatokra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az egyes projektváltozatok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versenyeztetésére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rangsorolására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is.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Az életképesség és a megvalósíthatóság vizsgálatán túl, a projekteredmény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várható hatásainak értékelése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is fontos feladat. Ezen hatások kifejezésére az indikátorok szolgálnak. Az indikátorok kialakításakor több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kritériumot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kell egyszerre figyelembe venni a „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SMART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” angol rövidítés alapján.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logikai keretmátrix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Európai Unió támogatási gyakorlatában elterjedt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gondolkodási séma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amely segíti a fejlesztési források hatékonyabb felhasználását.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1961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i="0" u="none" strike="noStrike" baseline="0" dirty="0">
                <a:solidFill>
                  <a:srgbClr val="000000"/>
                </a:solidFill>
              </a:rPr>
              <a:t>Önellenőrzés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25</a:t>
            </a:fld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542D923-E979-4A4B-9F31-F21ECD67A412}"/>
              </a:ext>
            </a:extLst>
          </p:cNvPr>
          <p:cNvSpPr txBox="1"/>
          <p:nvPr/>
        </p:nvSpPr>
        <p:spPr>
          <a:xfrm>
            <a:off x="486137" y="1597306"/>
            <a:ext cx="1086766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1. Mi a projekteredmény behatárolásának a jelentősége? </a:t>
            </a:r>
          </a:p>
          <a:p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2. Mire használható és hogyan készíthető a funkció-cél struktúra? </a:t>
            </a:r>
          </a:p>
          <a:p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Egyszerű példán szemléltesse a leírtakat! </a:t>
            </a:r>
          </a:p>
          <a:p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3. Mire használható és hogyan készíthető a tevékenységi struktúra? </a:t>
            </a:r>
          </a:p>
          <a:p>
            <a:endParaRPr lang="hu-HU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Egyszerű példán szemléltesse a leírtakat! </a:t>
            </a:r>
          </a:p>
          <a:p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4. Mi a megvalósíthatósági tanulmány célja, melyek főbb részei? </a:t>
            </a:r>
          </a:p>
          <a:p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5. Röviden ismertesse a környezeti-ökológiai hatástanulmány és a pénzügyi megvalósíthatósági tanulmány lényegét! </a:t>
            </a:r>
          </a:p>
          <a:p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6. Hogyan értékelhetőek a létrehozandó projekteredmény várható hatásai? </a:t>
            </a:r>
          </a:p>
          <a:p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7. Milyen kritériumok figyelembe vétele mellett kerülnek kialakításra az indikátorok? </a:t>
            </a:r>
          </a:p>
          <a:p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8. Miben nyújt segítséget és hogyan épül fel a logikai keretmátrix?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8070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struktúraterv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/>
              <a:t>A projekt struktúratervein alapuló projektkialakítási eljárás a stratégiaorientált projektmenedzsment számára biztosít lehetőséget.</a:t>
            </a:r>
          </a:p>
          <a:p>
            <a:pPr marL="0" indent="0">
              <a:buNone/>
            </a:pPr>
            <a:r>
              <a:rPr lang="hu-HU" dirty="0"/>
              <a:t> A struktúratervek következő három típusa segítheti a projekteredmény behatárolását, illetve a projekttervek megfelelő megalapozását: </a:t>
            </a:r>
          </a:p>
          <a:p>
            <a:pPr marL="0" indent="0">
              <a:buNone/>
            </a:pPr>
            <a:r>
              <a:rPr lang="hu-HU" dirty="0"/>
              <a:t>• funkció-cél struktúra, </a:t>
            </a:r>
          </a:p>
          <a:p>
            <a:pPr marL="0" indent="0">
              <a:buNone/>
            </a:pPr>
            <a:r>
              <a:rPr lang="hu-HU" dirty="0"/>
              <a:t>• eszköz (funkcióhordozó) struktúra, </a:t>
            </a:r>
          </a:p>
          <a:p>
            <a:pPr marL="0" indent="0">
              <a:buNone/>
            </a:pPr>
            <a:r>
              <a:rPr lang="hu-HU" dirty="0"/>
              <a:t>• tevékenység struktúra.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17BD3BE-8B5D-4FEA-8258-121CFCF3D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7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20"/>
    </mc:Choice>
    <mc:Fallback>
      <p:transition spd="slow" advTm="3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struktúraterv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/>
              <a:t>Az elvárt projekteredmény tartalmi és terjedelmi behatárolása a projekteredmény képességeinek megfogalmazásán keresztül lehetséges. Ezek a képességek a szervezeti stratégia alapján határozhatók meg és a következő két csoportba sorolhatók: </a:t>
            </a:r>
          </a:p>
          <a:p>
            <a:pPr marL="0" indent="0">
              <a:buNone/>
            </a:pPr>
            <a:r>
              <a:rPr lang="hu-HU" dirty="0"/>
              <a:t>• Funkcionális képességek, amelyek a projekteredmény elvárt operatív működési folyamatait foglalják magukba, például lejátszás lehetősége felvétel közben, egy új </a:t>
            </a:r>
            <a:r>
              <a:rPr lang="hu-HU" dirty="0" err="1"/>
              <a:t>videolejátszó</a:t>
            </a:r>
            <a:r>
              <a:rPr lang="hu-HU" dirty="0"/>
              <a:t> kifejlesztésére irányuló projekt kapcsán. </a:t>
            </a:r>
          </a:p>
          <a:p>
            <a:pPr marL="0" indent="0">
              <a:buNone/>
            </a:pPr>
            <a:r>
              <a:rPr lang="hu-HU" dirty="0"/>
              <a:t>• Nem funkcionális képességek, az elvárt projekteredmény olyan képességeit jelentik, amelyeknek a létrejövő projekteredményben realizálódniuk kell, például az említett </a:t>
            </a:r>
            <a:r>
              <a:rPr lang="hu-HU" dirty="0" err="1"/>
              <a:t>videolejátszó</a:t>
            </a:r>
            <a:r>
              <a:rPr lang="hu-HU" dirty="0"/>
              <a:t> külső stílusjegyei.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4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7744F88-791B-42B8-AECC-0030529C1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5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01"/>
    </mc:Choice>
    <mc:Fallback>
      <p:transition spd="slow" advTm="59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Funkció cél struktúra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Egy adott projekt szükséges képességeit föltáró funkció-cél struktúra több szintre bontja a stratégiai cél eléréséhez kívánatos képességeket. Az első felbontási szinten a fő funkciók, a következő szinten az </a:t>
            </a:r>
            <a:r>
              <a:rPr lang="hu-HU" dirty="0" err="1"/>
              <a:t>alfunkciók</a:t>
            </a:r>
            <a:r>
              <a:rPr lang="hu-HU" dirty="0"/>
              <a:t> találhatók.</a:t>
            </a:r>
          </a:p>
          <a:p>
            <a:pPr marL="0" indent="0">
              <a:buNone/>
            </a:pPr>
            <a:r>
              <a:rPr lang="hu-HU" dirty="0"/>
              <a:t>A funkcióstruktúra tehát a megvalósításra tervezett projekteredmény által ellátandó operatív funkciók hierarchikusan felépített rendszere. A hierarchia csúcsán a célként megfogalmazott projekteredmény egésze helyezkedik el, ez alatt pedig a fő funkciócsoportokból kiindulva az </a:t>
            </a:r>
            <a:r>
              <a:rPr lang="hu-HU" dirty="0" err="1"/>
              <a:t>alfunkciók</a:t>
            </a:r>
            <a:r>
              <a:rPr lang="hu-HU" dirty="0"/>
              <a:t> csoportján át egészen az elemi funkciókig magában foglalja az ellátandó valamennyi funkciót.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5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CC42FB1-5690-4A67-AF3D-860386D75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5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62"/>
    </mc:Choice>
    <mc:Fallback>
      <p:transition spd="slow" advTm="47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Funkciók bontása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Az egyes funkciók bontását, általában olyan mélységig célszerű elvégezni, amíg az egyes képesség kapcsán egyértelműen rögzíthetők lesznek a következők: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• kapacitás, illetve méretjellemzők, </a:t>
            </a:r>
          </a:p>
          <a:p>
            <a:pPr marL="0" indent="0">
              <a:buNone/>
            </a:pPr>
            <a:r>
              <a:rPr lang="hu-HU" dirty="0"/>
              <a:t>• minőségi követelmények, </a:t>
            </a:r>
          </a:p>
          <a:p>
            <a:pPr marL="0" indent="0">
              <a:buNone/>
            </a:pPr>
            <a:r>
              <a:rPr lang="hu-HU" dirty="0"/>
              <a:t>• a funkcióellátást, illetve a nem funkcionális célok projekteredményben való realizálását meghatározó környezeti feltételek, például a természeti környezet jellemzői.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6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1D527AF-43CB-435B-8350-03FFBE979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5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95"/>
    </mc:Choice>
    <mc:Fallback>
      <p:transition spd="slow" advTm="28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projekteredmény hierarchikusan</a:t>
            </a:r>
            <a:br>
              <a:rPr lang="hu-HU" dirty="0"/>
            </a:br>
            <a:r>
              <a:rPr lang="hu-HU" dirty="0"/>
              <a:t>felépített rendszere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7</a:t>
            </a:fld>
            <a:endParaRPr lang="hu-H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86" y="1448790"/>
            <a:ext cx="9315004" cy="440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FB9E416-7874-48AC-BEB4-002C07C26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5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85"/>
    </mc:Choice>
    <mc:Fallback>
      <p:transition spd="slow" advTm="39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projekteredmény hierarchikusan felépített rendszere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Az eszközök vagy funkcióhordozók struktúrája a megvalósításra tervezett projekteredmény hierarchikusan felépített rendszere. A rendszer csúcsán a célként megfogalmazott projekteredmény egésze foglal helyet, ezt követik a funkcióhordozók azon fő csoportjai, amelyek a funkcióstruktúra első vonalbeli fő funkciócsoportjait realizálják, továbbá ez utóbbiak alcsoportjai, és így tovább egészen az elemi eszközök legvégső szintjéig.</a:t>
            </a:r>
          </a:p>
          <a:p>
            <a:pPr marL="0" indent="0">
              <a:buNone/>
            </a:pPr>
            <a:r>
              <a:rPr lang="hu-HU" dirty="0"/>
              <a:t>Az eszköz vagy funkcióhordozó a megvalósításra tervezett projekteredmény minden olyan részegysége, amely által egy funkció vagy annak egy eleme, esetleg egyidejűleg vagy egymást követően több is, működésbe hozható és működésben tartható.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8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1C6BBD0-20E1-4FB7-9F76-AD2DB588B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5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03"/>
    </mc:Choice>
    <mc:Fallback>
      <p:transition spd="slow" advTm="5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projet</a:t>
            </a:r>
            <a:r>
              <a:rPr lang="hu-HU" dirty="0"/>
              <a:t> eredmény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b="1" dirty="0"/>
              <a:t>meghatározzák:</a:t>
            </a:r>
          </a:p>
          <a:p>
            <a:r>
              <a:rPr lang="hu-HU" dirty="0"/>
              <a:t>tevékenység struktúra</a:t>
            </a:r>
          </a:p>
          <a:p>
            <a:r>
              <a:rPr lang="hu-HU" dirty="0"/>
              <a:t>teljesítési tervek</a:t>
            </a:r>
          </a:p>
          <a:p>
            <a:r>
              <a:rPr lang="hu-HU" dirty="0"/>
              <a:t> a projekteredményt létrehozó tevékenységek hierarchikusan felépített rendszere</a:t>
            </a:r>
          </a:p>
          <a:p>
            <a:r>
              <a:rPr lang="hu-HU" dirty="0"/>
              <a:t>elemi tevékenységek</a:t>
            </a:r>
          </a:p>
          <a:p>
            <a:r>
              <a:rPr lang="hu-HU" dirty="0"/>
              <a:t>tevékenységi szintek száma</a:t>
            </a:r>
          </a:p>
          <a:p>
            <a:r>
              <a:rPr lang="hu-HU" dirty="0"/>
              <a:t>erőforrás-allokációk</a:t>
            </a:r>
          </a:p>
          <a:p>
            <a:r>
              <a:rPr lang="hu-HU" dirty="0"/>
              <a:t>költségek</a:t>
            </a:r>
          </a:p>
          <a:p>
            <a:r>
              <a:rPr lang="hu-HU" dirty="0"/>
              <a:t>projekt kontroll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9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9D7C262-D551-401D-9BE2-9190959FD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5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87"/>
    </mc:Choice>
    <mc:Fallback>
      <p:transition spd="slow" advTm="92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63222B35225894CB55C76CF6373C5E1" ma:contentTypeVersion="3" ma:contentTypeDescription="Új dokumentum létrehozása." ma:contentTypeScope="" ma:versionID="3624dfce4a80af6326b7f55c9fee1656">
  <xsd:schema xmlns:xsd="http://www.w3.org/2001/XMLSchema" xmlns:xs="http://www.w3.org/2001/XMLSchema" xmlns:p="http://schemas.microsoft.com/office/2006/metadata/properties" xmlns:ns2="7a533163-fbe3-4f95-a955-5e46a2f4cf84" targetNamespace="http://schemas.microsoft.com/office/2006/metadata/properties" ma:root="true" ma:fieldsID="24af68cce8c8bbf33f4e18889cc154a4" ns2:_="">
    <xsd:import namespace="7a533163-fbe3-4f95-a955-5e46a2f4cf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533163-fbe3-4f95-a955-5e46a2f4cf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3CBBD2C-A69C-4F98-8D7A-746BC4630F17}"/>
</file>

<file path=customXml/itemProps2.xml><?xml version="1.0" encoding="utf-8"?>
<ds:datastoreItem xmlns:ds="http://schemas.openxmlformats.org/officeDocument/2006/customXml" ds:itemID="{76E047A9-8F5E-4D6C-9D98-247ACD09375B}"/>
</file>

<file path=customXml/itemProps3.xml><?xml version="1.0" encoding="utf-8"?>
<ds:datastoreItem xmlns:ds="http://schemas.openxmlformats.org/officeDocument/2006/customXml" ds:itemID="{C376766A-5972-429F-A13C-D22E0A857055}"/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2576</Words>
  <Application>Microsoft Office PowerPoint</Application>
  <PresentationFormat>Szélesvásznú</PresentationFormat>
  <Paragraphs>256</Paragraphs>
  <Slides>25</Slides>
  <Notes>13</Notes>
  <HiddenSlides>0</HiddenSlides>
  <MMClips>23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Office-téma</vt:lpstr>
      <vt:lpstr>PowerPoint-bemutató</vt:lpstr>
      <vt:lpstr>A projekteredmény behatárolása A projekteredmény behatárolása</vt:lpstr>
      <vt:lpstr>A struktúraterv </vt:lpstr>
      <vt:lpstr>A struktúraterv</vt:lpstr>
      <vt:lpstr>Funkció cél struktúra</vt:lpstr>
      <vt:lpstr>Funkciók bontása</vt:lpstr>
      <vt:lpstr>A projekteredmény hierarchikusan felépített rendszere</vt:lpstr>
      <vt:lpstr>A projekteredmény hierarchikusan felépített rendszere</vt:lpstr>
      <vt:lpstr>A projet eredmény</vt:lpstr>
      <vt:lpstr>A megvalósíthatósági tanulmány</vt:lpstr>
      <vt:lpstr>A megvalósíthatósági tanulmány</vt:lpstr>
      <vt:lpstr>A megvalósíthatósági tanulmány</vt:lpstr>
      <vt:lpstr>A megvalósíthatósági tanulmány</vt:lpstr>
      <vt:lpstr>A megvalósíthatósági tanulmány</vt:lpstr>
      <vt:lpstr>A megvalósíthatósági tanulmány</vt:lpstr>
      <vt:lpstr>A megvalósíthatósági tanulmány</vt:lpstr>
      <vt:lpstr>A megvalósíthatósági tanulmány</vt:lpstr>
      <vt:lpstr>A megvalósíthatósági tanulmány</vt:lpstr>
      <vt:lpstr>A megvalósíthatósági tanulmány</vt:lpstr>
      <vt:lpstr>A megvalósíthatósági tanulmány</vt:lpstr>
      <vt:lpstr>A projekteredmény hatásainak értékelése </vt:lpstr>
      <vt:lpstr>A projekteredmény hatásainak értékelése </vt:lpstr>
      <vt:lpstr>A projekteredmény hatásainak értékelése </vt:lpstr>
      <vt:lpstr>Összegzés</vt:lpstr>
      <vt:lpstr>Önellenőrzés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gabor.varga</dc:creator>
  <cp:lastModifiedBy>CSILLA FILÓ</cp:lastModifiedBy>
  <cp:revision>14</cp:revision>
  <dcterms:created xsi:type="dcterms:W3CDTF">2020-03-12T12:44:42Z</dcterms:created>
  <dcterms:modified xsi:type="dcterms:W3CDTF">2020-07-03T14:31:20Z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0x01010099392F7E28530D458F1049BCAEC23071</vt:lpwstr>
  </property>
</Properties>
</file>