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7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81" r:id="rId17"/>
    <p:sldId id="278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06" autoAdjust="0"/>
  </p:normalViewPr>
  <p:slideViewPr>
    <p:cSldViewPr snapToGrid="0">
      <p:cViewPr varScale="1">
        <p:scale>
          <a:sx n="55" d="100"/>
          <a:sy n="55" d="100"/>
        </p:scale>
        <p:origin x="10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900" dirty="0"/>
              <a:t>A szervezetek fenntartható működésének egyik alapfeltétele a projektek sikeres megvalósítása. A projekt eredményes és hatékony teljesítéséhez szükség van a projekteredmény pontos ismeretére. A stratégiaorientált projektvezetési szemléletmód megköveteli azon módszerek alkalmazását, amelyek segítségével feltárhatóak a létrehozandó projekteredmény főbb paraméterei, képességei és funkciói. Mindezzel biztosítható, a projekt kiindulási alapját képező stratégiai cél teljesülése, a megvalósított projekteredmény révén. A megfogalmazott és pontosan behatárolt projekteredmény megvalósíthatóságát és életképességét is vizsgálni kell, általában több szempont (műszaki, ökonómiai, ökológiai) együttes figyelembe vételével. Ezen tanulmányok elkészítése során az életképesség vizsgálata mellett a projektváltozatok versenyeztetése, rangsorolása is feladat. A projekt idő-, erőforrás- és költségtervének elkészítése előtt az egyik legfontosabb feladat a projekteredmény behatárolása. Többek között Görög Mihály kutatási eredményeire támaszkodva állítható, hogy a különböző projektek teljesítése során előforduló idő- és költségtúllépések egyik meghatározó oka a létrehozandó projekteredmény nem megfelelő megfogalmazása, illetve behatárolása. A behatárolás hiányosságai és pontatlanságai, a nem kellő mélységű részletezettség bizonytalanná teszik a projekt munkatartalmát, és sikertelenséghez vezethetnek. Rendkívül fontos ezért, hogy a projektvezetők és a projekttulajdonosok rendelkezzenek olyan gyakorlatban is alkalmazható projektvezetési eszközzel, ami segíti munkájukat a projekteredmény behatárolásában. A projekteredmény behatárolása néhány évtizeddel ezelőtt a termékfejlesztési, a technológiafejlesztési, illetve a beruházási projektek esetén nem jelentett különösebben nehéz feladatot. Ezen projektek többsége valamilyen termék előállítására vagy szolgáltatás nyújtására alkalmas létesítmény létrehozására irányult, azaz maga a projekteredmény is valamilyen rögzített technológia fölhasználásán alapult. Így a választott technológia meghatározta a megvalósítandó projekteredmény tartalmát és terjedelmét és erősen befolyásolta a minőségi elvárásokat is. Azaz a projekteredmény behatárolása technológia-vezérelt volt és elsősorban a technológiát működtető eszközstruktúrára koncentrált. A projekt eredmény behatárolásának problémaköre akkor került igazán előtérbe, amikor kezdett kialakulni a stratégiaorientált projektvezetési szemlélet. Ennek első igazi jelei a szervezetfejlesztési projektek csoportjába tartozó, információs rendszerek bevezetésére irányuló projekteknél volt megfigyelhető. Ez sem kínált azonban általánosan alkalmazható támpontot a projekttulajdonos számára. Egy ilyen módszerre pedig, azért van szükség, mert a létrejövő projekteredménynek a projekttulajdonosi szervezet stratégiai céljait kell szolgálnia.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62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fenntarthatóságra vonatkozó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kettős, hiszen a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• technikai,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• és a pénzügyi fenntarthatóság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értékelésére vonatkozik. A műszaki, vagy technikai fenntarthatóság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működőképesség megőrzésének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feltételeit vizsgálja az alkatrész utánpótlás, a szakember ellátottság és a vezetői elkötelezettség tekintetében. A pénzügyi fenntarthatóság értékelése a folyamatos működés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 forrásainak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elemzésére terjed ki. A résztanulmány elkészítése minden projekt kapcsán szükséges, különösen igaz ez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költségvetési forrásokból gazdálkodó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projekttulajdonosi szervezeteknél, a pénzügyi fenntarthatóság elemzésére vonatkozóan.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9044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résztanulmányok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 kölcsönös összefüggés áll fenn. Könnyen belátható például, hogy egy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műszakilag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megvalósítható létesítmény, nem biztos, hogy </a:t>
            </a:r>
            <a:r>
              <a:rPr lang="hu-H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ökológiailag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elfogadható, hiába áll rendelkezésre a technológia, a szükséges gép-berendezés, illetve az alapanyag. Ha egy létesítmény a kedvező piaci viszonyok miatt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gazdaságos megtérülést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biztosít, még nem biztos, hogy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pénzügyileg finanszírozható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ismét hangsúlyozni, hogy a megvalósíthatósági tanulmányoknak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döntés-előkészítő szerepe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van. Ha csak egy projektváltozat került kialakításra, akkor a kérdés az, hogy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megvalósul-e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adott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projekteredmény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sem. Több projektváltozat esetén azt is értékelni kell, hogy melyik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változat alkalmas leginkább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megvalósításra, azaz melyik leginkább életképes megoldás.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gyakorlatban, a versenyeztetésre kerülő különböző projektváltozatok az egyes - előzőekben bemutatott - értékelési szempontok alapján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eltérő rangsor szerint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helyezkednek el. Célszerűen ezért az összességében legkedvezőbb projektváltozat kiválasztására kell törekedni.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108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projekteredmény várható hatásainak értékelése szorosan összefügg a megvalósíthatósági tanulmányok eredményeivel, illetve a projekt kiindulási pontját képező stratégiai cél alapján kialakított sikerkritériumokkal is.</a:t>
            </a:r>
          </a:p>
          <a:p>
            <a:r>
              <a:rPr lang="hu-HU" dirty="0"/>
              <a:t>Fontos megjegyezni, hogy a várható hatások értékelése, nem helyettesíti, azaz nem váltja ki, a megvalósíthatósági tanulmányok elkészítését.</a:t>
            </a:r>
          </a:p>
          <a:p>
            <a:r>
              <a:rPr lang="hu-HU" dirty="0"/>
              <a:t>Az elvárt hatások megjelenítéséhez, leírásához célszerű úgynevezett indikátorokat, vagyis az elvárt hatást kifejező fogalmakat használni. Ilyen indikátor lehet például a piaci részesedés növekedése, a foglalkoztatottak számának növekedése vagy csökkenése, a termék minőségi jellemzőinek javulása. Az indikátorok segítségével a projekteredmény kívánatos hatásai érthető és mérhető formában írhatóak le, illetve fogalmazhatóak meg. Az indikátorok elősegítik a projekt sikerességének értékelését is.</a:t>
            </a:r>
          </a:p>
          <a:p>
            <a:r>
              <a:rPr lang="hu-HU" dirty="0"/>
              <a:t>Az indikátorok lehetnek kvantitatív és kvalitatív jellegűek. A különböző hatásokat kifejező indikátorok kialakításával kapcsolatos követelmények könnyen megjegyezhetőek a közismert angol szó – SMART – alapján.</a:t>
            </a:r>
          </a:p>
          <a:p>
            <a:r>
              <a:rPr lang="hu-HU" dirty="0"/>
              <a:t>Fontos hangsúlyozni, hogy az előző fejezetekben ismertetett stratégiaorientált projektvezetési szemlélet, az azon alapuló projekt-sikerkritériumok és az indikátorokkal kapcsolatos követelmények között kölcsönös összefüggés van.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903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logikai keretmátrix, mint gondolkodási logika, a nemzetközi segélyszervezetek támogatási gyakorlatában alakult ki. A logikai keretmátrix használatával a támogatást nyújtók és a támogatásban részesülők hatékonyabban tudják fölhasználni a fejlesztési forrásokat. Az Európai Unió fejlesztési és támogatási programjaiban a támogatás előfeltétele a keretmátrix használata.</a:t>
            </a:r>
          </a:p>
          <a:p>
            <a:r>
              <a:rPr lang="hu-HU" dirty="0"/>
              <a:t>A logikai keretmátrix egy olyan könnyen megérthető és alkalmazható eszköz, amely segít:</a:t>
            </a:r>
          </a:p>
          <a:p>
            <a:r>
              <a:rPr lang="hu-HU" dirty="0"/>
              <a:t>• az elérendő célok megfogalmazásában,</a:t>
            </a:r>
          </a:p>
          <a:p>
            <a:r>
              <a:rPr lang="hu-HU" dirty="0"/>
              <a:t>• a cél elérését szolgáló projekt kialakításában,</a:t>
            </a:r>
          </a:p>
          <a:p>
            <a:r>
              <a:rPr lang="hu-HU" dirty="0"/>
              <a:t>• a projekt teljesítéséhez szükséges feltételek megfogalmazásában,</a:t>
            </a:r>
          </a:p>
          <a:p>
            <a:r>
              <a:rPr lang="hu-HU" dirty="0"/>
              <a:t>• a teljesítés és a célok elérésének értékelésében.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40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95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15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projekteredmény megfogalmazásán, behatárolásán már túlmutat a tevékenységi struktúra elkészítése. A projekteredmény létrehozását szolgáló tevékenységek meghatározása a teljesítési tervek elkészítéséhez szükséges. Mivel a tevékenységi struktúra felépítése, elkészítésének logikája megegyezik a most tárgyalt struktúra tervekkel, ezért célszerű e helyen említést tenni a tevékenységi struktúráról is.</a:t>
            </a:r>
          </a:p>
          <a:p>
            <a:r>
              <a:rPr lang="hu-HU" dirty="0"/>
              <a:t>A projektfolyamat tevékenységeinek meghatározásához célszerű a tevékenységi struktúra alkalmazása. A</a:t>
            </a:r>
          </a:p>
          <a:p>
            <a:r>
              <a:rPr lang="hu-HU" dirty="0"/>
              <a:t>tevékenységi struktúra a projekteredményt létrehozó tevékenységek hierarchikusan felépített rendszere. A hierarchia csúcsán a projekteredmény egésze helyezkedik el, ezt követően az úgynevezett első vonalbeli felbontás eredményeként kialakított főbb tevékenységi csomagokból kiindulva a kisebb tevékenységi csoportokon keresztül a felbontás egészen az elemi tevékenységek szintjéig folytatható. Elemi tevékenységnek tekinthető minden olyan feladategység, amelyhez erőforrás még hozzárendelhető, tehát időtartama és helyszíne is meghatározható.</a:t>
            </a:r>
          </a:p>
          <a:p>
            <a:r>
              <a:rPr lang="hu-HU" dirty="0"/>
              <a:t>A tevékenységi struktúrában alkalmazott felbontási szintek számát illetően elsősorban az erőforrás-allokáció szempontjai a meghatározóak.</a:t>
            </a:r>
          </a:p>
          <a:p>
            <a:r>
              <a:rPr lang="hu-HU" dirty="0"/>
              <a:t>A körültekintően kialakított tevékenységstruktúra lehetővé teszi a költségek megbízható tervezését és kielégíti a projektkontroll igényeit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35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felsorolás nem jelent sem fontossági, sem pedig logikai sorrendet, bár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technikai-műszaki megvalósíthatósági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éppen a projekteredmény behatárolása miatt, kiindulási alap, ezért indokoltan kerülhet az első helyre.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technikai megvalósíthatósági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célja, azon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eszközök, berendezések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(anyag, szoftver, technológiai folyamat)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amelyek alkalmasak a projekteredmény elvárt képességeit realizálni, azaz funkcióit teljesíteni. A projekteredmény megvalósításának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erőforrás-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időszükséglete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elemzésre kerül. A résztanulmány körültekintő elkészítése után, valamennyi fontosabb műszaki-, technikai kérdésre megadható a válasz. Technikai megvalósíthatósági tanulmányra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projekt esetén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szükség van.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0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környezeti-ökológiai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célja, annak értékelése, hogy az okozott hatás alapján milyen mértékben elégíthetőek ki a vonatkozó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jogszabályok követelményei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 elemzés és értékelés kiterjed a tervezett projekteredmény: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létrehozására,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működésére,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megszüntetésére.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alapvető kérdés valamennyi vizsgálat esetében, hogy milyen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hatás, terhelés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éri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természeti környezetet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Csak olyan projektek esetében szükséges elkészíteni a tanulmányt, amelyek kapcsán a természeti környezetre gyakorolt hatás, illetve terhelés lehetősége fennáll.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402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projektmarketing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célja, hogy feltárja magában a projektben és annak létrejövő eredményében valamilyen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érdekkel bíró érintettek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körét. Meghatározza az általuk képviselt érdekeket, valamint a projekttel és a projekteredménnyel kapcsolatos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magatartásukat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Elkészítése minden projekt kapcsán szükséges.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210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piaci tanulmány célja, hogy részletes értékelést adjon a projekteredmény révén előállított termékek és/vagy szolgáltatások piaci fogadtatásáról, a mennyiségek, az árak és az értékesítés költségei tekintetében. A tanulmány megalapozza a várható bevételek kalkulációját. A tanulmány elkészítésének, akkor van értelme, ha a létrejövő termékek a piacon értékesíthetőek.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581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kockázatokra vonatkozó tanulmány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célja, hogy feltárja és értékelje a teljesítést érintő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tényezőket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lehetőség szerint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számszerűsítse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hatását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résztanulmány készítése során célszerű megfogalmazni a követendő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 kezelési politika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alapjait is. A bizonytalanság minden vállalkozás és projekt velejárója, ezért a kockázatokra vonatkozó tanulmány elkészítése minden esetben szükséges.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3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4.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projekteredmény behatárolása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megvalósíthatósági tanulmány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projekteredmény hatásainak értékelése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funkció-cél struktúra segítségével meghatározott, tartalmi és terjedelmi szempontból kellően behatárolt projekteredményt, megvalósíthatósági, illetve életképességi vizsgálatnak kell alávetni.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3138" y="1377538"/>
            <a:ext cx="108777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komplex megvalósíthatósági vizsgálat, illetve tanulmánykötet általában a következő résztanulmányokból áll: </a:t>
            </a:r>
          </a:p>
          <a:p>
            <a:r>
              <a:rPr lang="hu-HU" sz="2400" dirty="0"/>
              <a:t>• technikai megvalósíthatósági tanulmány, </a:t>
            </a:r>
          </a:p>
          <a:p>
            <a:r>
              <a:rPr lang="hu-HU" sz="2400" dirty="0"/>
              <a:t>• környezeti-ökológiai hatástanulmány, </a:t>
            </a:r>
          </a:p>
          <a:p>
            <a:r>
              <a:rPr lang="hu-HU" sz="2400" dirty="0"/>
              <a:t>• projektmarketing tanulmány, </a:t>
            </a:r>
          </a:p>
          <a:p>
            <a:r>
              <a:rPr lang="hu-HU" sz="2400" dirty="0"/>
              <a:t>• piaci tanulmány, </a:t>
            </a:r>
          </a:p>
          <a:p>
            <a:r>
              <a:rPr lang="hu-HU" sz="2400" dirty="0"/>
              <a:t>• pénzügyi megvalósíthatósági tanulmány, </a:t>
            </a:r>
          </a:p>
          <a:p>
            <a:r>
              <a:rPr lang="hu-HU" sz="2400" dirty="0"/>
              <a:t>• kockázatokra vonatkozó tanulmány, </a:t>
            </a:r>
          </a:p>
          <a:p>
            <a:r>
              <a:rPr lang="hu-HU" sz="2400" dirty="0"/>
              <a:t>• a fenntarthatóságra vonatkozó tanulmány, </a:t>
            </a:r>
          </a:p>
          <a:p>
            <a:r>
              <a:rPr lang="hu-HU" sz="2400" dirty="0"/>
              <a:t>• a telepítés földrajzi helyszínére vonatkozó tanulmány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673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1FA1FD6-FFEA-44F5-B9D8-9E8DF7F92E92}"/>
              </a:ext>
            </a:extLst>
          </p:cNvPr>
          <p:cNvSpPr txBox="1"/>
          <p:nvPr/>
        </p:nvSpPr>
        <p:spPr>
          <a:xfrm>
            <a:off x="532435" y="1689904"/>
            <a:ext cx="108213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technikai megvalósíthatósági tanulmány</a:t>
            </a:r>
          </a:p>
          <a:p>
            <a:endParaRPr lang="hu-HU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eszközök berendezések meghatározása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erőforrás és időszükséglet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műszaki, technikai kérdések</a:t>
            </a:r>
          </a:p>
        </p:txBody>
      </p:sp>
    </p:spTree>
    <p:extLst>
      <p:ext uri="{BB962C8B-B14F-4D97-AF65-F5344CB8AC3E}">
        <p14:creationId xmlns:p14="http://schemas.microsoft.com/office/powerpoint/2010/main" val="337201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0CB5B42-11CE-44BA-B3CD-EBC7F10B1B01}"/>
              </a:ext>
            </a:extLst>
          </p:cNvPr>
          <p:cNvSpPr txBox="1"/>
          <p:nvPr/>
        </p:nvSpPr>
        <p:spPr>
          <a:xfrm>
            <a:off x="532435" y="1608881"/>
            <a:ext cx="106718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környezeti-ökológiai tanulmány</a:t>
            </a:r>
          </a:p>
          <a:p>
            <a:endParaRPr lang="hu-HU" sz="3600" b="1" dirty="0"/>
          </a:p>
          <a:p>
            <a:pPr algn="just"/>
            <a:r>
              <a:rPr lang="hu-H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alapvető kérdés valamennyi vizsgálat esetében, hogy milyen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hatás, terhelés 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éri a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természeti környezetet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Csak olyan projektek esetében szükséges elkészíteni a tanulmányt, amelyek kapcsán a természeti környezetre gyakorolt hatás, illetve terhelés lehetősége fennáll. 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37201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D2EE1A-1044-47CC-8E0E-3312AADA1F6E}"/>
              </a:ext>
            </a:extLst>
          </p:cNvPr>
          <p:cNvSpPr txBox="1"/>
          <p:nvPr/>
        </p:nvSpPr>
        <p:spPr>
          <a:xfrm>
            <a:off x="416689" y="1597306"/>
            <a:ext cx="110306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A projektmarketing tanulmány</a:t>
            </a:r>
          </a:p>
          <a:p>
            <a:endParaRPr lang="hu-HU" sz="3600" dirty="0"/>
          </a:p>
          <a:p>
            <a:endParaRPr lang="hu-HU" dirty="0"/>
          </a:p>
          <a:p>
            <a:r>
              <a:rPr lang="hu-HU" sz="2800" dirty="0"/>
              <a:t>feltárja az értékkel bíró érintettek körét</a:t>
            </a:r>
          </a:p>
        </p:txBody>
      </p:sp>
    </p:spTree>
    <p:extLst>
      <p:ext uri="{BB962C8B-B14F-4D97-AF65-F5344CB8AC3E}">
        <p14:creationId xmlns:p14="http://schemas.microsoft.com/office/powerpoint/2010/main" val="337201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8514FAE-F02C-46EE-A86B-D3940716C1BD}"/>
              </a:ext>
            </a:extLst>
          </p:cNvPr>
          <p:cNvSpPr txBox="1"/>
          <p:nvPr/>
        </p:nvSpPr>
        <p:spPr>
          <a:xfrm>
            <a:off x="613458" y="1551008"/>
            <a:ext cx="103400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piaci tanulmány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2800" dirty="0"/>
              <a:t>részletes értékelést adjon a projekteredmény révén előállított termékek és/vagy szolgáltatások piaci fogadtatásáról</a:t>
            </a:r>
          </a:p>
        </p:txBody>
      </p:sp>
    </p:spTree>
    <p:extLst>
      <p:ext uri="{BB962C8B-B14F-4D97-AF65-F5344CB8AC3E}">
        <p14:creationId xmlns:p14="http://schemas.microsoft.com/office/powerpoint/2010/main" val="337201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0" u="none" strike="noStrike" baseline="0" dirty="0">
                <a:solidFill>
                  <a:srgbClr val="000000"/>
                </a:solidFill>
                <a:latin typeface="+mj-lt"/>
              </a:rPr>
              <a:t>A pénzügyi megvalósíthatósági tanulmány célja összetett, a fontosabb elemek a következők lehetnek: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• a projekteredmény létrehozásához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szükséges tőke 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nagyságának és időbeli alakulásának értékelése, </a:t>
            </a: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• a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finanszírozási források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, a tőkeösszetétel és tőkeköltségek értékelése, </a:t>
            </a: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• a projekteredmény működése során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keletkező hozamok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, megtakarítások értékelése, </a:t>
            </a: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• a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megtérülés 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értékelése, </a:t>
            </a: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• a megtérülést érintő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kockázatok 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értékelése. </a:t>
            </a:r>
          </a:p>
          <a:p>
            <a:endParaRPr lang="hu-HU" sz="2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Pénzügyi megvalósíthatósági tanulmányra </a:t>
            </a:r>
            <a:r>
              <a:rPr lang="hu-HU" sz="2800" b="1" i="0" u="none" strike="noStrike" baseline="0" dirty="0">
                <a:solidFill>
                  <a:srgbClr val="000000"/>
                </a:solidFill>
                <a:latin typeface="+mj-lt"/>
              </a:rPr>
              <a:t>minden projekt </a:t>
            </a:r>
            <a:r>
              <a:rPr lang="hu-HU" sz="2800" b="0" i="0" u="none" strike="noStrike" baseline="0" dirty="0">
                <a:solidFill>
                  <a:srgbClr val="000000"/>
                </a:solidFill>
                <a:latin typeface="+mj-lt"/>
              </a:rPr>
              <a:t>esetében szükség van. 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13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kockázatokra vonatkozó tanulmány</a:t>
            </a:r>
          </a:p>
          <a:p>
            <a:endParaRPr lang="hu-HU" sz="3600" b="1" dirty="0"/>
          </a:p>
          <a:p>
            <a:endParaRPr lang="hu-HU" sz="3600" b="1" dirty="0"/>
          </a:p>
          <a:p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feltárja a kockázati tényezőket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számszerűsíti azok hatását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kockázatkezelési politikát jelenít meg</a:t>
            </a:r>
          </a:p>
        </p:txBody>
      </p:sp>
    </p:spTree>
    <p:extLst>
      <p:ext uri="{BB962C8B-B14F-4D97-AF65-F5344CB8AC3E}">
        <p14:creationId xmlns:p14="http://schemas.microsoft.com/office/powerpoint/2010/main" val="337201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fenntarthatóságra vonatkozó tanulmány célja kettős</a:t>
            </a:r>
          </a:p>
          <a:p>
            <a:endParaRPr lang="hu-HU" dirty="0"/>
          </a:p>
          <a:p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technikai,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és a pénzügyi fenntarthatóság</a:t>
            </a:r>
          </a:p>
        </p:txBody>
      </p:sp>
    </p:spTree>
    <p:extLst>
      <p:ext uri="{BB962C8B-B14F-4D97-AF65-F5344CB8AC3E}">
        <p14:creationId xmlns:p14="http://schemas.microsoft.com/office/powerpoint/2010/main" val="26422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telepítés földrajzi helyszínére vonatkozó tanulmány célja, </a:t>
            </a:r>
          </a:p>
          <a:p>
            <a:endParaRPr lang="hu-HU" dirty="0"/>
          </a:p>
          <a:p>
            <a:pPr algn="just"/>
            <a:r>
              <a:rPr lang="hu-HU" sz="2800" dirty="0"/>
              <a:t>hogy a projekteredmény létrehozásának lehetséges helyszíneit értékelje, amennyiben több helyszín között folyik a versengés. Egy lehetséges helyszín esetén az adott helyszín megfelelése, illetve annak alkalmassá tétele a vizsgálat tárgya. A tanulmányra csak új létesítményt eredményező beruházási projektek esetén van szükség.</a:t>
            </a:r>
          </a:p>
        </p:txBody>
      </p:sp>
    </p:spTree>
    <p:extLst>
      <p:ext uri="{BB962C8B-B14F-4D97-AF65-F5344CB8AC3E}">
        <p14:creationId xmlns:p14="http://schemas.microsoft.com/office/powerpoint/2010/main" val="39635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A projekteredmény behatárolása</a:t>
            </a:r>
            <a:br>
              <a:rPr lang="hu-HU" sz="3600" dirty="0"/>
            </a:br>
            <a:r>
              <a:rPr lang="hu-HU" sz="3600" dirty="0"/>
              <a:t>A projekteredmény behatárolása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dirty="0"/>
              <a:t>MEGAHATÁROZZÁK:</a:t>
            </a:r>
          </a:p>
          <a:p>
            <a:r>
              <a:rPr lang="hu-HU" dirty="0"/>
              <a:t>projekteredmény pontos ismerete</a:t>
            </a:r>
          </a:p>
          <a:p>
            <a:r>
              <a:rPr lang="hu-HU" dirty="0"/>
              <a:t>projektvezetési szemléletmód</a:t>
            </a:r>
          </a:p>
          <a:p>
            <a:r>
              <a:rPr lang="hu-HU" dirty="0"/>
              <a:t>megvalósíthatóság</a:t>
            </a:r>
          </a:p>
          <a:p>
            <a:r>
              <a:rPr lang="hu-HU" dirty="0"/>
              <a:t>életképesség</a:t>
            </a:r>
          </a:p>
          <a:p>
            <a:r>
              <a:rPr lang="hu-HU" dirty="0"/>
              <a:t>tanulmányok</a:t>
            </a:r>
          </a:p>
          <a:p>
            <a:r>
              <a:rPr lang="hu-HU" dirty="0"/>
              <a:t>projektváltozatok</a:t>
            </a:r>
          </a:p>
          <a:p>
            <a:r>
              <a:rPr lang="hu-HU" dirty="0"/>
              <a:t>időkeret</a:t>
            </a:r>
          </a:p>
          <a:p>
            <a:r>
              <a:rPr lang="hu-HU" dirty="0"/>
              <a:t>költségkeret</a:t>
            </a:r>
          </a:p>
          <a:p>
            <a:r>
              <a:rPr lang="hu-HU" dirty="0"/>
              <a:t>részletezettség</a:t>
            </a:r>
          </a:p>
          <a:p>
            <a:r>
              <a:rPr lang="hu-HU" dirty="0"/>
              <a:t>projektvezetési eszközök</a:t>
            </a:r>
          </a:p>
          <a:p>
            <a:r>
              <a:rPr lang="hu-HU" dirty="0"/>
              <a:t>termékfejlesztés</a:t>
            </a:r>
          </a:p>
          <a:p>
            <a:r>
              <a:rPr lang="hu-HU" dirty="0"/>
              <a:t>technológia fejlesztés</a:t>
            </a:r>
          </a:p>
          <a:p>
            <a:r>
              <a:rPr lang="hu-HU" dirty="0"/>
              <a:t>létesítmény létrehozása</a:t>
            </a:r>
          </a:p>
          <a:p>
            <a:r>
              <a:rPr lang="hu-HU" dirty="0"/>
              <a:t>minőségi elvárások</a:t>
            </a:r>
          </a:p>
          <a:p>
            <a:r>
              <a:rPr lang="hu-HU" dirty="0"/>
              <a:t>stratégiaorientált projektszemlélet</a:t>
            </a:r>
          </a:p>
          <a:p>
            <a:r>
              <a:rPr lang="hu-HU" dirty="0"/>
              <a:t>információs rendszerek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megvalósíthatósági tanulmány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Az egyes résztanulmányok között kölcsönös összefüggés áll fenn.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/>
              <a:t>A megvalósíthatósági tanulmányoknak döntés-előkészítő szerepe van.</a:t>
            </a:r>
          </a:p>
        </p:txBody>
      </p:sp>
    </p:spTree>
    <p:extLst>
      <p:ext uri="{BB962C8B-B14F-4D97-AF65-F5344CB8AC3E}">
        <p14:creationId xmlns:p14="http://schemas.microsoft.com/office/powerpoint/2010/main" val="234393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i="0" u="none" strike="noStrike" baseline="0" dirty="0">
                <a:solidFill>
                  <a:srgbClr val="000000"/>
                </a:solidFill>
              </a:rPr>
              <a:t>A projekteredmény hatásainak értékelése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591582" y="2896503"/>
            <a:ext cx="10867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Az elvárt hatások megjelenítéséhez, leírásához célszerű úgynevezett indikátorokat, vagyis az elvárt hatást kifejező fogalmakat használni.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Az indikátorok lehetnek kvantitatív és kvalitatív jellegűek.</a:t>
            </a:r>
          </a:p>
        </p:txBody>
      </p:sp>
    </p:spTree>
    <p:extLst>
      <p:ext uri="{BB962C8B-B14F-4D97-AF65-F5344CB8AC3E}">
        <p14:creationId xmlns:p14="http://schemas.microsoft.com/office/powerpoint/2010/main" val="691814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</a:rPr>
              <a:t>A projekteredmény hatásainak értékelése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logikai keretmátrix</a:t>
            </a:r>
          </a:p>
          <a:p>
            <a:endParaRPr lang="hu-HU" dirty="0"/>
          </a:p>
          <a:p>
            <a:r>
              <a:rPr lang="hu-HU" sz="2800" dirty="0"/>
              <a:t>gondolkodási logikát jelenít meg az elérendő célok megfogalmazásában,</a:t>
            </a:r>
          </a:p>
          <a:p>
            <a:r>
              <a:rPr lang="hu-HU" sz="2800" dirty="0"/>
              <a:t>• a cél elérését szolgáló projekt kialakításában,</a:t>
            </a:r>
          </a:p>
          <a:p>
            <a:r>
              <a:rPr lang="hu-HU" sz="2800" dirty="0"/>
              <a:t>• a projekt teljesítéséhez szükséges feltételek megfogalmazásában,</a:t>
            </a:r>
          </a:p>
          <a:p>
            <a:r>
              <a:rPr lang="hu-HU" sz="2800" dirty="0"/>
              <a:t>• a teljesítés és a célok elérésének értékelésében.</a:t>
            </a:r>
          </a:p>
        </p:txBody>
      </p:sp>
    </p:spTree>
    <p:extLst>
      <p:ext uri="{BB962C8B-B14F-4D97-AF65-F5344CB8AC3E}">
        <p14:creationId xmlns:p14="http://schemas.microsoft.com/office/powerpoint/2010/main" val="2646173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</a:rPr>
              <a:t>A projekteredmény hatásainak értékelése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4x4 mezős logikai keretmátrix</a:t>
            </a:r>
          </a:p>
          <a:p>
            <a:endParaRPr lang="hu-HU" dirty="0"/>
          </a:p>
          <a:p>
            <a:r>
              <a:rPr lang="hu-HU" sz="2800" dirty="0"/>
              <a:t>• megfogalmazza az elérendő stratégiai céljait,</a:t>
            </a:r>
          </a:p>
          <a:p>
            <a:r>
              <a:rPr lang="hu-HU" sz="2800" dirty="0"/>
              <a:t>• megfogalmazza a stratégiai cél elérését biztosító projekteredményt,</a:t>
            </a:r>
          </a:p>
          <a:p>
            <a:r>
              <a:rPr lang="hu-HU" sz="2800" dirty="0"/>
              <a:t>• definiálja a részeredményeket,</a:t>
            </a:r>
          </a:p>
          <a:p>
            <a:r>
              <a:rPr lang="hu-HU" sz="2800" dirty="0"/>
              <a:t>• meghatározza az elvégzendő tevékenységeket,</a:t>
            </a:r>
          </a:p>
          <a:p>
            <a:r>
              <a:rPr lang="hu-HU" sz="2800" dirty="0"/>
              <a:t>• kialakítsa a teljesülést értékelő indikátorokat,</a:t>
            </a:r>
          </a:p>
          <a:p>
            <a:r>
              <a:rPr lang="hu-HU" sz="2800" dirty="0"/>
              <a:t>• rögzítse az indikátorokra vonatkozó információ-forrásokat,</a:t>
            </a:r>
          </a:p>
          <a:p>
            <a:r>
              <a:rPr lang="hu-HU" sz="2800" dirty="0"/>
              <a:t>• megfogalmazza a célok eléréséhez és a teljesítés értékeléséhez szükséges feltételeket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02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</a:rPr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sikeres projektteljesítés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legalapvetőbb feltétele a létrehozandó projekteredmény minél pontosabb ismerete. A stratégiaorientált projekteredmény behatárolás legmegfelelőbb módszere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funkció-cél struktúra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További segítséget jelent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eszköz struktúra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létrehozása, illetve a projektteljesítés terveinek elkészítése kapcsán a tevékenységi struktúra összeállítása.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kellő alapossággal kialakított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tevékenységstruktúra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lehetővé teszi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 szükséglet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költségek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megbízható tervezését és kielégíti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projektkontroll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igényeit is.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projekteredmény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megvalósíthatóságát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életképességét több szempont együttes figyelembe vétele alapján is értékelni kell. A különböző résztanulmányokból álló megvalósíthatósági vizsgálatok alkalmasak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életképességi vizsgálatokra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egyes projektváltozatok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versenyeztetésére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rangsorolására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életképesség és a megvalósíthatóság vizsgálatán túl, a projekteredmény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várható hatásainak értékelése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fontos feladat. Ezen hatások kifejezésére az indikátorok szolgálnak. Az indikátorok kialakításakor több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kritériumot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kell egyszerre figyelembe venni a „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SMART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angol rövidítés alapján.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 keretmátrix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Európai Unió támogatási gyakorlatában elterjedt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gondolkodási séma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segíti a fejlesztési források hatékonyabb felhasználását.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961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</a:rPr>
              <a:t>Önellenőrzés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542D923-E979-4A4B-9F31-F21ECD67A412}"/>
              </a:ext>
            </a:extLst>
          </p:cNvPr>
          <p:cNvSpPr txBox="1"/>
          <p:nvPr/>
        </p:nvSpPr>
        <p:spPr>
          <a:xfrm>
            <a:off x="486137" y="1597306"/>
            <a:ext cx="1086766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H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 a projekteredmény behatárolásának a jelentősége?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Mire használható és hogyan készíthető a funkció-cél struktúra?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 példán szemléltesse a leírtakat!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Mire használható és hogyan készíthető a tevékenységi struktúra? </a:t>
            </a:r>
          </a:p>
          <a:p>
            <a:endParaRPr lang="hu-H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Egyszerű példán szemléltesse a leírtakat!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Mi a megvalósíthatósági tanulmány célja, melyek főbb részei?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Röviden ismertesse a környezeti-ökológiai hatástanulmány és a pénzügyi megvalósíthatósági tanulmány lényegét!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Hogyan értékelhetőek a létrehozandó projekteredmény várható hatásai?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Milyen kritériumok figyelembe vétele mellett kerülnek kialakításra az indikátorok? </a:t>
            </a:r>
          </a:p>
          <a:p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Miben nyújt segítséget és hogyan épül fel a logikai keretmátrix?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7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struktúraterv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A projekt struktúratervein alapuló projektkialakítási eljárás a stratégiaorientált projektmenedzsment számára biztosít lehetőséget.</a:t>
            </a:r>
          </a:p>
          <a:p>
            <a:pPr marL="0" indent="0">
              <a:buNone/>
            </a:pPr>
            <a:r>
              <a:rPr lang="hu-HU" dirty="0"/>
              <a:t> A struktúratervek következő három típusa segítheti a projekteredmény behatárolását, illetve a projekttervek megfelelő megalapozását: </a:t>
            </a:r>
          </a:p>
          <a:p>
            <a:pPr marL="0" indent="0">
              <a:buNone/>
            </a:pPr>
            <a:r>
              <a:rPr lang="hu-HU" dirty="0"/>
              <a:t>• funkció-cél struktúra, </a:t>
            </a:r>
          </a:p>
          <a:p>
            <a:pPr marL="0" indent="0">
              <a:buNone/>
            </a:pPr>
            <a:r>
              <a:rPr lang="hu-HU" dirty="0"/>
              <a:t>• eszköz (funkcióhordozó) struktúra, </a:t>
            </a:r>
          </a:p>
          <a:p>
            <a:pPr marL="0" indent="0">
              <a:buNone/>
            </a:pPr>
            <a:r>
              <a:rPr lang="hu-HU" dirty="0"/>
              <a:t>• tevékenység struktúra.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97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struktúraterv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Az elvárt projekteredmény tartalmi és terjedelmi behatárolása a projekteredmény képességeinek megfogalmazásán keresztül lehetséges. Ezek a képességek a szervezeti stratégia alapján határozhatók meg és a következő két csoportba sorolhatók: </a:t>
            </a:r>
          </a:p>
          <a:p>
            <a:pPr marL="0" indent="0">
              <a:buNone/>
            </a:pPr>
            <a:r>
              <a:rPr lang="hu-HU" dirty="0"/>
              <a:t>• Funkcionális képességek, amelyek a projekteredmény elvárt operatív működési folyamatait foglalják magukba, például lejátszás lehetősége felvétel közben, egy új videomagnó kifejlesztésére irányuló projekt kapcsán. </a:t>
            </a:r>
          </a:p>
          <a:p>
            <a:pPr marL="0" indent="0">
              <a:buNone/>
            </a:pPr>
            <a:r>
              <a:rPr lang="hu-HU" dirty="0"/>
              <a:t>• Nem funkcionális képességek, az elvárt projekteredmény olyan képességeit jelentik, amelyeknek a létrejövő projekteredményben realizálódniuk kell, például az említett videomagnó külső stílusjegyei.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Funkció cél struktúra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Egy adott projekt szükséges képességeit föltáró funkció-cél struktúra több szintre bontja a stratégiai cél eléréséhez kívánatos képességeket. Az első felbontási szinten a fő funkciók, a következő szinten az </a:t>
            </a:r>
            <a:r>
              <a:rPr lang="hu-HU" dirty="0" err="1"/>
              <a:t>alfunkciók</a:t>
            </a:r>
            <a:r>
              <a:rPr lang="hu-HU" dirty="0"/>
              <a:t> találhatók.</a:t>
            </a:r>
          </a:p>
          <a:p>
            <a:pPr marL="0" indent="0">
              <a:buNone/>
            </a:pPr>
            <a:r>
              <a:rPr lang="hu-HU" dirty="0"/>
              <a:t>A funkcióstruktúra tehát a megvalósításra tervezett projekteredmény által ellátandó operatív funkciók hierarchikusan felépített rendszere. A hierarchia csúcsán a célként megfogalmazott projekteredmény egésze helyezkedik el, ez alatt pedig a fő funkciócsoportokból kiindulva az </a:t>
            </a:r>
            <a:r>
              <a:rPr lang="hu-HU" dirty="0" err="1"/>
              <a:t>alfunkciók</a:t>
            </a:r>
            <a:r>
              <a:rPr lang="hu-HU" dirty="0"/>
              <a:t> csoportján át egészen az elemi funkciókig magában foglalja az ellátandó valamennyi funkciót.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Funkciók bontása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egyes funkciók bontását, általában olyan mélységig célszerű elvégezni, amíg az egyes képesség kapcsán egyértelműen rögzíthetők lesznek a következők: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• kapacitás, illetve méretjellemzők, </a:t>
            </a:r>
          </a:p>
          <a:p>
            <a:pPr marL="0" indent="0">
              <a:buNone/>
            </a:pPr>
            <a:r>
              <a:rPr lang="hu-HU" dirty="0"/>
              <a:t>• minőségi követelmények, </a:t>
            </a:r>
          </a:p>
          <a:p>
            <a:pPr marL="0" indent="0">
              <a:buNone/>
            </a:pPr>
            <a:r>
              <a:rPr lang="hu-HU" dirty="0"/>
              <a:t>• a funkcióellátást, illetve a nem funkcionális célok projekteredményben való realizálását meghatározó környezeti feltételek, például a természeti környezet jellemzői.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hierarchikusan</a:t>
            </a:r>
            <a:br>
              <a:rPr lang="hu-HU" dirty="0"/>
            </a:br>
            <a:r>
              <a:rPr lang="hu-HU" dirty="0"/>
              <a:t>felépített rendszere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86" y="1448790"/>
            <a:ext cx="9315004" cy="44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projekteredmény hierarchikusan felépített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eszközök vagy funkcióhordozók struktúrája a megvalósításra tervezett projekteredmény hierarchikusan felépített rendszere. A rendszer csúcsán a célként megfogalmazott projekteredmény egésze foglal helyet, ezt követik a funkcióhordozók azon fő csoportjai, amelyek a funkcióstruktúra első vonalbeli fő funkciócsoportjait realizálják, továbbá ez utóbbiak alcsoportjai, és így tovább egészen az elemi eszközök legvégső szintjéig.</a:t>
            </a:r>
          </a:p>
          <a:p>
            <a:pPr marL="0" indent="0">
              <a:buNone/>
            </a:pPr>
            <a:r>
              <a:rPr lang="hu-HU" dirty="0"/>
              <a:t>Az eszköz vagy funkcióhordozó a megvalósításra tervezett projekteredmény minden olyan részegysége, amely által egy funkció vagy annak egy eleme, esetleg egyidejűleg vagy egymást követően több is, működésbe hozható és működésben tartható.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projet</a:t>
            </a:r>
            <a:r>
              <a:rPr lang="hu-HU" dirty="0"/>
              <a:t> eredmény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meghatározzák:</a:t>
            </a:r>
          </a:p>
          <a:p>
            <a:r>
              <a:rPr lang="hu-HU" dirty="0"/>
              <a:t>tevékenység struktúra</a:t>
            </a:r>
          </a:p>
          <a:p>
            <a:r>
              <a:rPr lang="hu-HU" dirty="0"/>
              <a:t>teljesítési tervek</a:t>
            </a:r>
          </a:p>
          <a:p>
            <a:r>
              <a:rPr lang="hu-HU" dirty="0"/>
              <a:t> a projekteredményt létrehozó tevékenységek hierarchikusan felépített rendszere</a:t>
            </a:r>
          </a:p>
          <a:p>
            <a:r>
              <a:rPr lang="hu-HU" dirty="0"/>
              <a:t>elemi tevékenységek</a:t>
            </a:r>
          </a:p>
          <a:p>
            <a:r>
              <a:rPr lang="hu-HU" dirty="0"/>
              <a:t>tevékenységi szintek száma</a:t>
            </a:r>
          </a:p>
          <a:p>
            <a:r>
              <a:rPr lang="hu-HU" dirty="0"/>
              <a:t>erőforrás-allokációk</a:t>
            </a:r>
          </a:p>
          <a:p>
            <a:r>
              <a:rPr lang="hu-HU" dirty="0"/>
              <a:t>költségek</a:t>
            </a:r>
          </a:p>
          <a:p>
            <a:r>
              <a:rPr lang="hu-HU" dirty="0"/>
              <a:t>projekt kontroll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05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D79FD3-97D2-44E5-968F-790DCC9AFAD3}"/>
</file>

<file path=customXml/itemProps2.xml><?xml version="1.0" encoding="utf-8"?>
<ds:datastoreItem xmlns:ds="http://schemas.openxmlformats.org/officeDocument/2006/customXml" ds:itemID="{E858A294-FA47-49E2-9190-04617B80DDB3}"/>
</file>

<file path=customXml/itemProps3.xml><?xml version="1.0" encoding="utf-8"?>
<ds:datastoreItem xmlns:ds="http://schemas.openxmlformats.org/officeDocument/2006/customXml" ds:itemID="{49FF9961-0841-4E97-99C6-A04436B0B038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2576</Words>
  <Application>Microsoft Office PowerPoint</Application>
  <PresentationFormat>Szélesvásznú</PresentationFormat>
  <Paragraphs>256</Paragraphs>
  <Slides>25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Office-téma</vt:lpstr>
      <vt:lpstr>PowerPoint-bemutató</vt:lpstr>
      <vt:lpstr>A projekteredmény behatárolása A projekteredmény behatárolása</vt:lpstr>
      <vt:lpstr>A struktúraterv </vt:lpstr>
      <vt:lpstr>A struktúraterv</vt:lpstr>
      <vt:lpstr>Funkció cél struktúra</vt:lpstr>
      <vt:lpstr>Funkciók bontása</vt:lpstr>
      <vt:lpstr>A projekteredmény hierarchikusan felépített rendszere</vt:lpstr>
      <vt:lpstr>A projekteredmény hierarchikusan felépített rendszere</vt:lpstr>
      <vt:lpstr>A projet eredmény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megvalósíthatósági tanulmány</vt:lpstr>
      <vt:lpstr>A projekteredmény hatásainak értékelése </vt:lpstr>
      <vt:lpstr>A projekteredmény hatásainak értékelése </vt:lpstr>
      <vt:lpstr>A projekteredmény hatásainak értékelése </vt:lpstr>
      <vt:lpstr>Összegzés</vt:lpstr>
      <vt:lpstr>Önellenőrzés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14</cp:revision>
  <dcterms:created xsi:type="dcterms:W3CDTF">2020-03-12T12:44:42Z</dcterms:created>
  <dcterms:modified xsi:type="dcterms:W3CDTF">2020-07-02T14:14:22Z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