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70" r:id="rId24"/>
    <p:sldId id="286" r:id="rId25"/>
    <p:sldId id="287" r:id="rId26"/>
    <p:sldId id="288" r:id="rId27"/>
    <p:sldId id="289" r:id="rId28"/>
    <p:sldId id="290" r:id="rId29"/>
    <p:sldId id="291" r:id="rId30"/>
    <p:sldId id="292" r:id="rId3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1F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B4C813-EC97-4F22-8DE2-65045020A1B9}" v="30" dt="2020-07-01T15:03:25.2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SILLA FILÓ" userId="7405f81079fe67b7" providerId="LiveId" clId="{0AB4C813-EC97-4F22-8DE2-65045020A1B9}"/>
    <pc:docChg chg="custSel modSld">
      <pc:chgData name="CSILLA FILÓ" userId="7405f81079fe67b7" providerId="LiveId" clId="{0AB4C813-EC97-4F22-8DE2-65045020A1B9}" dt="2020-07-01T14:59:00.155" v="3" actId="403"/>
      <pc:docMkLst>
        <pc:docMk/>
      </pc:docMkLst>
      <pc:sldChg chg="delSp mod delAnim">
        <pc:chgData name="CSILLA FILÓ" userId="7405f81079fe67b7" providerId="LiveId" clId="{0AB4C813-EC97-4F22-8DE2-65045020A1B9}" dt="2020-07-01T14:47:08.043" v="1" actId="478"/>
        <pc:sldMkLst>
          <pc:docMk/>
          <pc:sldMk cId="1267311457" sldId="281"/>
        </pc:sldMkLst>
        <pc:picChg chg="del">
          <ac:chgData name="CSILLA FILÓ" userId="7405f81079fe67b7" providerId="LiveId" clId="{0AB4C813-EC97-4F22-8DE2-65045020A1B9}" dt="2020-07-01T14:47:08.043" v="1" actId="478"/>
          <ac:picMkLst>
            <pc:docMk/>
            <pc:sldMk cId="1267311457" sldId="281"/>
            <ac:picMk id="5" creationId="{E4A7D277-186D-4F56-B62D-EF05EB37D399}"/>
          </ac:picMkLst>
        </pc:picChg>
        <pc:picChg chg="del">
          <ac:chgData name="CSILLA FILÓ" userId="7405f81079fe67b7" providerId="LiveId" clId="{0AB4C813-EC97-4F22-8DE2-65045020A1B9}" dt="2020-07-01T14:46:59.750" v="0" actId="478"/>
          <ac:picMkLst>
            <pc:docMk/>
            <pc:sldMk cId="1267311457" sldId="281"/>
            <ac:picMk id="6" creationId="{66342C2A-75A0-4802-9FEF-5F3142670360}"/>
          </ac:picMkLst>
        </pc:picChg>
      </pc:sldChg>
      <pc:sldChg chg="modSp mod">
        <pc:chgData name="CSILLA FILÓ" userId="7405f81079fe67b7" providerId="LiveId" clId="{0AB4C813-EC97-4F22-8DE2-65045020A1B9}" dt="2020-07-01T14:59:00.155" v="3" actId="403"/>
        <pc:sldMkLst>
          <pc:docMk/>
          <pc:sldMk cId="1025452081" sldId="286"/>
        </pc:sldMkLst>
        <pc:spChg chg="mod">
          <ac:chgData name="CSILLA FILÓ" userId="7405f81079fe67b7" providerId="LiveId" clId="{0AB4C813-EC97-4F22-8DE2-65045020A1B9}" dt="2020-07-01T14:59:00.155" v="3" actId="403"/>
          <ac:spMkLst>
            <pc:docMk/>
            <pc:sldMk cId="1025452081" sldId="286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2B829-3F1E-4106-BE6B-DA288349A410}" type="datetimeFigureOut">
              <a:rPr lang="hu-HU" smtClean="0"/>
              <a:t>2020. 07. 01.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F7CDC6-9918-45C5-BF3A-39725102091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7917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4669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vállalkozó, az építés-szerelésre specializálódott szereplő, amellyel, vagy amelyekkel a beruházó a létesítmény építés-szerelési munkáinak kivitelezésére, esetleg az üzembe helyezésre és a próbaüzemre is szerződést hoz létre. </a:t>
            </a:r>
          </a:p>
          <a:p>
            <a:r>
              <a:rPr lang="hu-HU" dirty="0"/>
              <a:t>• A tervező, az a műszaki tervezésre szakosodott vállalkozó, amellyel, vagy amelyekkel a beruházó a létesítmény fizikai megvalósítási szakaszának a tervezési munkáira, esetleg az előkészítési szakasz tervezési munkáira (megvalósíthatósági tanulmányok) is szerződést hoz létre. Ez utóbbi esetben a tervező azonos a mérnök-tanácsadó vállalattal. </a:t>
            </a:r>
          </a:p>
          <a:p>
            <a:r>
              <a:rPr lang="hu-HU" dirty="0"/>
              <a:t>• A mérnök-tanácsadó (mérnökiroda), az a közreműködő, amely a létesítmények technológiai működési folyamataira szakosodott, s amellyel a beruházó az előkészítési szakasz tevékenységeinek elvégzésére hoz létre szerződést, illetve az odaítélési és a fizikai megvalósítási szakaszban is műszaki tanácsadóként működik a beruházó mellett. Ha a beruházó nem rendelkezik megfelelő gyakorlattal a létesítménymegvalósítási folyamat tevékenységeiben, akkor a mérnök-tanácsadó szerepe és tevékenysége felértékelődik. </a:t>
            </a:r>
          </a:p>
          <a:p>
            <a:r>
              <a:rPr lang="hu-HU" dirty="0"/>
              <a:t>• A beszállító az a gyártó, esetleg kereskedelmi vállalat, amellyel, vagy amelyekkel a beruházó a létesítményhez szükséges anyagok, gépek, berendezések stb. szállítására szerződést hoz létre. A beszállító által szállított anyagok, gépek és berendezések beépülnek az adott létesítménybe és így annak permanens részévé válnak. </a:t>
            </a:r>
          </a:p>
          <a:p>
            <a:r>
              <a:rPr lang="hu-HU" dirty="0"/>
              <a:t>• A mérnök szerepköre a leginkább független, bár tevékenységét egyértelműen a beruházó megbízásából végzi. Egyrészt a beruházót képviseli (információszolgáltatás a vállalkozó számára, a vállalkozó teljesítésének elfogadása, vagy visszautasítása, alvállalkozók és beszállítók kijelölése). Másrészt a beruházótól függetlenül is tevékenykedik (többletidő engedélyezése a vállalkozónak, többletmunkák árának elfogadása, a létesítmény megvalósításával kapcsolatos bizonylatok kibocsátása). Általában egyfajta döntőbíró a beruházó és a vállalkozó közötti vitás ügyekben (jóváhagyás, utasítás). A mérnök közreműködése Európai Uniós gyakorlatnak tekinthető, különösen a nemzetközi versenyeztetéssel odaítélt projektmunkák esetén. </a:t>
            </a:r>
          </a:p>
          <a:p>
            <a:r>
              <a:rPr lang="hu-HU" dirty="0"/>
              <a:t>• Ha egy adott projekt esetében ez a funkció kijelölésre kerül, akkor a vállalkozónak minden, a létesítményre vonatkozó döntését a mérnökkel jóvá kell </a:t>
            </a:r>
            <a:r>
              <a:rPr lang="hu-HU" dirty="0" err="1"/>
              <a:t>hagyatni</a:t>
            </a:r>
            <a:r>
              <a:rPr lang="hu-HU" dirty="0"/>
              <a:t>, s a vállalkozó csak a mérnöktől fogadhat el utasítást, a beruházó más megbízottjától, vagy szervezetétől nem. A felkért mérnök lehet külső vagy a beruházó saját állományából kinevezett szakember. A mérnököt a létesítmény fizikai megvalósításának helyszínén rendszerint a mérnök helyszíni megbízottja képviseli. </a:t>
            </a:r>
          </a:p>
          <a:p>
            <a:r>
              <a:rPr lang="hu-HU" dirty="0"/>
              <a:t>• A műszaki ellenőr a beruházó megbízottjaként, mint külső szakember, vagy mint a beruházó alkalmazottja tevékenykedik. Elsődleges feladata, hogy a beruházó nevében ellenőrizze a teljesítéssel kapcsolatos tevékenységeket, valamint a létesítménybe beépülő anyagok, gépek, berendezések szerződéses dokumentációk szerinti megfelelőségét. Ezt a szerepkört több, a korábbiakban említett közreműködő is betöltheti. </a:t>
            </a:r>
          </a:p>
          <a:p>
            <a:r>
              <a:rPr lang="hu-HU" dirty="0"/>
              <a:t>• A jogtanácsos a beruházónak az a tanácsadója, aki segít megfelelni a hatóságok jogszabályokban rögzített elvárásainak, illetve részt vesz a közreműködőkkel kötött szerződések kialakításában is. A jogtanácsos lehet a mérnökiroda alkalmazottja, vagy megbízottja.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26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Minden projekt egyedi, egyszeri ugyanakkor összetett, komplex tevékenységfolyamat. Valamennyi projekt és projektfolyamat jellemzője - hasonlóan a vállalkozásokhoz - a bizonytalanság és az </a:t>
            </a:r>
            <a:r>
              <a:rPr lang="hu-HU" dirty="0" err="1"/>
              <a:t>interdependencia</a:t>
            </a:r>
            <a:r>
              <a:rPr lang="hu-HU" dirty="0"/>
              <a:t>, azaz kölcsönös függőségi kapcsolatok rendszere. Több szakíró egybehangzó megállapítása, hogy a projektfolyamat során e két jellemző erősíti egymást.</a:t>
            </a:r>
          </a:p>
          <a:p>
            <a:r>
              <a:rPr lang="hu-HU" dirty="0"/>
              <a:t>A projektfolyamatban megnyilvánuló bizonytalanságok sorára szemléletesen mutat rá az ipari tömegtermelés és a projektteljesítés – általában megfigyelhető - eltérő jellemzőinek összehasonlítása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6762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koncepció helyes kialakítása a sikeres projekt szempontjából a legfontosabb fázis. A leglényegesebb információ a határidőre megvalósítandó projekt tömören megfogalmazott célkitűzése. A projekt definiálási szakaszában az elérendő célokról az adott projekt </a:t>
            </a:r>
            <a:r>
              <a:rPr lang="hu-HU" dirty="0" err="1"/>
              <a:t>vevőjével</a:t>
            </a:r>
            <a:r>
              <a:rPr lang="hu-HU" dirty="0"/>
              <a:t>, a projekteredmény későbbi használóival többszörösen szükséges egyeztetni.</a:t>
            </a:r>
          </a:p>
          <a:p>
            <a:r>
              <a:rPr lang="hu-HU" dirty="0"/>
              <a:t>E fázisban szükséges tisztázni a projekt pontos elvárásait, a sikeres teljesítés kritériumait a pénzügyi és egyéb mérőszámok meghatározása mellett. A lényeges kommunikációs csatornák és a felelősségek föltérképezése, valamint a rendelkezésre álló erőforrás- és egyéb korlátok pontosítása is e fázis feladatai.</a:t>
            </a:r>
          </a:p>
          <a:p>
            <a:r>
              <a:rPr lang="hu-HU" dirty="0"/>
              <a:t>A projekt elfogadására vonatkozó döntés meghozatala előtt, átfogó jellegű tanulmánytervet kell készíteni. A koncepció fázis végén meg kell állapodni a vevővel a világosan és egyértelműen dokumentált a projektcélokról és a tervezési paraméterekről.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4412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tervezés, szervezés során az első fázisban megfogalmazott célkitűzéseket, elemi munkacsomagokra kell lebontani. Ez a fentről lefelé történő tervezési eljárás a komplex és bonyolult projektekben is segíti a konkrétan elvégzendő tevékenységek, részfeladatok meghatározását. A tervezés során elkészül a tevékenységek időrendi ütemezése, az erőforrás- és költségterve, amelyek a projektkontroll alapjául szolgálnak. További célja e fázisnak a kockázatelemzés, illetve a különböző tervváltozatok kialakítása is.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2882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végrehajtás (realizálás) a terv teljesítésére koncentrál. E fázisban menedzselni kell a szinte törvényszerűen bekövetkező változásokat, eltéréseket, állandó helyzetjelentéseket kell készíteni és a szükséges beavatkozásokat is meg kell tenni a komolyabb eltérések észlelésekor. A projekt-team tagjait, a felső vezetést és a vevőt tájékoztatni kell a projekt előrehaladásáról, a kiadások és költségek alakulásáról, valamint az előrelátható kedvezőtlen eseményekről. A jelentési rendszer részeként átfogó projektnyilvántartást kell vezetni, amely a fölmerülő problémák részleteit és azok elhárítási módját tartalmazza.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0414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befejezés fázisában kerül sor a projektjelentések elemzésére. Az elemzésből nyert sokrétű információ későbbi projektek esetében is hasznos lehet. Az elemzés tartalmazza az alkalmazott módszerek sikerét, a projekt-team egyes tagjainak teljesítményét és a különböző beszállítók megbízhatóságát. A megfelelő visszacsatolás és értékelés biztosítja a szervezet tanulását. Gyakorló szakemberek megfigyelése szerint ennek ellenére sok projekt marad lezáratlanul.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5218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stratégiaorientált szemléletmódnak megfelelően alakítható ki egy olyan általános projektciklus-modell, amelynek középpontjában a szervezeti stratégia található, hangsúlyozva annak fontosságát. A projektciklus, vagy műszaki projektek esetén a létesítménymegvalósítási ciklus, a projektmegvalósítás logikáját követve, négy tevékenységi szakaszból és három döntési pontból áll. A ciklus főbb szakaszai </a:t>
            </a:r>
          </a:p>
          <a:p>
            <a:r>
              <a:rPr lang="hu-HU" dirty="0"/>
              <a:t>Fontos hangsúlyozni tehát, hogy a ciklus első szakasza a szervezet stratégiájából indul ki és az utolsó szakasz is oda tér vissza, azaz a projektmegvalósítása során mindig a szervezeti stratégiát kell a középpontba helyezni.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7226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projektkialakítási (előkészítési) szakaszban kerül sor a vonatkozó stratégiai cél alapján a projekt (létesítmény) iránti igény megfogalmazására és a projektváltozatok (létesítményvariációk) kialakítására. A különféle projektötletek szelektálása az előzetes megvalósíthatósági tanulmányok alapján történik. Az egyes projektváltozatok közötti döntést ezek a tanulmányok segítik. A döntés eredményeként a projekttulajdonos (beruházó) egy konkrét műszaki, pénzügyi és időbeli paraméterekkel meghatározott projekt megvalósítására szánja el magát. Ennek realizálásához készül a kiválasztott változatra vonatkozó megvalósíthatósági tanulmány, amely több résztanulmányból áll és a megvalósítandó projekt első, koncepcionálisan és formálisan is megfogalmazott leírása.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623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odaítélési szakaszban a beruházó döntést hoz arra vonatkozóan, hogy saját szervezetén kívül mely szervezet, vagy szervezetek és milyen formában vegyenek részt a projekt (létesítmény) teljesítésében (fizikai megvalósításában). E szakasznak különösen a külső projektek (szervezeten kívüli közreműködők a megvalósításban) esetében van komoly szerepe. Ezen fázis meghatározó tevékenysége a projektstratégia helyes kialakítása, amely döntően befolyásolja a teljesítés körülményeit. Magának a projektstratégiának a kialakítása is egy döntési folyamat eredménye, ami arra irányul, hogy a teljesítésben résztvevők milyen mértékben és milyen módon viselik a felelősséget és a kockázatot a projekteredmény létrehozásáért. Az odaítélés szakasza a következő főbb tevékenységekből áll:</a:t>
            </a:r>
          </a:p>
          <a:p>
            <a:endParaRPr lang="hu-HU" dirty="0"/>
          </a:p>
          <a:p>
            <a:r>
              <a:rPr lang="hu-HU" dirty="0"/>
              <a:t>Az odaítélés szakasza a következő főbb tevékenységekből áll:</a:t>
            </a:r>
          </a:p>
          <a:p>
            <a:endParaRPr lang="hu-HU" dirty="0"/>
          </a:p>
          <a:p>
            <a:r>
              <a:rPr lang="hu-HU" dirty="0"/>
              <a:t>a projektstratégia kialakítása (szerződés típusa, pénzügyi elszámolás módja), </a:t>
            </a:r>
          </a:p>
          <a:p>
            <a:r>
              <a:rPr lang="hu-HU" dirty="0"/>
              <a:t>a potenciális vállalkozók előzetes minősítése, </a:t>
            </a:r>
          </a:p>
          <a:p>
            <a:r>
              <a:rPr lang="hu-HU" dirty="0"/>
              <a:t>a tender dokumentáció kialakítása; </a:t>
            </a:r>
          </a:p>
          <a:p>
            <a:r>
              <a:rPr lang="hu-HU" dirty="0"/>
              <a:t>az ajánlatok értékelése; </a:t>
            </a:r>
          </a:p>
          <a:p>
            <a:r>
              <a:rPr lang="hu-HU" dirty="0"/>
              <a:t>a szerződés(</a:t>
            </a:r>
            <a:r>
              <a:rPr lang="hu-HU" dirty="0" err="1"/>
              <a:t>ek</a:t>
            </a:r>
            <a:r>
              <a:rPr lang="hu-HU" dirty="0"/>
              <a:t>) létrehozása.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403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projektvezető vagy projektmenedzser az a személy, aki a humán és a technikai erőforrásokat, az információkat, valamint a releváns projektvezetési </a:t>
            </a:r>
            <a:r>
              <a:rPr lang="hu-HU" dirty="0" err="1"/>
              <a:t>eszköztárat</a:t>
            </a:r>
            <a:r>
              <a:rPr lang="hu-HU" dirty="0"/>
              <a:t> a konkrétan meghatározott projekteredmény elérésére összpontosítja. A projektvezető döntési hatásköre minden esetben az adott szervezet felső vezetésétől származik, ez a hatáskör biztosítja számára a cselekvés lehetőségét, illetve a szabad cselekvés korlátait. A projektvezető felelősséggel tartozik a projekt teljesítéséért. A projektvezetőt az adott projekt időtartamán belül a lehető legkorábban célszerű kijelölni, ellenkező esetben előfordulhat, hogy olyan döntéseket kell végrehajtania, amelyekkel nem ért egyet. </a:t>
            </a:r>
          </a:p>
          <a:p>
            <a:r>
              <a:rPr lang="hu-HU" dirty="0"/>
              <a:t>• projektgazda vagy szponzor, belső résztvevő a projektet közvetlenül előmozdító felső vezető. Általában a projekthez szükséges erőforrásokat biztosítja, és felelősséget visel a projekt sikeréért. Elsődleges küldetése a projekt vagy az adott javaslat támogatása. </a:t>
            </a:r>
          </a:p>
          <a:p>
            <a:r>
              <a:rPr lang="hu-HU" dirty="0"/>
              <a:t>• belső tanácsadók a projekttulajdonosi szervezetben a projektvezető és a projektgazda, vagy támogató munkáját segíti. </a:t>
            </a:r>
          </a:p>
          <a:p>
            <a:r>
              <a:rPr lang="hu-HU" dirty="0"/>
              <a:t>• a projektcsoport tagjai.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2432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8000-AFA9-4BED-B358-90494899D2ED}" type="datetime1">
              <a:rPr lang="hu-HU" smtClean="0"/>
              <a:t>2020. 07. 01.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9560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0415-7B39-47C0-91A4-900EBC58FBFC}" type="datetime1">
              <a:rPr lang="hu-HU" smtClean="0"/>
              <a:t>2020. 07. 01.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4574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3BFDF-C6CF-456B-BFC8-C5D5254C05C9}" type="datetime1">
              <a:rPr lang="hu-HU" smtClean="0"/>
              <a:t>2020. 07. 01.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2808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74206" y="114870"/>
            <a:ext cx="7979344" cy="866908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1381" y="1232035"/>
            <a:ext cx="11608067" cy="494492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2672B-E127-4547-BD2E-1AAA7655F84A}" type="datetime1">
              <a:rPr lang="hu-HU" smtClean="0"/>
              <a:t>2020. 07. 01.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0778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7C0EA-DE5C-4186-AED9-DA0D257A3085}" type="datetime1">
              <a:rPr lang="hu-HU" smtClean="0"/>
              <a:t>2020. 07. 01.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4091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DD9D0-E272-409A-AB17-A882CF1DD8FA}" type="datetime1">
              <a:rPr lang="hu-HU" smtClean="0"/>
              <a:t>2020. 07. 01.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83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FE4D7-A085-416F-A4A0-1FD0B98103EC}" type="datetime1">
              <a:rPr lang="hu-HU" smtClean="0"/>
              <a:t>2020. 07. 01.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4977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75B1-5095-41CB-B20E-442F48FFBB6D}" type="datetime1">
              <a:rPr lang="hu-HU" smtClean="0"/>
              <a:t>2020. 07. 01.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2800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6C10-6AC2-41FE-B19B-5CDC0D9DAF0A}" type="datetime1">
              <a:rPr lang="hu-HU" smtClean="0"/>
              <a:t>2020. 07. 01.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4673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AEBC5-0ADB-4D2B-B767-56697C3D67BD}" type="datetime1">
              <a:rPr lang="hu-HU" smtClean="0"/>
              <a:t>2020. 07. 01.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6523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6389-0110-4976-84CC-3300DFE4B9AC}" type="datetime1">
              <a:rPr lang="hu-HU" smtClean="0"/>
              <a:t>2020. 07. 01.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522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EFDD4-4024-461E-ACBD-964883C5309E}" type="datetime1">
              <a:rPr lang="hu-HU" smtClean="0"/>
              <a:t>2020. 07. 01.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22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 txBox="1">
            <a:spLocks/>
          </p:cNvSpPr>
          <p:nvPr/>
        </p:nvSpPr>
        <p:spPr>
          <a:xfrm>
            <a:off x="838200" y="1308401"/>
            <a:ext cx="10515600" cy="8957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5000" dirty="0">
                <a:solidFill>
                  <a:schemeClr val="bg1"/>
                </a:solidFill>
              </a:rPr>
              <a:t>Projektmenedzsment– 3. hét</a:t>
            </a:r>
          </a:p>
        </p:txBody>
      </p:sp>
      <p:sp>
        <p:nvSpPr>
          <p:cNvPr id="8" name="Tartalom helye 2"/>
          <p:cNvSpPr txBox="1">
            <a:spLocks/>
          </p:cNvSpPr>
          <p:nvPr/>
        </p:nvSpPr>
        <p:spPr>
          <a:xfrm>
            <a:off x="838200" y="2425567"/>
            <a:ext cx="10515600" cy="2752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hu-HU" sz="1600" dirty="0">
                <a:solidFill>
                  <a:schemeClr val="bg1"/>
                </a:solidFill>
              </a:rPr>
              <a:t>Cél: a projektciklus egyes fázisainak, az általános projektciklus-modell szakaszainak és döntési pontjainak a megismertetése, az egyes projektszereplők és a projektfolyamat jellemzőinek a bemutatása, azaz</a:t>
            </a:r>
          </a:p>
          <a:p>
            <a:pPr algn="just"/>
            <a:r>
              <a:rPr lang="hu-HU" sz="1600" dirty="0">
                <a:solidFill>
                  <a:schemeClr val="bg1"/>
                </a:solidFill>
              </a:rPr>
              <a:t>• értelmezni és ábrázolni a projektciklus fázisait a koncepciótól a befejezésig,</a:t>
            </a:r>
          </a:p>
          <a:p>
            <a:pPr algn="just"/>
            <a:r>
              <a:rPr lang="hu-HU" sz="1600" dirty="0">
                <a:solidFill>
                  <a:schemeClr val="bg1"/>
                </a:solidFill>
              </a:rPr>
              <a:t>• értelmezni és ábrázolni az általános projektciklus-modell felépítését és fontosabb tevékenységeit,</a:t>
            </a:r>
          </a:p>
          <a:p>
            <a:pPr algn="just"/>
            <a:r>
              <a:rPr lang="hu-HU" sz="1600" dirty="0">
                <a:solidFill>
                  <a:schemeClr val="bg1"/>
                </a:solidFill>
              </a:rPr>
              <a:t>• rendszerezni és jellemezni a projektek különböző szereplőit, közreműködőit,</a:t>
            </a:r>
          </a:p>
          <a:p>
            <a:pPr algn="just"/>
            <a:r>
              <a:rPr lang="hu-HU" sz="1600" dirty="0">
                <a:solidFill>
                  <a:schemeClr val="bg1"/>
                </a:solidFill>
              </a:rPr>
              <a:t>• megmutatni a bizonytalanság és az </a:t>
            </a:r>
            <a:r>
              <a:rPr lang="hu-HU" sz="1600" dirty="0" err="1">
                <a:solidFill>
                  <a:schemeClr val="bg1"/>
                </a:solidFill>
              </a:rPr>
              <a:t>interdependencia</a:t>
            </a:r>
            <a:r>
              <a:rPr lang="hu-HU" sz="1600" dirty="0">
                <a:solidFill>
                  <a:schemeClr val="bg1"/>
                </a:solidFill>
              </a:rPr>
              <a:t> jellemzőit.</a:t>
            </a:r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</a:t>
            </a:fld>
            <a:endParaRPr lang="hu-HU"/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D9A54184-3F30-4C3E-8068-5C17781127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25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960"/>
    </mc:Choice>
    <mc:Fallback>
      <p:transition spd="slow" advTm="46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projekt kialakítása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projektkialakítási (előkészítési) szakasz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vonatkozó stratégiai cél alapján a projekt (létesítmény) iránti </a:t>
            </a: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igény </a:t>
            </a:r>
            <a: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megfogalmazása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projektváltozatok </a:t>
            </a:r>
            <a: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(létesítményvariációk) kialakítása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különféle projektötletek szelektálása (</a:t>
            </a: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előzetes megvalósíthatósági tanulmányok </a:t>
            </a:r>
            <a: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alapján)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projektváltozatok közötti döntés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döntés eredményeként: </a:t>
            </a:r>
            <a: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projekttulajdonos (beruházó) egy konkrét műszaki, pénzügyi és időbeli paraméterekkel meghatározott projekt megvalósítására szánja el magát.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megvalósíthatósági tanulmány</a:t>
            </a:r>
            <a:endParaRPr lang="hu-H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10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94C39C49-AD7A-42A6-9408-45BE409CF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06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330"/>
    </mc:Choice>
    <mc:Fallback>
      <p:transition spd="slow" advTm="63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1. döntési pont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hu-HU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 </a:t>
            </a:r>
            <a:r>
              <a:rPr lang="hu-H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első döntési pontban </a:t>
            </a: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kerülnek rögzítésre az elsődleges projektcélok: </a:t>
            </a:r>
          </a:p>
          <a:p>
            <a:pPr marL="0" indent="0">
              <a:buNone/>
            </a:pPr>
            <a:endParaRPr lang="hu-HU" sz="36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 elérendő eredmény (műszaki / teljesítmény paraméterek), </a:t>
            </a:r>
          </a:p>
          <a:p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 időkorlát, </a:t>
            </a:r>
          </a:p>
          <a:p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és a költségkeret.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11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A8D2313E-5FCF-4FB9-8FB9-4E8E61F4A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80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16"/>
    </mc:Choice>
    <mc:Fallback>
      <p:transition spd="slow" advTm="28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Odaítélési szakasz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odaítélés szakasza a következő főbb tevékenységekből áll:</a:t>
            </a:r>
          </a:p>
          <a:p>
            <a:pPr marL="0" indent="0"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projektstratégia kialakítása (szerződés típusa, pénzügyi elszámolás módja), 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potenciális vállalkozók előzetes minősítése, 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tender dokumentáció kialakítása; 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ajánlatok értékelése; 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szerződés(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létrehozása.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12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F44C3228-6444-4303-805C-72A447225E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80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443"/>
    </mc:Choice>
    <mc:Fallback>
      <p:transition spd="slow" advTm="80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 döntési pont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hu-H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</a:t>
            </a:r>
            <a:r>
              <a:rPr lang="hu-HU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második döntési pontban </a:t>
            </a:r>
            <a:r>
              <a:rPr lang="hu-H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történik meg </a:t>
            </a:r>
          </a:p>
          <a:p>
            <a:pPr marL="0" indent="0">
              <a:spcAft>
                <a:spcPts val="0"/>
              </a:spcAft>
              <a:buNone/>
            </a:pPr>
            <a:endParaRPr lang="hu-HU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1090"/>
              </a:spcAft>
              <a:buFont typeface="+mj-lt"/>
              <a:buAutoNum type="arabicPeriod"/>
            </a:pPr>
            <a:r>
              <a:rPr lang="hu-H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az eredményekért (a komplettségért, a működőképességért, a teljesítmény és/vagy műszaki paraméterekért), </a:t>
            </a:r>
          </a:p>
          <a:p>
            <a:pPr marL="342900" lvl="0" indent="-342900">
              <a:spcAft>
                <a:spcPts val="1090"/>
              </a:spcAft>
              <a:buFont typeface="+mj-lt"/>
              <a:buAutoNum type="arabicPeriod"/>
            </a:pPr>
            <a:r>
              <a:rPr lang="hu-H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teljesítés időtartamáért és </a:t>
            </a:r>
          </a:p>
          <a:p>
            <a:pPr marL="342900" lvl="0" indent="-342900">
              <a:spcAft>
                <a:spcPts val="1090"/>
              </a:spcAft>
              <a:buFont typeface="+mj-lt"/>
              <a:buAutoNum type="arabicPeriod"/>
            </a:pPr>
            <a:r>
              <a:rPr lang="hu-H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költségeiért való felelősség, illetve 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hu-H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az ezekkel összefüggő kockázatok allokációjának rögzítése.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13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12DC18F8-D967-4AE0-96C0-633963682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13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33"/>
    </mc:Choice>
    <mc:Fallback>
      <p:transition spd="slow" advTm="36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teljesítési szakasz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hu-H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</a:t>
            </a:r>
            <a:r>
              <a:rPr lang="hu-HU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teljesítési szakaszban</a:t>
            </a:r>
            <a:r>
              <a:rPr lang="hu-H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azaz a harmadik szakaszban, a projekt tartalmának megfelelő tevékenységi folyamatok teljesítése történik, amely a következő főbb tevékenységekből áll: </a:t>
            </a:r>
          </a:p>
          <a:p>
            <a:pPr marL="342900" lvl="0" indent="-342900">
              <a:spcAft>
                <a:spcPts val="1090"/>
              </a:spcAft>
              <a:buFont typeface="+mj-lt"/>
              <a:buAutoNum type="arabicPeriod"/>
            </a:pPr>
            <a:r>
              <a:rPr lang="hu-H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tervezés, </a:t>
            </a:r>
          </a:p>
          <a:p>
            <a:pPr marL="342900" lvl="0" indent="-342900">
              <a:spcAft>
                <a:spcPts val="1090"/>
              </a:spcAft>
              <a:buFont typeface="+mj-lt"/>
              <a:buAutoNum type="arabicPeriod"/>
            </a:pPr>
            <a:r>
              <a:rPr lang="hu-H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beszállítás, </a:t>
            </a:r>
          </a:p>
          <a:p>
            <a:pPr marL="342900" lvl="0" indent="-342900">
              <a:spcAft>
                <a:spcPts val="1090"/>
              </a:spcAft>
              <a:buFont typeface="+mj-lt"/>
              <a:buAutoNum type="arabicPeriod"/>
            </a:pPr>
            <a:r>
              <a:rPr lang="hu-H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építés-szerelés, </a:t>
            </a:r>
          </a:p>
          <a:p>
            <a:pPr marL="342900" lvl="0" indent="-342900">
              <a:spcAft>
                <a:spcPts val="1090"/>
              </a:spcAft>
              <a:buFont typeface="+mj-lt"/>
              <a:buAutoNum type="arabicPeriod"/>
            </a:pPr>
            <a:r>
              <a:rPr lang="hu-H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üzembe helyezés, 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hu-H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próbaüzem.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14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77BDB741-B679-4DF6-B1E4-2266A9DD1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70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09"/>
    </mc:Choice>
    <mc:Fallback>
      <p:transition spd="slow" advTm="36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döntési pont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  <a:p>
            <a:pPr marL="0" indent="0">
              <a:buNone/>
            </a:pP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hu-H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harmadik döntési pontban </a:t>
            </a: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projekteredménynek, illetve a teljesítmény és/vagy műszaki paramétereinek elfogadása, átadás-átvétele történik. </a:t>
            </a:r>
            <a:endParaRPr lang="hu-HU" sz="36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15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C2FF3B81-2E7A-4E83-9651-478C70C5B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53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69"/>
    </mc:Choice>
    <mc:Fallback>
      <p:transition spd="slow" advTm="15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Utóelemzés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hu-H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negyedik szakaszban</a:t>
            </a: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amely egyben az utolsó szakaszban az </a:t>
            </a:r>
            <a:r>
              <a:rPr lang="hu-H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utóelemzés </a:t>
            </a: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zajlik, amelynek főbb tevékenységei: </a:t>
            </a:r>
          </a:p>
          <a:p>
            <a:pPr marL="0" indent="0">
              <a:buNone/>
            </a:pPr>
            <a:endParaRPr lang="hu-HU" sz="36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 elkészült projekteredmény szervezeti stratégiához való illeszkedésének vizsgálata, elsősorban a stratégiai célok elérése szempontjából, </a:t>
            </a:r>
          </a:p>
          <a:p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projekt megvalósítási folyamatának elemzése, a fontosabb tanulságok levonása és a tapasztalatok rendszerezése céljából.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16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64CC0AB4-AF10-4B7B-8021-B3043AF0FF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61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27"/>
    </mc:Choice>
    <mc:Fallback>
      <p:transition spd="slow" advTm="34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>
                <a:solidFill>
                  <a:srgbClr val="000000"/>
                </a:solidFill>
              </a:rPr>
              <a:t>A projektfolyamat szereplői és sajátosságai</a:t>
            </a: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Egy adott projektnek éppen a feladatok összetettsége miatt mindig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több résztvevője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van. A projektszereplők a </a:t>
            </a:r>
            <a:r>
              <a:rPr lang="hu-H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projektbeli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feladataik, az általuk viselt felelősség és kockázat jellege és mértéke alapján is különböznek egymástól. Valamennyi a következőkben fölsorolt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szereplő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fontos lehet, azért mert befolyásolják a projekteredményt, vagy a projekt eredménye őket is érinti. </a:t>
            </a: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projektekben a különböző szereplők alapvetően két csoportba bonthatók: </a:t>
            </a:r>
          </a:p>
          <a:p>
            <a:endParaRPr lang="hu-HU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rojekttulajdonosi szervezet</a:t>
            </a:r>
          </a:p>
          <a:p>
            <a:pPr marL="342900" indent="-342900">
              <a:buFont typeface="+mj-lt"/>
              <a:buAutoNum type="arabicPeriod"/>
            </a:pPr>
            <a:endParaRPr lang="hu-HU" sz="1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hu-HU" sz="1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Külső szereplő</a:t>
            </a:r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17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B0276A23-88BE-4F34-9976-5E9AC339FE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58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58802"/>
    </mc:Choice>
    <mc:Fallback>
      <p:transition spd="slow" advTm="58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Projekttulajdonosi szervezet szereplői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  <a:p>
            <a:pPr marL="342900" lvl="0" indent="-342900">
              <a:spcAft>
                <a:spcPts val="1095"/>
              </a:spcAft>
              <a:buFont typeface="+mj-lt"/>
              <a:buAutoNum type="arabicPeriod"/>
            </a:pPr>
            <a:r>
              <a:rPr lang="hu-H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projektvezető </a:t>
            </a:r>
            <a:endParaRPr lang="hu-H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1095"/>
              </a:spcAft>
              <a:buFont typeface="+mj-lt"/>
              <a:buAutoNum type="arabicPeriod"/>
            </a:pPr>
            <a:r>
              <a:rPr lang="hu-H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projektgazda </a:t>
            </a:r>
            <a:endParaRPr lang="hu-H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1095"/>
              </a:spcAft>
              <a:buFont typeface="+mj-lt"/>
              <a:buAutoNum type="arabicPeriod"/>
            </a:pPr>
            <a:r>
              <a:rPr lang="hu-H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belső tanácsadók </a:t>
            </a:r>
            <a:r>
              <a:rPr lang="hu-H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hu-H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projektcsoport tagjai</a:t>
            </a:r>
            <a:endParaRPr lang="hu-H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18</a:t>
            </a:fld>
            <a:endParaRPr lang="hu-HU"/>
          </a:p>
        </p:txBody>
      </p:sp>
      <p:pic>
        <p:nvPicPr>
          <p:cNvPr id="7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A52D6470-BC8D-44B9-BD9A-18C742769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11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352"/>
    </mc:Choice>
    <mc:Fallback>
      <p:transition spd="slow" advTm="64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Külső közreműködő szervezetek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  <a:p>
            <a:pPr marL="0" indent="0" algn="just">
              <a:buNone/>
            </a:pP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hu-H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külső közreműködői szervezetek </a:t>
            </a: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körébe tartoznak, a külső projektek szereplői, elsősorban a projekt teljesítési (fizikai megvalósítási) fázisába sorolható tevékenységek teljesítői és beszállítói, illetve a projekttulajdonosi szervezetet támogató külső tanácsadók. </a:t>
            </a:r>
            <a:endParaRPr lang="hu-HU" sz="36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19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1829E2D0-ED1C-4DCF-8BBF-B3823BAAE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40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20"/>
    </mc:Choice>
    <mc:Fallback>
      <p:transition spd="slow" advTm="23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projektciklus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  <a:p>
            <a:pPr marL="0" indent="0" algn="just">
              <a:buNone/>
            </a:pPr>
            <a:r>
              <a:rPr lang="hu-HU" dirty="0"/>
              <a:t>A projektek komplex tevékenységek sorozataként foghatók fel és a szervezeti stratégia megvalósításának építőelemeit jelentik. A szervezeti stratégiák és a belőlük származó projektek közötti kölcsönös összefüggés követelménye, hogy magát a projektfolyamatot is stratégiaorientáltan szemléljük. A projektsiker elérése érdekében a projektvezetőnek, a projektcsoport tagjainak és a projektben érintett valamennyi vezetőnek stratégiaorientált szemlélet alapján kell a projektekhez és azok folyamatához viszonyulni.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28416DE0-9FA1-49C2-87B5-E9E45084A7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2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98"/>
    </mc:Choice>
    <mc:Fallback>
      <p:transition spd="slow" advTm="49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Külső közreműködők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hu-HU" dirty="0"/>
              <a:t>A különböző projekttípusok kapcsán a külső közreműködők köre és elnevezése a következők szerint alakul: </a:t>
            </a:r>
          </a:p>
          <a:p>
            <a:pPr marL="0" indent="0">
              <a:buNone/>
            </a:pPr>
            <a:r>
              <a:rPr lang="hu-HU" dirty="0"/>
              <a:t>• A szervezetfejlesztési projektek esetén: </a:t>
            </a:r>
          </a:p>
          <a:p>
            <a:pPr marL="0" indent="0">
              <a:buNone/>
            </a:pPr>
            <a:r>
              <a:rPr lang="hu-HU" dirty="0"/>
              <a:t>• tanácsadó, </a:t>
            </a:r>
          </a:p>
          <a:p>
            <a:pPr marL="0" indent="0">
              <a:buNone/>
            </a:pPr>
            <a:r>
              <a:rPr lang="hu-HU" dirty="0"/>
              <a:t>• beszállító. </a:t>
            </a:r>
          </a:p>
          <a:p>
            <a:pPr marL="0" indent="0">
              <a:buNone/>
            </a:pPr>
            <a:r>
              <a:rPr lang="hu-HU" dirty="0"/>
              <a:t>• A kutatási és fejlesztési projektek esetén: </a:t>
            </a:r>
          </a:p>
          <a:p>
            <a:pPr marL="0" indent="0">
              <a:buNone/>
            </a:pPr>
            <a:r>
              <a:rPr lang="hu-HU" dirty="0"/>
              <a:t>• fejlesztő, </a:t>
            </a:r>
          </a:p>
          <a:p>
            <a:pPr marL="0" indent="0">
              <a:buNone/>
            </a:pPr>
            <a:r>
              <a:rPr lang="hu-HU" dirty="0"/>
              <a:t>• beszállító, </a:t>
            </a:r>
          </a:p>
          <a:p>
            <a:pPr marL="0" indent="0">
              <a:buNone/>
            </a:pPr>
            <a:r>
              <a:rPr lang="hu-HU" dirty="0"/>
              <a:t>• tanácsadó. </a:t>
            </a:r>
          </a:p>
          <a:p>
            <a:pPr marL="0" indent="0">
              <a:buNone/>
            </a:pPr>
            <a:r>
              <a:rPr lang="hu-HU" dirty="0"/>
              <a:t>• A beruházási, ingatlanfejlesztési projektek esetén: </a:t>
            </a:r>
          </a:p>
          <a:p>
            <a:pPr marL="0" indent="0">
              <a:buNone/>
            </a:pPr>
            <a:r>
              <a:rPr lang="hu-HU" dirty="0"/>
              <a:t>• vállalkozó, </a:t>
            </a:r>
          </a:p>
          <a:p>
            <a:pPr marL="0" indent="0">
              <a:buNone/>
            </a:pPr>
            <a:r>
              <a:rPr lang="hu-HU" dirty="0"/>
              <a:t>• tervező, </a:t>
            </a:r>
          </a:p>
          <a:p>
            <a:pPr marL="0" indent="0">
              <a:buNone/>
            </a:pPr>
            <a:r>
              <a:rPr lang="hu-HU" dirty="0"/>
              <a:t>• mérnöktanácsadó (mérnökiroda), </a:t>
            </a:r>
          </a:p>
          <a:p>
            <a:pPr marL="0" indent="0">
              <a:buNone/>
            </a:pPr>
            <a:r>
              <a:rPr lang="hu-HU" dirty="0"/>
              <a:t>• beszállító, </a:t>
            </a:r>
          </a:p>
          <a:p>
            <a:pPr marL="0" indent="0">
              <a:buNone/>
            </a:pPr>
            <a:r>
              <a:rPr lang="hu-HU" dirty="0"/>
              <a:t>• mérnök (lehetséges szereplő) </a:t>
            </a:r>
          </a:p>
          <a:p>
            <a:pPr marL="0" indent="0">
              <a:buNone/>
            </a:pPr>
            <a:r>
              <a:rPr lang="hu-HU" dirty="0"/>
              <a:t>• műszaki ellenőr, </a:t>
            </a:r>
          </a:p>
          <a:p>
            <a:pPr marL="0" indent="0">
              <a:buNone/>
            </a:pPr>
            <a:r>
              <a:rPr lang="hu-HU" dirty="0"/>
              <a:t>• jogtanácsos. 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20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EAD04342-CF32-4DB2-B5C2-ED857DC937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09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42"/>
    </mc:Choice>
    <mc:Fallback>
      <p:transition spd="slow" advTm="32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Fontosabb szerepkörök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vállalkozó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tervező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mérnök tanácsadó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beszállító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mérnök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műszaki ellenőr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jogtanácsos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21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D3408771-604A-4E4B-B98C-3CE0958ACA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43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697"/>
    </mc:Choice>
    <mc:Fallback>
      <p:transition spd="slow" advTm="285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Projektfolyamat sajátosságai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63FE5A8C-F04A-42DB-B52F-929DD7C43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91406" y="1375569"/>
            <a:ext cx="9867900" cy="4657725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22</a:t>
            </a:fld>
            <a:endParaRPr lang="hu-HU"/>
          </a:p>
        </p:txBody>
      </p:sp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5F2B1358-1B1D-4020-867B-20A2116B33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08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182"/>
    </mc:Choice>
    <mc:Fallback>
      <p:transition spd="slow" advTm="54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Kölcsönös függőség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  <a:p>
            <a:pPr marL="0" indent="0">
              <a:buNone/>
            </a:pPr>
            <a:r>
              <a:rPr lang="hu-HU" b="1" dirty="0"/>
              <a:t>Az </a:t>
            </a:r>
            <a:r>
              <a:rPr lang="hu-HU" b="1" dirty="0" err="1"/>
              <a:t>interdependencia</a:t>
            </a:r>
            <a:r>
              <a:rPr lang="hu-HU" b="1" dirty="0"/>
              <a:t> különböző típusainak csoportosítása a következő: </a:t>
            </a:r>
          </a:p>
          <a:p>
            <a:r>
              <a:rPr lang="hu-HU" dirty="0"/>
              <a:t> munkafolyamat-</a:t>
            </a:r>
            <a:r>
              <a:rPr lang="hu-HU" dirty="0" err="1"/>
              <a:t>interdependencia</a:t>
            </a:r>
            <a:r>
              <a:rPr lang="hu-HU" dirty="0"/>
              <a:t>, </a:t>
            </a:r>
          </a:p>
          <a:p>
            <a:r>
              <a:rPr lang="hu-HU" dirty="0"/>
              <a:t> tovagyűrűző, </a:t>
            </a:r>
          </a:p>
          <a:p>
            <a:r>
              <a:rPr lang="hu-HU" dirty="0"/>
              <a:t> szekvenciális, </a:t>
            </a:r>
          </a:p>
          <a:p>
            <a:r>
              <a:rPr lang="hu-HU" dirty="0"/>
              <a:t> reciprok, </a:t>
            </a:r>
          </a:p>
          <a:p>
            <a:r>
              <a:rPr lang="hu-HU" dirty="0"/>
              <a:t> működésifolyamat-</a:t>
            </a:r>
            <a:r>
              <a:rPr lang="hu-HU" dirty="0" err="1"/>
              <a:t>interdependencia</a:t>
            </a:r>
            <a:r>
              <a:rPr lang="hu-HU" dirty="0"/>
              <a:t>, </a:t>
            </a:r>
          </a:p>
          <a:p>
            <a:r>
              <a:rPr lang="hu-HU" dirty="0"/>
              <a:t> skála-</a:t>
            </a:r>
            <a:r>
              <a:rPr lang="hu-HU" dirty="0" err="1"/>
              <a:t>interdependencia</a:t>
            </a:r>
            <a:r>
              <a:rPr lang="hu-HU" dirty="0"/>
              <a:t>.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23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53265EC8-AD22-461A-B1E2-26C6CDBBA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25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80"/>
    </mc:Choice>
    <mc:Fallback>
      <p:transition spd="slow" advTm="46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</a:t>
            </a:r>
            <a:r>
              <a:rPr lang="hu-HU" dirty="0" err="1"/>
              <a:t>interdepencia</a:t>
            </a:r>
            <a:r>
              <a:rPr lang="hu-HU" dirty="0"/>
              <a:t> különböző típusai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algn="l"/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munkafolyamat-</a:t>
            </a:r>
            <a:r>
              <a:rPr lang="hu-HU" sz="3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interdependencia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a projektfolyamatra, mint munkafolyamatra jellemző kölcsönös függést foglalja magában, azaz a projekt </a:t>
            </a:r>
            <a:r>
              <a:rPr lang="hu-H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tevékenységei közötti 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kölcsönös függést. </a:t>
            </a:r>
          </a:p>
          <a:p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a </a:t>
            </a:r>
            <a:r>
              <a:rPr lang="hu-H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tovagyűrűző </a:t>
            </a:r>
            <a:r>
              <a:rPr lang="hu-HU" sz="3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interdependencia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két tevékenység között jön létre, amikor az egyik </a:t>
            </a:r>
            <a:r>
              <a:rPr lang="hu-H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tevékenység eredménye kiindulási alapját 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képezi a másiknak, azaz egy elkövetett hiba </a:t>
            </a:r>
            <a:r>
              <a:rPr lang="hu-HU" sz="3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továbbgyűrűzhet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a másik tevékenységbe. 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24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90ACF228-F203-49AD-8C8A-3DF3348828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52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860"/>
    </mc:Choice>
    <mc:Fallback>
      <p:transition spd="slow" advTm="51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</a:t>
            </a:r>
            <a:r>
              <a:rPr lang="hu-HU" dirty="0" err="1"/>
              <a:t>interdepencia</a:t>
            </a:r>
            <a:r>
              <a:rPr lang="hu-HU" dirty="0"/>
              <a:t> különböző típusai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l"/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hu-H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szekvenciális </a:t>
            </a:r>
            <a:r>
              <a:rPr lang="hu-HU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interdependencia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a tevékenységek közötti </a:t>
            </a:r>
            <a:r>
              <a:rPr lang="hu-H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egymásutániságot 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jelenti, azaz a tevékenységfolyamat logikájából következően az egyik tevékenységet </a:t>
            </a:r>
            <a:r>
              <a:rPr lang="hu-H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be kell fejezni 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ahhoz, hogy a másik tevékenységet kezdeni lehessen. A </a:t>
            </a:r>
            <a:r>
              <a:rPr lang="hu-HU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szekvencialitás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tehát, mindig magában foglalja a </a:t>
            </a:r>
            <a:r>
              <a:rPr lang="hu-H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tovagyűrűző jellegű 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függést is. A </a:t>
            </a:r>
            <a:r>
              <a:rPr lang="hu-HU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szekvencialitás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lehet </a:t>
            </a:r>
            <a:r>
              <a:rPr lang="hu-H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átfedéses 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– az egyik tevékenység befejezése előtt már elkezdődhet a másik teljesítése, illetve </a:t>
            </a:r>
            <a:r>
              <a:rPr lang="hu-H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várakozás jellegű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amikor az egyik tevékenység befejezését követően, csak bizonyos idő elteltével kezdhető meg a másik tevékenység. 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25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44C226E-314F-4C9A-9CE9-CEAC109991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77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480"/>
    </mc:Choice>
    <mc:Fallback>
      <p:transition spd="slow" advTm="56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</a:t>
            </a:r>
            <a:r>
              <a:rPr lang="hu-HU" dirty="0" err="1"/>
              <a:t>interdepencia</a:t>
            </a:r>
            <a:r>
              <a:rPr lang="hu-HU" dirty="0"/>
              <a:t> különböző típusai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hu-H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reciprok</a:t>
            </a: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r>
              <a:rPr lang="hu-HU" sz="36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interdependencia</a:t>
            </a: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akkor jön létre, amikor egy tevékenység </a:t>
            </a:r>
            <a:r>
              <a:rPr lang="hu-H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többször is visszatér </a:t>
            </a: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tevékenységet végző személyhez. Jó példa lehet erre, egy </a:t>
            </a:r>
            <a:r>
              <a:rPr lang="hu-H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szoftverfejlesztési projekt</a:t>
            </a: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amikor a program egyik már kész modulját újra át kell alakítani, a modulok összehangolt működése érdekében. A reciprok-</a:t>
            </a:r>
            <a:r>
              <a:rPr lang="hu-HU" sz="36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interdependencia</a:t>
            </a: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magában foglalja az előző két függőségi kapcsolatot, azaz a </a:t>
            </a:r>
            <a:r>
              <a:rPr lang="hu-H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tovagyűrűző</a:t>
            </a: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- és a </a:t>
            </a:r>
            <a:r>
              <a:rPr lang="hu-H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szekvenciális jellegű </a:t>
            </a: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függőséget is.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26</a:t>
            </a:fld>
            <a:endParaRPr lang="hu-HU"/>
          </a:p>
        </p:txBody>
      </p:sp>
      <p:pic>
        <p:nvPicPr>
          <p:cNvPr id="7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9859D918-204B-4B9D-874E-A033E5635E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76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29"/>
    </mc:Choice>
    <mc:Fallback>
      <p:transition spd="slow" advTm="30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</a:t>
            </a:r>
            <a:r>
              <a:rPr lang="hu-HU" dirty="0" err="1"/>
              <a:t>interdepencia</a:t>
            </a:r>
            <a:r>
              <a:rPr lang="hu-HU" dirty="0"/>
              <a:t> különböző típusai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hu-H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működésifolyamat</a:t>
            </a: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r>
              <a:rPr lang="hu-HU" sz="36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interdependencia</a:t>
            </a: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a létrehozandó projekteredmény elvárt </a:t>
            </a:r>
            <a:r>
              <a:rPr lang="hu-H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működési folyamatai </a:t>
            </a: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között a működőképesség tekintetében fennálló kölcsönös függést foglalja magában, azaz a projekteredmény egy adott működési folyamatának </a:t>
            </a:r>
            <a:r>
              <a:rPr lang="hu-H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működőképessége függ-e </a:t>
            </a: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más működési folyamatok működőképességétől. Jellemzően termékfejlesztési, beruházási és információs-rendszer projektek projekteredményei vonatkozásában fordul elő.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27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FA0CFA26-DE96-4A8D-BF2F-803346C113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52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54"/>
    </mc:Choice>
    <mc:Fallback>
      <p:transition spd="slow" advTm="35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</a:t>
            </a:r>
            <a:r>
              <a:rPr lang="hu-HU" dirty="0" err="1"/>
              <a:t>interdepencia</a:t>
            </a:r>
            <a:r>
              <a:rPr lang="hu-HU" dirty="0"/>
              <a:t> különböző típusai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u-HU" sz="4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hu-HU" sz="4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skála</a:t>
            </a:r>
            <a:r>
              <a:rPr lang="hu-HU" sz="4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r>
              <a:rPr lang="hu-HU" sz="4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interdependencia</a:t>
            </a:r>
            <a:r>
              <a:rPr lang="hu-HU" sz="4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a létrehozandó projekteredményre vonatkoztatható, a projekteredmény </a:t>
            </a:r>
            <a:r>
              <a:rPr lang="hu-HU" sz="4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összetettségét</a:t>
            </a:r>
            <a:r>
              <a:rPr lang="hu-HU" sz="4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azaz a </a:t>
            </a:r>
            <a:r>
              <a:rPr lang="hu-HU" sz="4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működési funkciók sokféleségét </a:t>
            </a:r>
            <a:r>
              <a:rPr lang="hu-HU" sz="4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fejezi ki, a projekteredmény komplexitására utal.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28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CEA83903-0EDF-40A6-A926-55981F296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56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71"/>
    </mc:Choice>
    <mc:Fallback>
      <p:transition spd="slow" advTm="17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Összegzés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/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Minden projektre jellemző, hogy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négy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jól felismerhető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fázison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megy keresztül, melyek a koncepció, a tervezés-szervezés, a végrehajtás vagy realizálás és végül a befejezés. </a:t>
            </a:r>
          </a:p>
          <a:p>
            <a:pPr algn="just"/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 általános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projektciklus-modell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középpontjában a szervezeti stratégia található, négy szakaszból és három döntési pontból áll. A ciklus első, projekt kialakítási szakasza a szervezet stratégiájából indul ki és az utolsó szakasz, az utóelemzés is oda tér vissza, azaz a projektmegvalósítása során mindig a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szervezeti stratégiát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kell a középpontba helyezni. </a:t>
            </a:r>
          </a:p>
          <a:p>
            <a:pPr algn="just"/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projekteknek éppen a feladatok összetettsége miatt mindig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több résztvevője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van. A szereplők két nagy csoportja a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projekttulajdonosi szervezet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szereplői, illetve a külső közreműködői szervezetek résztvevői. Valamennyi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projektszereplő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fontos, mert befolyásolják a projekteredményt, illetve a projekt eredménye őket is érinti. A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sikeres csapatmunkához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ismerni kell az egyes szerepköröket. </a:t>
            </a:r>
          </a:p>
          <a:p>
            <a:pPr algn="just"/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bizonytalanság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és az </a:t>
            </a:r>
            <a:r>
              <a:rPr lang="hu-HU" sz="24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interdependencia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(kölcsönös függőség), illetve azok különböző megnyilvánulási formái egymással összefüggésben vannak.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8854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projektciklus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Minden projektre jellemző, hogy négy jól felismerhető fázison megy keresztül. A legáltalánosabb megfogalmazás szerint a négy fázis a:</a:t>
            </a:r>
          </a:p>
          <a:p>
            <a:r>
              <a:rPr lang="hu-HU" dirty="0"/>
              <a:t> koncepció,</a:t>
            </a:r>
          </a:p>
          <a:p>
            <a:r>
              <a:rPr lang="hu-HU" dirty="0"/>
              <a:t> tervezés, szervezés,</a:t>
            </a:r>
          </a:p>
          <a:p>
            <a:r>
              <a:rPr lang="hu-HU" dirty="0"/>
              <a:t> végrehajtás, (realizálás),</a:t>
            </a:r>
          </a:p>
          <a:p>
            <a:r>
              <a:rPr lang="hu-HU" dirty="0"/>
              <a:t> befejezés.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3</a:t>
            </a:fld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FA763C2-20BB-40DE-B914-7CB6458CB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789" y="2457368"/>
            <a:ext cx="6167865" cy="3719595"/>
          </a:xfrm>
          <a:prstGeom prst="rect">
            <a:avLst/>
          </a:prstGeom>
        </p:spPr>
      </p:pic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230704FA-CEDC-43B4-AFD7-9530FE0BC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36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85"/>
    </mc:Choice>
    <mc:Fallback>
      <p:transition spd="slow" advTm="24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Kérdések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1. Hogyan ábrázolható a projektciklus általános modellje? </a:t>
            </a: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2. Sorolja fel és röviden ismertesse a projektkialakítás egyes lépéseit! </a:t>
            </a: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3. Sorolja fel és röviden ismertesse az odaítélés szakaszának egyes lépéseit! </a:t>
            </a: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4. Melyek a projektciklus általános modelljének döntési pontjaiban elvégzendő fontosabb feladatok és megállapítások? </a:t>
            </a: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5. Mi a projekt-tulajdonos, vagy beruházó és a vállalkozó szerepe a projektfolyamatban? </a:t>
            </a: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6. Mi a mérnök-tanácsadó és a beszállító szerepe a projektfolyamatban? </a:t>
            </a: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7. Mi a mérnök és a műszaki ellenőr szerepe a projektfolyamatban? </a:t>
            </a: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8. Milyen alapvető jellemzői vannak a projektfolyamatnak? </a:t>
            </a: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9. Röviden ismertesse a munkafolyamat-</a:t>
            </a:r>
            <a:r>
              <a:rPr lang="hu-H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interdependencia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főbb jellemzőit! 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0413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Projektciklus: koncepció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  <a:p>
            <a:pPr marL="0" indent="0">
              <a:spcAft>
                <a:spcPts val="0"/>
              </a:spcAft>
              <a:buNone/>
            </a:pPr>
            <a:r>
              <a:rPr lang="hu-H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</a:t>
            </a:r>
            <a:r>
              <a:rPr lang="hu-H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koncepció </a:t>
            </a:r>
            <a:r>
              <a:rPr lang="hu-H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helyes kialakítása:</a:t>
            </a:r>
          </a:p>
          <a:p>
            <a:pPr>
              <a:spcAft>
                <a:spcPts val="0"/>
              </a:spcAft>
            </a:pPr>
            <a:endParaRPr lang="hu-HU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hu-H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Célkitűzés</a:t>
            </a:r>
            <a:endParaRPr lang="hu-HU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hu-H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Definiálási </a:t>
            </a:r>
            <a:endParaRPr lang="hu-HU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hu-H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Elvárások egyértelműsítése</a:t>
            </a:r>
            <a:endParaRPr lang="hu-HU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hu-H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Tanulmányterv</a:t>
            </a:r>
            <a:endParaRPr lang="hu-HU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hu-H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Tervezési paraméterek</a:t>
            </a:r>
            <a:endParaRPr lang="hu-HU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4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FFE9FD99-E469-40C3-92C2-1BD4A6764F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89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106"/>
    </mc:Choice>
    <mc:Fallback>
      <p:transition spd="slow" advTm="88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Projektciklus: tervezés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tervezés, szervezés:</a:t>
            </a:r>
            <a:endParaRPr lang="hu-H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elemi munkacsomagokra </a:t>
            </a:r>
            <a: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(konkrétan elvégzendő tevékenységek)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részfeladatok meghatározását</a:t>
            </a:r>
            <a:endParaRPr lang="hu-H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időrendi ütemezés </a:t>
            </a:r>
            <a:endParaRPr lang="hu-H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erőforrás- és költségterv</a:t>
            </a:r>
            <a:endParaRPr lang="hu-H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kockázatelemzés</a:t>
            </a:r>
            <a:endParaRPr lang="hu-H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tervváltozatok kialakítása</a:t>
            </a:r>
            <a:endParaRPr lang="hu-H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5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D1B5E264-E3A0-4CAE-B71E-45DC98395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39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78"/>
    </mc:Choice>
    <mc:Fallback>
      <p:transition spd="slow" advTm="56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Projektciklus: végrehajtás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végrehajtás:</a:t>
            </a:r>
            <a:endParaRPr lang="hu-H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terv teljesítés</a:t>
            </a:r>
            <a:endParaRPr lang="hu-H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menedzselés</a:t>
            </a:r>
            <a:endParaRPr lang="hu-H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változások figyelemmel kísérése</a:t>
            </a:r>
            <a:endParaRPr lang="hu-H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helyzetjelentések</a:t>
            </a:r>
            <a:endParaRPr lang="hu-H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tájékoztatás</a:t>
            </a:r>
            <a:endParaRPr lang="hu-H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projektnyilvántartást </a:t>
            </a:r>
            <a:endParaRPr lang="hu-H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probléma kezelés</a:t>
            </a:r>
            <a:endParaRPr lang="hu-H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6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0E54E5F-0763-4620-ADD3-895E41AA7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22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432"/>
    </mc:Choice>
    <mc:Fallback>
      <p:transition spd="slow" advTm="72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Projektciklus: befejezés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hu-H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befejezés:</a:t>
            </a:r>
            <a:endParaRPr lang="hu-H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projektjelentések elemzése</a:t>
            </a:r>
            <a:endParaRPr lang="hu-H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visszacsatolás</a:t>
            </a:r>
            <a:endParaRPr lang="hu-H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értékelés </a:t>
            </a:r>
            <a:endParaRPr lang="hu-H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7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36F4DFFE-E5F0-4FE9-9FF5-DC092813EE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22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56"/>
    </mc:Choice>
    <mc:Fallback>
      <p:transition spd="slow" advTm="52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Projektciklus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  <a:p>
            <a:pPr marL="0" indent="0">
              <a:buNone/>
            </a:pP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 egyes fázisok akár külön-külön is </a:t>
            </a:r>
            <a:r>
              <a:rPr lang="hu-H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önálló projekt</a:t>
            </a: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et alkothatnak. Egy projektnek általában egy projektmenedzsere van, de ha a fázisok különállóak, akkor minden fázisnak lehet külön projektmenedzsere. </a:t>
            </a:r>
            <a:endParaRPr lang="hu-HU" sz="36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8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BA8BFFC5-5FCB-4587-95EE-772BAC168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57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01"/>
    </mc:Choice>
    <mc:Fallback>
      <p:transition spd="slow" advTm="24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projektciklus általános modellje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05B7583-4361-43A4-B5A7-4EA1EA445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535821" y="1231900"/>
            <a:ext cx="6979070" cy="4945063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9</a:t>
            </a:fld>
            <a:endParaRPr lang="hu-HU"/>
          </a:p>
        </p:txBody>
      </p:sp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14B23572-499E-4CFF-9BA3-B52050A03A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95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101"/>
    </mc:Choice>
    <mc:Fallback>
      <p:transition spd="slow" advTm="76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863222B35225894CB55C76CF6373C5E1" ma:contentTypeVersion="0" ma:contentTypeDescription="Új dokumentum létrehozása." ma:contentTypeScope="" ma:versionID="57cd53c3c6c4ed8661e7f1252d6a270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f7af5af6639fca6992108c272a16dc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F7F0391-1FEC-4FCC-A782-F4605E67DF19}"/>
</file>

<file path=customXml/itemProps2.xml><?xml version="1.0" encoding="utf-8"?>
<ds:datastoreItem xmlns:ds="http://schemas.openxmlformats.org/officeDocument/2006/customXml" ds:itemID="{68E7416C-518E-4EF4-915F-902D5DCA372B}"/>
</file>

<file path=customXml/itemProps3.xml><?xml version="1.0" encoding="utf-8"?>
<ds:datastoreItem xmlns:ds="http://schemas.openxmlformats.org/officeDocument/2006/customXml" ds:itemID="{6E3A6B9E-6FA5-48B2-AB57-D1F46F48D2E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</TotalTime>
  <Words>2779</Words>
  <Application>Microsoft Office PowerPoint</Application>
  <PresentationFormat>Szélesvásznú</PresentationFormat>
  <Paragraphs>264</Paragraphs>
  <Slides>30</Slides>
  <Notes>11</Notes>
  <HiddenSlides>0</HiddenSlides>
  <MMClips>28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Office-téma</vt:lpstr>
      <vt:lpstr>PowerPoint-bemutató</vt:lpstr>
      <vt:lpstr>A projektciklus</vt:lpstr>
      <vt:lpstr>A projektciklus</vt:lpstr>
      <vt:lpstr>Projektciklus: koncepció</vt:lpstr>
      <vt:lpstr>Projektciklus: tervezés</vt:lpstr>
      <vt:lpstr>Projektciklus: végrehajtás</vt:lpstr>
      <vt:lpstr>Projektciklus: befejezés</vt:lpstr>
      <vt:lpstr>Projektciklus</vt:lpstr>
      <vt:lpstr>A projektciklus általános modellje</vt:lpstr>
      <vt:lpstr>A projekt kialakítása</vt:lpstr>
      <vt:lpstr>1. döntési pont</vt:lpstr>
      <vt:lpstr>Odaítélési szakasz</vt:lpstr>
      <vt:lpstr>2. döntési pont</vt:lpstr>
      <vt:lpstr>A teljesítési szakasz</vt:lpstr>
      <vt:lpstr>3. döntési pont</vt:lpstr>
      <vt:lpstr>Utóelemzés</vt:lpstr>
      <vt:lpstr>A projektfolyamat szereplői és sajátosságai</vt:lpstr>
      <vt:lpstr>Projekttulajdonosi szervezet szereplői</vt:lpstr>
      <vt:lpstr>Külső közreműködő szervezetek</vt:lpstr>
      <vt:lpstr>Külső közreműködők</vt:lpstr>
      <vt:lpstr>Fontosabb szerepkörök</vt:lpstr>
      <vt:lpstr>Projektfolyamat sajátosságai</vt:lpstr>
      <vt:lpstr>Kölcsönös függőség</vt:lpstr>
      <vt:lpstr>Az interdepencia különböző típusai</vt:lpstr>
      <vt:lpstr>Az interdepencia különböző típusai</vt:lpstr>
      <vt:lpstr>Az interdepencia különböző típusai</vt:lpstr>
      <vt:lpstr>Az interdepencia különböző típusai</vt:lpstr>
      <vt:lpstr>Az interdepencia különböző típusai</vt:lpstr>
      <vt:lpstr>Összegzés</vt:lpstr>
      <vt:lpstr>Kérdések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gabor.varga</dc:creator>
  <cp:lastModifiedBy>CSILLA FILÓ</cp:lastModifiedBy>
  <cp:revision>7</cp:revision>
  <dcterms:created xsi:type="dcterms:W3CDTF">2020-03-12T12:44:42Z</dcterms:created>
  <dcterms:modified xsi:type="dcterms:W3CDTF">2020-07-01T15:03:32Z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0x01010099392F7E28530D458F1049BCAEC23071</vt:lpwstr>
  </property>
</Properties>
</file>