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64" r:id="rId3"/>
    <p:sldId id="265" r:id="rId4"/>
    <p:sldId id="266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278" r:id="rId13"/>
    <p:sldId id="279" r:id="rId14"/>
    <p:sldId id="280" r:id="rId15"/>
    <p:sldId id="281" r:id="rId16"/>
    <p:sldId id="274" r:id="rId17"/>
    <p:sldId id="282" r:id="rId18"/>
    <p:sldId id="283" r:id="rId19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1F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32243D0-8052-4280-829F-715D6C19E68E}" v="20" dt="2020-06-25T14:26:26.9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62" d="100"/>
          <a:sy n="62" d="100"/>
        </p:scale>
        <p:origin x="79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28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Relationship Id="rId27" Type="http://schemas.openxmlformats.org/officeDocument/2006/relationships/customXml" Target="../customXml/item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SILLA FILÓ" userId="7405f81079fe67b7" providerId="LiveId" clId="{832243D0-8052-4280-829F-715D6C19E68E}"/>
    <pc:docChg chg="custSel addSld modSld">
      <pc:chgData name="CSILLA FILÓ" userId="7405f81079fe67b7" providerId="LiveId" clId="{832243D0-8052-4280-829F-715D6C19E68E}" dt="2020-06-25T10:44:05.301" v="52" actId="5793"/>
      <pc:docMkLst>
        <pc:docMk/>
      </pc:docMkLst>
      <pc:sldChg chg="modSp add mod">
        <pc:chgData name="CSILLA FILÓ" userId="7405f81079fe67b7" providerId="LiveId" clId="{832243D0-8052-4280-829F-715D6C19E68E}" dt="2020-06-25T10:42:52.809" v="40" actId="20577"/>
        <pc:sldMkLst>
          <pc:docMk/>
          <pc:sldMk cId="2406388553" sldId="282"/>
        </pc:sldMkLst>
        <pc:spChg chg="mod">
          <ac:chgData name="CSILLA FILÓ" userId="7405f81079fe67b7" providerId="LiveId" clId="{832243D0-8052-4280-829F-715D6C19E68E}" dt="2020-06-25T10:41:55.471" v="9" actId="20577"/>
          <ac:spMkLst>
            <pc:docMk/>
            <pc:sldMk cId="2406388553" sldId="282"/>
            <ac:spMk id="2" creationId="{00000000-0000-0000-0000-000000000000}"/>
          </ac:spMkLst>
        </pc:spChg>
        <pc:spChg chg="mod">
          <ac:chgData name="CSILLA FILÓ" userId="7405f81079fe67b7" providerId="LiveId" clId="{832243D0-8052-4280-829F-715D6C19E68E}" dt="2020-06-25T10:42:52.809" v="40" actId="20577"/>
          <ac:spMkLst>
            <pc:docMk/>
            <pc:sldMk cId="2406388553" sldId="282"/>
            <ac:spMk id="3" creationId="{00000000-0000-0000-0000-000000000000}"/>
          </ac:spMkLst>
        </pc:spChg>
      </pc:sldChg>
      <pc:sldChg chg="modSp add mod">
        <pc:chgData name="CSILLA FILÓ" userId="7405f81079fe67b7" providerId="LiveId" clId="{832243D0-8052-4280-829F-715D6C19E68E}" dt="2020-06-25T10:44:05.301" v="52" actId="5793"/>
        <pc:sldMkLst>
          <pc:docMk/>
          <pc:sldMk cId="1722939753" sldId="283"/>
        </pc:sldMkLst>
        <pc:spChg chg="mod">
          <ac:chgData name="CSILLA FILÓ" userId="7405f81079fe67b7" providerId="LiveId" clId="{832243D0-8052-4280-829F-715D6C19E68E}" dt="2020-06-25T10:42:46.771" v="39" actId="20577"/>
          <ac:spMkLst>
            <pc:docMk/>
            <pc:sldMk cId="1722939753" sldId="283"/>
            <ac:spMk id="2" creationId="{00000000-0000-0000-0000-000000000000}"/>
          </ac:spMkLst>
        </pc:spChg>
        <pc:spChg chg="mod">
          <ac:chgData name="CSILLA FILÓ" userId="7405f81079fe67b7" providerId="LiveId" clId="{832243D0-8052-4280-829F-715D6C19E68E}" dt="2020-06-25T10:44:05.301" v="52" actId="5793"/>
          <ac:spMkLst>
            <pc:docMk/>
            <pc:sldMk cId="1722939753" sldId="283"/>
            <ac:spMk id="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92B829-3F1E-4106-BE6B-DA288349A410}" type="datetimeFigureOut">
              <a:rPr lang="hu-HU" smtClean="0"/>
              <a:t>2020. 06. 25.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F7CDC6-9918-45C5-BF3A-39725102091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57917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Az elmúlt néhány évtizedben a vállalkozásokban, szervezetekben elindított projektek száma jelentősen megnőtt. Különösen igaz ez a nem technológia vezérelt projektekre, amelyek kevésbé számszerűsíthetők. Ilyenek lehetnek a kutatási és fejlesztési, illetve a szellemi szolgáltatási projektek közé tartozó, szervezetfejlesztési projektek.</a:t>
            </a:r>
          </a:p>
          <a:p>
            <a:r>
              <a:rPr lang="hu-HU" dirty="0"/>
              <a:t>Ezzel együtt a szervezetek környezetében bekövetkező folyamatos és gyors változás egyre inkább felgyorsuló projektfolyamatot követel meg a szervezetektől. Mindezen hatások együttes következménye, hogy jelentősen megnőtt a sikertelenül záródó projektek aránya. Ezért is fontos föltárni a projektek sikerességében szerepet játszó tényezőket és a közöttük működő kölcsönhatásokat.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F7CDC6-9918-45C5-BF3A-39725102091B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543900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Technikai képességek</a:t>
            </a:r>
          </a:p>
          <a:p>
            <a:r>
              <a:rPr lang="hu-HU" dirty="0"/>
              <a:t>A technikai képességek alatt a projekt szakmai tartalmából adódó műszaki, gazdálkodási, pénzügyi, tervezési, beszerzési, illetve egyéb szakmai ismeretek értendők. A projekt szakmai tartalmára vonatkozó, általános áttekintést biztosító technikai ismeretek megléte feltétlenül szükséges a projektmenedzser számára.</a:t>
            </a:r>
          </a:p>
          <a:p>
            <a:r>
              <a:rPr lang="hu-HU" dirty="0"/>
              <a:t>A technikai képességek a következők lehetnek:</a:t>
            </a:r>
          </a:p>
          <a:p>
            <a:r>
              <a:rPr lang="hu-HU" dirty="0"/>
              <a:t>• • A technológia ismerete, és megértése létfontosságú, mivel a projektmenedzser értékeli a technikai ajánlatokat és javaslatokat. A projektek komplexitásuk miatt gyakran több szakterületet ölelnek át, ami új ismeretek gyors elsajátítását is igényelheti.</a:t>
            </a:r>
          </a:p>
          <a:p>
            <a:r>
              <a:rPr lang="hu-HU" dirty="0"/>
              <a:t>• • A projekt gazdaságtanának megértése, azért szükséges, hogy a projektvezető, a projekt </a:t>
            </a:r>
            <a:r>
              <a:rPr lang="hu-HU" dirty="0" err="1"/>
              <a:t>vevőjének</a:t>
            </a:r>
            <a:r>
              <a:rPr lang="hu-HU" dirty="0"/>
              <a:t> a projektről és annak működéséről alkotott nézetét helyesen értse. Ehhez a projektekre vonatkozó pénzügyi képességekre, illetve az életciklus-kalkulációkhoz használt technikák ismeretére van szükség.</a:t>
            </a:r>
          </a:p>
          <a:p>
            <a:r>
              <a:rPr lang="hu-HU" dirty="0"/>
              <a:t>• • A rendszerszervezési és karbantartási szaktudás magában foglalja a megfelelő irodai és technológiai rendszerekről szerzett ismereteket és azok alkalmazását mind a projektcsoport, mind pedig a projekt számára.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F7CDC6-9918-45C5-BF3A-39725102091B}" type="slidenum">
              <a:rPr lang="hu-HU" smtClean="0"/>
              <a:t>13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817320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 vezetői képesség már önmagában is egy összetett fogalom. A projektmenedzser szempontjából a célok megfogalmazásának képességét, a motivációs képességeket, és a megfelelő vezetői stílus alkalmazásának képességét jelenti. A helyes vezetői stílus a feladatorientáltság és a humán orientáltság megfelelő arányának kialakítását eredményezi. A két dimenzió közötti arány a projekt teljesítése során nem mindig állandó, de gyakorlati megfigyelések azt mutatják, hogy a gyáripari tömegtermeléshez képest sokkal szűkebb határok között változik.</a:t>
            </a:r>
          </a:p>
          <a:p>
            <a:r>
              <a:rPr lang="hu-HU" dirty="0"/>
              <a:t>• A csapatépítő képesség arra irányul, hogy a projekt-team egyes tagjaiból az adott projekteredmény létrehozása érdekében szándékosan együttműködni és együtt dolgozni képes csapat jöjjön létre.</a:t>
            </a:r>
          </a:p>
          <a:p>
            <a:r>
              <a:rPr lang="hu-HU" dirty="0"/>
              <a:t>• A kapcsolatteremtő képesség megléte azért nélkülözhetetlen, mert a projektmenedzsernek a projektcsoport tagjain kívül, a projekt </a:t>
            </a:r>
            <a:r>
              <a:rPr lang="hu-HU" dirty="0" err="1"/>
              <a:t>esetenként</a:t>
            </a:r>
            <a:r>
              <a:rPr lang="hu-HU" dirty="0"/>
              <a:t> nagyszámú érintettjével is kapcsolatot kell tartani. Ezen csoportok és személyek között vannak olyanok, akik fölött semmilyen hatáskörrel nem rendelkezik a projektvezető.</a:t>
            </a:r>
          </a:p>
          <a:p>
            <a:r>
              <a:rPr lang="hu-HU" dirty="0"/>
              <a:t>• A kommunikációs képesség birtokában a projektvezető könnyebben tudja mozgásban tartani a projektet, mivel a kommunikációs eszközök helyes megválasztása és alkalmazása segít számos külső és belső érintett számára elfogadhatóvá tenni a projektet.</a:t>
            </a:r>
          </a:p>
          <a:p>
            <a:r>
              <a:rPr lang="hu-HU" dirty="0"/>
              <a:t>• A tárgyalási képesség hozadéka akkor mutatkozik meg, amikor a projektvezetőnek biztosítania kell a projekt teljesítéséhez szükséges belső erőforrásokat. Ilyen esetben többnyire az erőforrások birtokosaival folytatott, úgynevezett „nyer-nyer” stratégiára épülő tárgyalások vezetnek sikerre.</a:t>
            </a:r>
          </a:p>
          <a:p>
            <a:r>
              <a:rPr lang="hu-HU" dirty="0"/>
              <a:t>• A konfliktuskezelési képesség birtokában a projektmenedzser nem arra törekszik, hogy mindenáron elkerülje a törvényszerűen keletkező konfliktusokat, hanem arra, hogy minél sikeresebben feloldja azokat.</a:t>
            </a:r>
          </a:p>
          <a:p>
            <a:r>
              <a:rPr lang="hu-HU" dirty="0"/>
              <a:t>• A problémamegoldó képesség megléte lehetővé teszi a projektvezető számára, hogy a részletek helyett a probléma egészére és annak következményeire koncentráljon. Így egy logikusan felépített folyamat keretében a probléma megoldására tud összpontosítani.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F7CDC6-9918-45C5-BF3A-39725102091B}" type="slidenum">
              <a:rPr lang="hu-HU" smtClean="0"/>
              <a:t>14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778823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 projekt-specifikus vezetési képességek közé tartoznak például azon vezetési technikák és menedzsment módszerek ismerete, amelyek segítik a projektvezető mindennapi munkáját.</a:t>
            </a:r>
          </a:p>
          <a:p>
            <a:r>
              <a:rPr lang="hu-HU" dirty="0"/>
              <a:t>Ezen komplex menedzsment tudás fontosabb összetevői a következők:</a:t>
            </a:r>
          </a:p>
          <a:p>
            <a:r>
              <a:rPr lang="hu-HU" dirty="0"/>
              <a:t>• Az ismeret a projektvezetés eszköztárának ismeretét jelenti. A projektvezetési eszközök között találhatóak a:</a:t>
            </a:r>
          </a:p>
          <a:p>
            <a:r>
              <a:rPr lang="hu-HU" dirty="0"/>
              <a:t>• projektvezetési technikák, például az időtervezés és a kockázatelemzés kvantitatív technikái, amelyek adott kérdés kapcsán számszerűsített választ adnak.</a:t>
            </a:r>
          </a:p>
          <a:p>
            <a:r>
              <a:rPr lang="hu-HU" dirty="0"/>
              <a:t>• A projektvezetési módszerek, amelyek adott kérdésre nem számszerűsített formában adják meg a választ, hanem mintegy iránytűként jelzik az adott helyzetben optimálisnak tartható megoldást. Ezek lehetnek például, a </a:t>
            </a:r>
            <a:r>
              <a:rPr lang="hu-HU" dirty="0" err="1"/>
              <a:t>projektbehatárolásban</a:t>
            </a:r>
            <a:r>
              <a:rPr lang="hu-HU" dirty="0"/>
              <a:t> használt eszközök.</a:t>
            </a:r>
          </a:p>
          <a:p>
            <a:r>
              <a:rPr lang="hu-HU" dirty="0"/>
              <a:t>• A projektvezetési eljárások, amelyek </a:t>
            </a:r>
            <a:r>
              <a:rPr lang="hu-HU" dirty="0" err="1"/>
              <a:t>forgatókönyvszerűen</a:t>
            </a:r>
            <a:r>
              <a:rPr lang="hu-HU" dirty="0"/>
              <a:t> leírják és szabályozzák a folyamat lépéseit, a vonatkozó szerepköröket, illetve a dokumentációkat. Az angol nyelvből átvett szó szerinti fordítás következtében, a hazai gyakorlat ezeket az eljárásokat nevezi módszertanoknak.</a:t>
            </a:r>
          </a:p>
          <a:p>
            <a:r>
              <a:rPr lang="hu-HU" dirty="0"/>
              <a:t>• Az alkalmazási készség teszi a gyakorlatban is használhatóvá az ismeretet. Stabil elméleti alapokon nyugvó ismeret megléte szükséges az alkalmazási készség kialakulásához, illetve az ismeretek tudatos alkalmazásához.</a:t>
            </a:r>
          </a:p>
          <a:p>
            <a:r>
              <a:rPr lang="hu-HU" dirty="0"/>
              <a:t>• A szemléletmód a projektmenedzserek viszonyulása a projektekhez, illetve a projekteknek a szervezetben betöltött szerepéhez. A szemléletmód alatt, a stratégiaorientált projektvezetési szemléletmód értendő.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F7CDC6-9918-45C5-BF3A-39725102091B}" type="slidenum">
              <a:rPr lang="hu-HU" smtClean="0"/>
              <a:t>15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312165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Fontos hangsúlyozni, hogy a projektek sikerében nagyon jelentős szerepe van a vezetőknek. A fejlett menedzsment kultúrával rendelkező országokban éles különbséget tesznek a menedzserek és a vezetők megnevezése között.</a:t>
            </a:r>
          </a:p>
          <a:p>
            <a:r>
              <a:rPr lang="hu-HU" dirty="0"/>
              <a:t>• menedzser, az akinek feladata egy szervezet, vagy szervezeti egység menedzselése, azaz eredményes és hatékony működtetése.</a:t>
            </a:r>
          </a:p>
          <a:p>
            <a:r>
              <a:rPr lang="hu-HU" dirty="0"/>
              <a:t>• vezető elnevezéssel a vezéregyéniségeket illetik, vagy pedig vezetői mivoltában tekintik a menedzsert.</a:t>
            </a:r>
          </a:p>
          <a:p>
            <a:r>
              <a:rPr lang="hu-HU" dirty="0"/>
              <a:t>A lényegi különbség tehát a menedzser és a vezető között, a New York-i Állami Egyetem, Menedzsment Iskolája szerint:</a:t>
            </a:r>
          </a:p>
          <a:p>
            <a:r>
              <a:rPr lang="hu-HU" dirty="0"/>
              <a:t>• a menedzser az, akit </a:t>
            </a:r>
            <a:r>
              <a:rPr lang="hu-HU" dirty="0" err="1"/>
              <a:t>felülről</a:t>
            </a:r>
            <a:r>
              <a:rPr lang="hu-HU" dirty="0"/>
              <a:t> kineveztek, vezető az, akit alulról elfogadnak, a menedzsernek beosztottjai, a vezetőnek követői vannak.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F7CDC6-9918-45C5-BF3A-39725102091B}" type="slidenum">
              <a:rPr lang="hu-HU" smtClean="0"/>
              <a:t>16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857600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Fontos hangsúlyozni, hogy a projektek sikerében nagyon jelentős szerepe van a vezetőknek. A fejlett menedzsment kultúrával rendelkező országokban éles különbséget tesznek a menedzserek és a vezetők megnevezése között.</a:t>
            </a:r>
          </a:p>
          <a:p>
            <a:r>
              <a:rPr lang="hu-HU" dirty="0"/>
              <a:t>• menedzser, az akinek feladata egy szervezet, vagy szervezeti egység menedzselése, azaz eredményes és hatékony működtetése.</a:t>
            </a:r>
          </a:p>
          <a:p>
            <a:r>
              <a:rPr lang="hu-HU" dirty="0"/>
              <a:t>• vezető elnevezéssel a vezéregyéniségeket illetik, vagy pedig vezetői mivoltában tekintik a menedzsert.</a:t>
            </a:r>
          </a:p>
          <a:p>
            <a:r>
              <a:rPr lang="hu-HU" dirty="0"/>
              <a:t>A lényegi különbség tehát a menedzser és a vezető között, a New York-i Állami Egyetem, Menedzsment Iskolája szerint:</a:t>
            </a:r>
          </a:p>
          <a:p>
            <a:r>
              <a:rPr lang="hu-HU" dirty="0"/>
              <a:t>• a menedzser az, akit </a:t>
            </a:r>
            <a:r>
              <a:rPr lang="hu-HU" dirty="0" err="1"/>
              <a:t>felülről</a:t>
            </a:r>
            <a:r>
              <a:rPr lang="hu-HU" dirty="0"/>
              <a:t> kineveztek, vezető az, akit alulról elfogadnak, a menedzsernek beosztottjai, a vezetőnek követői vannak.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F7CDC6-9918-45C5-BF3A-39725102091B}" type="slidenum">
              <a:rPr lang="hu-HU" smtClean="0"/>
              <a:t>17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642569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Fontos hangsúlyozni, hogy a projektek sikerében nagyon jelentős szerepe van a vezetőknek. A fejlett menedzsment kultúrával rendelkező országokban éles különbséget tesznek a menedzserek és a vezetők megnevezése között.</a:t>
            </a:r>
          </a:p>
          <a:p>
            <a:r>
              <a:rPr lang="hu-HU" dirty="0"/>
              <a:t>• menedzser, az akinek feladata egy szervezet, vagy szervezeti egység menedzselése, azaz eredményes és hatékony működtetése.</a:t>
            </a:r>
          </a:p>
          <a:p>
            <a:r>
              <a:rPr lang="hu-HU" dirty="0"/>
              <a:t>• vezető elnevezéssel a vezéregyéniségeket illetik, vagy pedig vezetői mivoltában tekintik a menedzsert.</a:t>
            </a:r>
          </a:p>
          <a:p>
            <a:r>
              <a:rPr lang="hu-HU" dirty="0"/>
              <a:t>A lényegi különbség tehát a menedzser és a vezető között, a New York-i Állami Egyetem, Menedzsment Iskolája szerint:</a:t>
            </a:r>
          </a:p>
          <a:p>
            <a:r>
              <a:rPr lang="hu-HU" dirty="0"/>
              <a:t>• a menedzser az, akit </a:t>
            </a:r>
            <a:r>
              <a:rPr lang="hu-HU" dirty="0" err="1"/>
              <a:t>felülről</a:t>
            </a:r>
            <a:r>
              <a:rPr lang="hu-HU" dirty="0"/>
              <a:t> kineveztek, vezető az, akit alulról elfogadnak, a menedzsernek beosztottjai, a vezetőnek követői vannak.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F7CDC6-9918-45C5-BF3A-39725102091B}" type="slidenum">
              <a:rPr lang="hu-HU" smtClean="0"/>
              <a:t>18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506597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 stratégiaorientált projektvezetési szemlélet, illetve a különböző projektcélok elérése szempontjából állítható, hogy a projektvezető és a projektben szereplő személyek szerepe a sikeres megvalósításban elsődleges. A projektmenedzsment alapvetően team-menedzsment. Nemzetközi projektek esetén a projektcsoport tagjai eltérő kultúrákból érkeznek, különböző nyelven beszélnek. A csoport tagjaival azt kell megértetni és elfogadtatni, hogy a team a projekt vezető ereje.</a:t>
            </a:r>
          </a:p>
          <a:p>
            <a:r>
              <a:rPr lang="hu-HU" dirty="0"/>
              <a:t>A sikeres projektmenedzsernek olyan ismeretek birtokában kell lennie, amelyek iskolapadban nem tanulhatók. A jó projektmenedzser igazi vezető, a vezetettek tisztelik őszinteségét, következetességét, tisztességét és vezetői éleslátását.</a:t>
            </a:r>
          </a:p>
          <a:p>
            <a:r>
              <a:rPr lang="hu-HU" dirty="0"/>
              <a:t>Az elmúlt néhány évtizedben több szakíró is kutatta a projektek sikertelenségében leginkább közrejátszó tényezőket, amelyek az idő- és költségkeret jelentős túllépésében nyilvánulnak meg. Ezek a jellemzők egyértelműen számszerűsíthetőek ezért is kézenfekvő az alkalmazásuk, mint sikertényező. A projektek sikerességének tartalmi értelmezése, a projektsiker fogalma, ma már sokkal tágabban és összetettebben értendő.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F7CDC6-9918-45C5-BF3A-39725102091B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950660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 stratégiaorientált projektvezetési szemléletmód kialakulása előtt a sikeresség kritériuma a minőségre (projekteredmény), az időre és a költségparaméterre összpontosított. Ha a projekteredmény a tervezett minőségben, az idő- és költségkeretek között elkészült, akkor a projekt sikeresnek minősült.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F7CDC6-9918-45C5-BF3A-39725102091B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237573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 stratégiaorientált megközelítés elterjedése fokozatos változást eredményezett a projektsiker árnyaltabb megítélésében is. A kutatási eredményekből egyértelműen kiderült, hogy az időtartam és költség mellett más </a:t>
            </a:r>
            <a:r>
              <a:rPr lang="hu-HU" dirty="0" err="1"/>
              <a:t>esetenként</a:t>
            </a:r>
            <a:r>
              <a:rPr lang="hu-HU" dirty="0"/>
              <a:t> fontosabb kritériumok is szerepet játszhatnak a sikeresség megítélésében. Ilyen lehet a projekteredmény műszaki megfelelősége, vagy a projekttulajdonosnál, illetve a projekt további érintettjeinél jelentkező előnyök.</a:t>
            </a:r>
          </a:p>
          <a:p>
            <a:r>
              <a:rPr lang="hu-HU" dirty="0"/>
              <a:t>Az is megállapítást nyert, hogy bizonyos tényezők kedvező alakulása a siker, kedvezőtlen alakulása pedig egyértelműen a kudarc irányába terelik a projektet.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F7CDC6-9918-45C5-BF3A-39725102091B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934600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 projekteredmény tartalmi behatárolásának pontossága,</a:t>
            </a:r>
          </a:p>
          <a:p>
            <a:r>
              <a:rPr lang="hu-HU" dirty="0"/>
              <a:t>a projektcsoporton belüli és a projekt érintettjei közötti folyamatos kommunikáció,</a:t>
            </a:r>
          </a:p>
          <a:p>
            <a:r>
              <a:rPr lang="hu-HU" dirty="0"/>
              <a:t>a projekttel elérendő stratégiai cél egyértelmű megfogalmazása,</a:t>
            </a:r>
          </a:p>
          <a:p>
            <a:r>
              <a:rPr lang="hu-HU" dirty="0"/>
              <a:t>a reális, valóságnak megfelelő idő-, erőforrás és költségtervezés,</a:t>
            </a:r>
          </a:p>
          <a:p>
            <a:r>
              <a:rPr lang="hu-HU" dirty="0"/>
              <a:t>a projektmenedzser és a projektcsoport tagjainak felkészültsége,</a:t>
            </a:r>
          </a:p>
          <a:p>
            <a:r>
              <a:rPr lang="hu-HU" dirty="0"/>
              <a:t>a kockázatok értékelése, a kockázatkezelés módja,</a:t>
            </a:r>
          </a:p>
          <a:p>
            <a:r>
              <a:rPr lang="hu-HU" dirty="0"/>
              <a:t>a változások mértéke és kezelésük módja.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F7CDC6-9918-45C5-BF3A-39725102091B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303192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Egy konkrét projekt kapcsán a sikertényezők azonosíthatósága nagymértékben függ az előre definiált sikerkritériumoktól.</a:t>
            </a:r>
          </a:p>
          <a:p>
            <a:r>
              <a:rPr lang="hu-HU" dirty="0"/>
              <a:t>A projektsiker értelmezéséhez egy olyan hierarchikus modell ajánlható, amelyben a projektek sikerességének három megítélési szintje van a következők szerint:</a:t>
            </a:r>
          </a:p>
          <a:p>
            <a:r>
              <a:rPr lang="hu-HU" dirty="0"/>
              <a:t>• az elsődleges projektcélok alapján történő értékelés,</a:t>
            </a:r>
          </a:p>
          <a:p>
            <a:r>
              <a:rPr lang="hu-HU" dirty="0"/>
              <a:t>• a projektet kezdeményező projekttulajdonosi szervezet megelégedettsége alapján történő értékelés,</a:t>
            </a:r>
          </a:p>
          <a:p>
            <a:r>
              <a:rPr lang="hu-HU" dirty="0"/>
              <a:t>• a projektben érintett érdekcsoportok megelégedettsége alapján történő értékelés.</a:t>
            </a:r>
          </a:p>
          <a:p>
            <a:r>
              <a:rPr lang="hu-HU" dirty="0"/>
              <a:t>• az elsődleges projektcélok alapján történő értékelés, amely megfelel a projektsiker hagyományos értékelési módjának, (minőség, idő- és költségkeret). Fontos hangsúlyozni azonban, hogy a projekt teljesítése során a projekteredmény módosításának hatására változhatnak a minőségi követelmények, az időtartam és a költségterv is. Ennek megfelelően az egyes paraméterek tényleges értékekeit a módosított (aktualizált) értékekhez kell viszonyítani.</a:t>
            </a:r>
          </a:p>
          <a:p>
            <a:r>
              <a:rPr lang="hu-HU" dirty="0"/>
              <a:t>• a projektet kezdeményező projekttulajdonosi szervezet megelégedettsége alapján történő értékelés kapcsán a kérdés az, hogy az elkészült projekteredmény milyen mértékben tette lehetővé az alapul szolgáló stratégiai cél elérését. Ennek eldöntése a kvantitatív módon jól leírható projektek és stratégiai célok esetében egyszerűbb és rövidebb időt igényel. A kvantitatív módon nehezen megfogható projektek esetében csak hosszabb idő elteltével és sokszor közvetett úton mérhető a sikeresség. Általánosságban állítható, hogy azokra az elvárásokra célszerű támaszkodni, amelyek figyelembevételével a projekteredmény behatárolása megtörtént.</a:t>
            </a:r>
          </a:p>
          <a:p>
            <a:r>
              <a:rPr lang="hu-HU" dirty="0"/>
              <a:t>• a projektben érintett érdekcsoportok megelégedettsége alapján történő értékelés kapcsán annak megállapítására célszerű törekedni, hogy a projekt teljesítési folyamatában, illetve a projekteredményében érintett érdekcsoportok számára milyen mértékben elfogadott a projekt. Ezen értékelés esetén, a projekttulajdonosi szervezet különböző érintettjeit és a projekt többi érintettjét érdemes különválasztani.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F7CDC6-9918-45C5-BF3A-39725102091B}" type="slidenum">
              <a:rPr lang="hu-HU" smtClean="0"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44530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 projektsikeresség hierarchikus modellje egymást feltételező szintekből áll, ugyanakkor lehetővé válik a sikeresség egyes szintek szerinti független megítélése is. A modellnek ezen tulajdonsága több lehetőséget is kínál a következők szerint:</a:t>
            </a:r>
          </a:p>
          <a:p>
            <a:r>
              <a:rPr lang="hu-HU" dirty="0"/>
              <a:t>• kialakítható a sikerkritériumok prioritási rendje, ami csak a konkrét helyzet ismeretében határozható meg. Elsősorban stratégai kérdés így a stratégiai vezetés hatáskörébe tartozik.</a:t>
            </a:r>
          </a:p>
          <a:p>
            <a:r>
              <a:rPr lang="hu-HU" dirty="0"/>
              <a:t>• a projekt teljesítésében résztvevők és a projektben érintett érdekcsoportok a számukra adekvát szinten tudják értékelni a sikeresség mértékét.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F7CDC6-9918-45C5-BF3A-39725102091B}" type="slidenum">
              <a:rPr lang="hu-HU" smtClean="0"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934500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 projekt szereplői eltérő módon érzékelhetik a sikerességet, ezért gyakori a sikerkritériumok közötti ellentmondás, ami önmagában is nehezíti a sikerkritériumok prioritási rendjének megállapítását, illetve a megfelelő kompromisszum elérését. Nem szabad arról sem megfeledkezni, hogy az érzékelt siker mértéke az idő múlásával megváltozhat.</a:t>
            </a:r>
          </a:p>
          <a:p>
            <a:r>
              <a:rPr lang="hu-HU" dirty="0"/>
              <a:t>A projektek sikere vagy sikertelensége jelentős részben a projektvezető és a projektcsoport tagjainak mesterségbeli tudásán múlik. Ezért fontos ennek részletesebb megismerése.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F7CDC6-9918-45C5-BF3A-39725102091B}" type="slidenum">
              <a:rPr lang="hu-HU" smtClean="0"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957810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 projektvezetés művészetéhez és mesterségéhez szükséges legfontosabb képességeket a korszerű szakirodalom többféleképpen csoportosítja. Valamennyi megközelítés közös nevezője lehet a következő három csoport:</a:t>
            </a:r>
          </a:p>
          <a:p>
            <a:r>
              <a:rPr lang="hu-HU" dirty="0"/>
              <a:t>technikai képességek,</a:t>
            </a:r>
          </a:p>
          <a:p>
            <a:r>
              <a:rPr lang="hu-HU" dirty="0"/>
              <a:t>humán képességek,</a:t>
            </a:r>
          </a:p>
          <a:p>
            <a:r>
              <a:rPr lang="hu-HU" dirty="0"/>
              <a:t>projekt-specifikus vezetési képességek.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F7CDC6-9918-45C5-BF3A-39725102091B}" type="slidenum">
              <a:rPr lang="hu-HU" smtClean="0"/>
              <a:t>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912509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F8000-AFA9-4BED-B358-90494899D2ED}" type="datetime1">
              <a:rPr lang="hu-HU" smtClean="0"/>
              <a:t>2020. 06. 25.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695605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80415-7B39-47C0-91A4-900EBC58FBFC}" type="datetime1">
              <a:rPr lang="hu-HU" smtClean="0"/>
              <a:t>2020. 06. 25.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44574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3BFDF-C6CF-456B-BFC8-C5D5254C05C9}" type="datetime1">
              <a:rPr lang="hu-HU" smtClean="0"/>
              <a:t>2020. 06. 25.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42808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974206" y="114870"/>
            <a:ext cx="7979344" cy="866908"/>
          </a:xfrm>
        </p:spPr>
        <p:txBody>
          <a:bodyPr>
            <a:normAutofit/>
          </a:bodyPr>
          <a:lstStyle>
            <a:lvl1pPr algn="ctr">
              <a:defRPr sz="3500" b="1">
                <a:solidFill>
                  <a:schemeClr val="tx1"/>
                </a:solidFill>
              </a:defRPr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21381" y="1232035"/>
            <a:ext cx="11608067" cy="494492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2672B-E127-4547-BD2E-1AAA7655F84A}" type="datetime1">
              <a:rPr lang="hu-HU" smtClean="0"/>
              <a:t>2020. 06. 25.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90778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7C0EA-DE5C-4186-AED9-DA0D257A3085}" type="datetime1">
              <a:rPr lang="hu-HU" smtClean="0"/>
              <a:t>2020. 06. 25.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64091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DD9D0-E272-409A-AB17-A882CF1DD8FA}" type="datetime1">
              <a:rPr lang="hu-HU" smtClean="0"/>
              <a:t>2020. 06. 25.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883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FE4D7-A085-416F-A4A0-1FD0B98103EC}" type="datetime1">
              <a:rPr lang="hu-HU" smtClean="0"/>
              <a:t>2020. 06. 25.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84977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575B1-5095-41CB-B20E-442F48FFBB6D}" type="datetime1">
              <a:rPr lang="hu-HU" smtClean="0"/>
              <a:t>2020. 06. 25.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32800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36C10-6AC2-41FE-B19B-5CDC0D9DAF0A}" type="datetime1">
              <a:rPr lang="hu-HU" smtClean="0"/>
              <a:t>2020. 06. 25.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14673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AEBC5-0ADB-4D2B-B767-56697C3D67BD}" type="datetime1">
              <a:rPr lang="hu-HU" smtClean="0"/>
              <a:t>2020. 06. 25.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76523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96389-0110-4976-84CC-3300DFE4B9AC}" type="datetime1">
              <a:rPr lang="hu-HU" smtClean="0"/>
              <a:t>2020. 06. 25.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8522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8EFDD4-4024-461E-ACBD-964883C5309E}" type="datetime1">
              <a:rPr lang="hu-HU" smtClean="0"/>
              <a:t>2020. 06. 25.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9DC037-E7BD-4C73-8B08-BA96F3CF296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9223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1"/>
          <p:cNvSpPr txBox="1">
            <a:spLocks/>
          </p:cNvSpPr>
          <p:nvPr/>
        </p:nvSpPr>
        <p:spPr>
          <a:xfrm>
            <a:off x="838200" y="1308401"/>
            <a:ext cx="10515600" cy="8957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5000" dirty="0">
                <a:solidFill>
                  <a:schemeClr val="bg1"/>
                </a:solidFill>
              </a:rPr>
              <a:t>PROJEKTMENEDZSMENT– 2. hét</a:t>
            </a:r>
          </a:p>
        </p:txBody>
      </p:sp>
      <p:sp>
        <p:nvSpPr>
          <p:cNvPr id="8" name="Tartalom helye 2"/>
          <p:cNvSpPr txBox="1">
            <a:spLocks/>
          </p:cNvSpPr>
          <p:nvPr/>
        </p:nvSpPr>
        <p:spPr>
          <a:xfrm>
            <a:off x="838200" y="2425567"/>
            <a:ext cx="10515600" cy="27528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da-DK" sz="1600" dirty="0">
                <a:solidFill>
                  <a:schemeClr val="bg1"/>
                </a:solidFill>
              </a:rPr>
              <a:t>A projekt sikeressége</a:t>
            </a:r>
          </a:p>
          <a:p>
            <a:pPr algn="just"/>
            <a:r>
              <a:rPr lang="da-DK" sz="1600" dirty="0">
                <a:solidFill>
                  <a:schemeClr val="bg1"/>
                </a:solidFill>
              </a:rPr>
              <a:t>A projektvezetési képességek</a:t>
            </a:r>
            <a:endParaRPr lang="hu-HU" sz="1600" dirty="0">
              <a:solidFill>
                <a:schemeClr val="bg1"/>
              </a:solidFill>
            </a:endParaRPr>
          </a:p>
        </p:txBody>
      </p:sp>
      <p:sp>
        <p:nvSpPr>
          <p:cNvPr id="11" name="Dia számának hely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1</a:t>
            </a:fld>
            <a:endParaRPr lang="hu-HU"/>
          </a:p>
        </p:txBody>
      </p:sp>
      <p:pic>
        <p:nvPicPr>
          <p:cNvPr id="2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423C33C2-71BD-4A99-A2B8-4CCA3A9B3C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225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756"/>
    </mc:Choice>
    <mc:Fallback>
      <p:transition spd="slow" advTm="137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Az érzékelt siker mértéke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r>
              <a:rPr lang="hu-HU" dirty="0"/>
              <a:t>Az idő múlásával eltérő mértékű lehet</a:t>
            </a:r>
          </a:p>
          <a:p>
            <a:pPr marL="0" indent="0">
              <a:buNone/>
            </a:pPr>
            <a:r>
              <a:rPr lang="hu-HU" dirty="0"/>
              <a:t>Ellentmondások?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10</a:t>
            </a:fld>
            <a:endParaRPr lang="hu-HU"/>
          </a:p>
        </p:txBody>
      </p:sp>
      <p:pic>
        <p:nvPicPr>
          <p:cNvPr id="5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25C52A0D-3160-48FA-8355-B927E2E12C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069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083"/>
    </mc:Choice>
    <mc:Fallback>
      <p:transition spd="slow" advTm="430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projektvezetés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91966" y="1196600"/>
            <a:ext cx="11608067" cy="4944928"/>
          </a:xfrm>
        </p:spPr>
        <p:txBody>
          <a:bodyPr/>
          <a:lstStyle/>
          <a:p>
            <a:pPr marL="0" indent="0">
              <a:buNone/>
            </a:pPr>
            <a:r>
              <a:rPr lang="hu-HU" dirty="0"/>
              <a:t>A projektvezetéshez szükséges legfontosabb képességeket a korszerű szakirodalom többféleképpen csoportosítja. Valamennyi megközelítés közös nevezője lehet a következő három csoport:</a:t>
            </a:r>
          </a:p>
          <a:p>
            <a:pPr marL="0" indent="0">
              <a:buNone/>
            </a:pPr>
            <a:endParaRPr lang="hu-HU" dirty="0"/>
          </a:p>
          <a:p>
            <a:r>
              <a:rPr lang="hu-HU" dirty="0"/>
              <a:t>technikai képességek,</a:t>
            </a:r>
          </a:p>
          <a:p>
            <a:r>
              <a:rPr lang="hu-HU" dirty="0"/>
              <a:t>humán képességek,</a:t>
            </a:r>
          </a:p>
          <a:p>
            <a:r>
              <a:rPr lang="hu-HU" dirty="0"/>
              <a:t>projekt-specifikus vezetési képességek.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11</a:t>
            </a:fld>
            <a:endParaRPr lang="hu-HU"/>
          </a:p>
        </p:txBody>
      </p:sp>
      <p:pic>
        <p:nvPicPr>
          <p:cNvPr id="6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0DD35A17-FC76-4D8B-8073-4D8DFE9EBE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897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216"/>
    </mc:Choice>
    <mc:Fallback>
      <p:transition spd="slow" advTm="322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projektvezetés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12</a:t>
            </a:fld>
            <a:endParaRPr lang="hu-HU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876F1DF7-5B76-42BA-BDE4-71C95B9999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686921" y="1231900"/>
            <a:ext cx="8676870" cy="4945063"/>
          </a:xfrm>
          <a:prstGeom prst="rect">
            <a:avLst/>
          </a:prstGeom>
        </p:spPr>
      </p:pic>
      <p:pic>
        <p:nvPicPr>
          <p:cNvPr id="6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8D714DF2-0CD8-4993-A047-5F319FCA85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911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578"/>
    </mc:Choice>
    <mc:Fallback>
      <p:transition spd="slow" advTm="235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7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Technikai képességek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  <a:p>
            <a:r>
              <a:rPr lang="hu-HU" dirty="0"/>
              <a:t>A technológia ismerete, és megértése</a:t>
            </a:r>
          </a:p>
          <a:p>
            <a:r>
              <a:rPr lang="hu-HU" dirty="0"/>
              <a:t>Projekt gazdaságtana</a:t>
            </a:r>
          </a:p>
          <a:p>
            <a:r>
              <a:rPr lang="hu-HU" dirty="0"/>
              <a:t>A rendszerszervezési és karbantartási szaktudás</a:t>
            </a:r>
          </a:p>
          <a:p>
            <a:r>
              <a:rPr lang="hu-HU" dirty="0"/>
              <a:t>Pénzügyi ismeretek</a:t>
            </a:r>
          </a:p>
          <a:p>
            <a:r>
              <a:rPr lang="hu-HU" dirty="0"/>
              <a:t>Beszerzési szaktudás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13</a:t>
            </a:fld>
            <a:endParaRPr lang="hu-HU"/>
          </a:p>
        </p:txBody>
      </p:sp>
      <p:pic>
        <p:nvPicPr>
          <p:cNvPr id="5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5A6D14E8-5C05-4513-904A-B63EB0D449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079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511"/>
    </mc:Choice>
    <mc:Fallback>
      <p:transition spd="slow" advTm="905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5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Humán képességek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  <a:p>
            <a:r>
              <a:rPr lang="hu-HU" dirty="0"/>
              <a:t>A vezetői képesség - stílus-feladatorientáltság - humán orientáltság</a:t>
            </a:r>
          </a:p>
          <a:p>
            <a:r>
              <a:rPr lang="hu-HU" dirty="0"/>
              <a:t>Csapatépítő képesség</a:t>
            </a:r>
          </a:p>
          <a:p>
            <a:r>
              <a:rPr lang="hu-HU" dirty="0"/>
              <a:t>Kapcsolatteremtő képesség</a:t>
            </a:r>
          </a:p>
          <a:p>
            <a:r>
              <a:rPr lang="hu-HU" dirty="0"/>
              <a:t>Kommunikációs képesség</a:t>
            </a:r>
          </a:p>
          <a:p>
            <a:r>
              <a:rPr lang="hu-HU" dirty="0"/>
              <a:t>Tárgyalási képesség</a:t>
            </a:r>
          </a:p>
          <a:p>
            <a:r>
              <a:rPr lang="hu-HU" dirty="0"/>
              <a:t>Konfliktuskezelési képesség</a:t>
            </a:r>
          </a:p>
          <a:p>
            <a:r>
              <a:rPr lang="hu-HU" dirty="0"/>
              <a:t>Problémamegoldó képesség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14</a:t>
            </a:fld>
            <a:endParaRPr lang="hu-HU"/>
          </a:p>
        </p:txBody>
      </p:sp>
      <p:pic>
        <p:nvPicPr>
          <p:cNvPr id="5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885562ED-C301-424B-9D42-4E57FCF920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259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6395"/>
    </mc:Choice>
    <mc:Fallback>
      <p:transition spd="slow" advTm="1563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3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Projekt-specifikus vezetési képességek 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  <a:p>
            <a:r>
              <a:rPr lang="hu-HU" dirty="0"/>
              <a:t>Projektvezetési technikák</a:t>
            </a:r>
          </a:p>
          <a:p>
            <a:r>
              <a:rPr lang="hu-HU" dirty="0"/>
              <a:t>Projektvezetési módszerek</a:t>
            </a:r>
          </a:p>
          <a:p>
            <a:r>
              <a:rPr lang="hu-HU" dirty="0"/>
              <a:t>Projektvezetési eljárások</a:t>
            </a:r>
          </a:p>
          <a:p>
            <a:r>
              <a:rPr lang="hu-HU" dirty="0"/>
              <a:t>Alkalmazási készségek</a:t>
            </a:r>
          </a:p>
          <a:p>
            <a:r>
              <a:rPr lang="hu-HU" dirty="0"/>
              <a:t>Szemléletmód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15</a:t>
            </a:fld>
            <a:endParaRPr lang="hu-HU"/>
          </a:p>
        </p:txBody>
      </p:sp>
      <p:pic>
        <p:nvPicPr>
          <p:cNvPr id="5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D6BF3EA2-EB6E-49EC-8691-5CE0679AAA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07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208"/>
    </mc:Choice>
    <mc:Fallback>
      <p:transition spd="slow" advTm="1122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2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Menedzser/vezető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r>
              <a:rPr lang="hu-HU" dirty="0"/>
              <a:t>A </a:t>
            </a:r>
            <a:r>
              <a:rPr lang="hu-HU" b="1" dirty="0"/>
              <a:t>lényegi különbség </a:t>
            </a:r>
            <a:r>
              <a:rPr lang="hu-HU" dirty="0"/>
              <a:t>tehát a menedzser és a vezető között, a New York-i Állami Egyetem, Menedzsment Iskolája szerint: </a:t>
            </a:r>
          </a:p>
          <a:p>
            <a:pPr marL="0" indent="0">
              <a:buNone/>
            </a:pPr>
            <a:r>
              <a:rPr lang="hu-HU" dirty="0"/>
              <a:t>• a </a:t>
            </a:r>
            <a:r>
              <a:rPr lang="hu-HU" b="1" dirty="0"/>
              <a:t>menedzser </a:t>
            </a:r>
            <a:r>
              <a:rPr lang="hu-HU" dirty="0"/>
              <a:t>az, akit </a:t>
            </a:r>
            <a:r>
              <a:rPr lang="hu-HU" dirty="0" err="1"/>
              <a:t>felülről</a:t>
            </a:r>
            <a:r>
              <a:rPr lang="hu-HU" dirty="0"/>
              <a:t> kineveztek, </a:t>
            </a:r>
            <a:r>
              <a:rPr lang="hu-HU" b="1" dirty="0"/>
              <a:t>vezető </a:t>
            </a:r>
            <a:r>
              <a:rPr lang="hu-HU" dirty="0"/>
              <a:t>az, akit alulról elfogadnak, a </a:t>
            </a:r>
            <a:r>
              <a:rPr lang="hu-HU" b="1" dirty="0"/>
              <a:t>menedzsernek </a:t>
            </a:r>
            <a:r>
              <a:rPr lang="hu-HU" dirty="0"/>
              <a:t>beosztottjai, a </a:t>
            </a:r>
            <a:r>
              <a:rPr lang="hu-HU" b="1" dirty="0"/>
              <a:t>vezetőnek </a:t>
            </a:r>
            <a:r>
              <a:rPr lang="hu-HU" dirty="0"/>
              <a:t>követői vannak. </a:t>
            </a:r>
          </a:p>
          <a:p>
            <a:pPr marL="0" indent="0">
              <a:buNone/>
            </a:pP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16</a:t>
            </a:fld>
            <a:endParaRPr lang="hu-HU"/>
          </a:p>
        </p:txBody>
      </p:sp>
      <p:pic>
        <p:nvPicPr>
          <p:cNvPr id="5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13165B76-22AB-4D8C-B6C5-238DBB87A5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78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939"/>
    </mc:Choice>
    <mc:Fallback>
      <p:transition spd="slow" advTm="609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9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Összegzés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hu-HU" dirty="0"/>
              <a:t>• Adott projektet </a:t>
            </a:r>
            <a:r>
              <a:rPr lang="hu-HU" b="1" dirty="0"/>
              <a:t>bizonyos tényezők </a:t>
            </a:r>
            <a:r>
              <a:rPr lang="hu-HU" dirty="0"/>
              <a:t>kedvező alakulása a siker, a kedvezőtlen alakulása pedig egyértelműen a kudarc irányába terelik. A projektsiker értelmezését egy három szintből álló, hierarchikusan felépülő </a:t>
            </a:r>
            <a:r>
              <a:rPr lang="hu-HU" b="1" dirty="0"/>
              <a:t>modell </a:t>
            </a:r>
            <a:r>
              <a:rPr lang="hu-HU" dirty="0"/>
              <a:t>segíti leginkább. </a:t>
            </a:r>
          </a:p>
          <a:p>
            <a:pPr marL="0" indent="0">
              <a:buNone/>
            </a:pPr>
            <a:r>
              <a:rPr lang="hu-HU" dirty="0"/>
              <a:t>• A </a:t>
            </a:r>
            <a:r>
              <a:rPr lang="hu-HU" b="1" dirty="0"/>
              <a:t>projektvezetés </a:t>
            </a:r>
            <a:r>
              <a:rPr lang="hu-HU" dirty="0"/>
              <a:t>mesterségéhez szükséges legfontosabb </a:t>
            </a:r>
            <a:r>
              <a:rPr lang="hu-HU" b="1" dirty="0"/>
              <a:t>képességeket </a:t>
            </a:r>
            <a:r>
              <a:rPr lang="hu-HU" dirty="0"/>
              <a:t>a korszerű szakirodalom </a:t>
            </a:r>
            <a:r>
              <a:rPr lang="hu-HU" b="1" dirty="0"/>
              <a:t>három csoportba </a:t>
            </a:r>
            <a:r>
              <a:rPr lang="hu-HU" dirty="0"/>
              <a:t>sorolja. </a:t>
            </a:r>
          </a:p>
          <a:p>
            <a:pPr marL="0" indent="0">
              <a:buNone/>
            </a:pPr>
            <a:r>
              <a:rPr lang="hu-HU" dirty="0"/>
              <a:t>• A </a:t>
            </a:r>
            <a:r>
              <a:rPr lang="hu-HU" b="1" dirty="0"/>
              <a:t>technikai képességek </a:t>
            </a:r>
            <a:r>
              <a:rPr lang="hu-HU" dirty="0"/>
              <a:t>alatt a projekt szakmai tartalmából adódó műszaki, gazdálkodási, pénzügyi, tervezési, beszerzési, illetve egyéb szakmai ismeretek értendők. </a:t>
            </a:r>
          </a:p>
          <a:p>
            <a:pPr marL="0" indent="0">
              <a:buNone/>
            </a:pPr>
            <a:r>
              <a:rPr lang="hu-HU" dirty="0"/>
              <a:t>• A </a:t>
            </a:r>
            <a:r>
              <a:rPr lang="hu-HU" b="1" dirty="0"/>
              <a:t>humán képességek</a:t>
            </a:r>
            <a:r>
              <a:rPr lang="hu-HU" dirty="0"/>
              <a:t>, csoportjába tartoznak mindazon készségek, amelyek segítségével a projektvezetők a szervezet vezetőivel és a projektcsoport tagjaival érintkeznek. </a:t>
            </a:r>
          </a:p>
          <a:p>
            <a:pPr marL="0" indent="0">
              <a:buNone/>
            </a:pPr>
            <a:r>
              <a:rPr lang="hu-HU" dirty="0"/>
              <a:t>• A </a:t>
            </a:r>
            <a:r>
              <a:rPr lang="hu-HU" b="1" dirty="0"/>
              <a:t>projekt-specifikus vezetési képességek </a:t>
            </a:r>
            <a:r>
              <a:rPr lang="hu-HU" dirty="0"/>
              <a:t>közé tartoznak például azon vezetési technikák és menedzsment módszerek ismerete, amelyek segítik a projektvezető mindennapi munkáját. </a:t>
            </a:r>
          </a:p>
          <a:p>
            <a:pPr marL="0" indent="0">
              <a:buNone/>
            </a:pPr>
            <a:r>
              <a:rPr lang="hu-HU" dirty="0"/>
              <a:t>• A </a:t>
            </a:r>
            <a:r>
              <a:rPr lang="hu-HU" b="1" dirty="0"/>
              <a:t>menedzser </a:t>
            </a:r>
            <a:r>
              <a:rPr lang="hu-HU" dirty="0"/>
              <a:t>az, akit </a:t>
            </a:r>
            <a:r>
              <a:rPr lang="hu-HU" dirty="0" err="1"/>
              <a:t>felülről</a:t>
            </a:r>
            <a:r>
              <a:rPr lang="hu-HU" dirty="0"/>
              <a:t> kineveztek, </a:t>
            </a:r>
            <a:r>
              <a:rPr lang="hu-HU" b="1" dirty="0"/>
              <a:t>vezető </a:t>
            </a:r>
            <a:r>
              <a:rPr lang="hu-HU" dirty="0"/>
              <a:t>az, akit alulról elfogadnak, a </a:t>
            </a:r>
            <a:r>
              <a:rPr lang="hu-HU" b="1" dirty="0"/>
              <a:t>menedzsernek </a:t>
            </a:r>
            <a:r>
              <a:rPr lang="hu-HU" dirty="0"/>
              <a:t>beosztottjai, a </a:t>
            </a:r>
            <a:r>
              <a:rPr lang="hu-HU" b="1" dirty="0"/>
              <a:t>vezetőnek </a:t>
            </a:r>
            <a:r>
              <a:rPr lang="hu-HU" dirty="0"/>
              <a:t>követői vannak. </a:t>
            </a:r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17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063885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Kérdések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lang="hu-HU" dirty="0"/>
          </a:p>
          <a:p>
            <a:pPr marL="0" indent="0">
              <a:buNone/>
            </a:pPr>
            <a:r>
              <a:rPr lang="hu-HU" dirty="0"/>
              <a:t>1. Milyen kritériumrendszer alapján értékelhető a projektek sikeressége? </a:t>
            </a:r>
          </a:p>
          <a:p>
            <a:pPr marL="0" indent="0">
              <a:buNone/>
            </a:pPr>
            <a:r>
              <a:rPr lang="hu-HU" dirty="0"/>
              <a:t>2. Mely tényezők és hogyan befolyásolják adott projekt sikerét? </a:t>
            </a:r>
          </a:p>
          <a:p>
            <a:pPr marL="0" indent="0">
              <a:buNone/>
            </a:pPr>
            <a:r>
              <a:rPr lang="hu-HU" dirty="0"/>
              <a:t>3. Mi a hierarchikus kritériumrendszer egyes szintjeinek tartalma? </a:t>
            </a:r>
          </a:p>
          <a:p>
            <a:pPr marL="0" indent="0">
              <a:buNone/>
            </a:pPr>
            <a:r>
              <a:rPr lang="hu-HU" dirty="0"/>
              <a:t>4. Sorolja fel és röviden jellemezze a projektvezetéshez szükséges technikai képességeket! </a:t>
            </a:r>
          </a:p>
          <a:p>
            <a:pPr marL="0" indent="0">
              <a:buNone/>
            </a:pPr>
            <a:r>
              <a:rPr lang="hu-HU" dirty="0"/>
              <a:t>5. Sorolja fel és röviden jellemezze a projektvezetéshez szükséges humán képességeket! </a:t>
            </a:r>
          </a:p>
          <a:p>
            <a:pPr marL="0" indent="0">
              <a:buNone/>
            </a:pPr>
            <a:r>
              <a:rPr lang="hu-HU" dirty="0"/>
              <a:t>6. Sorolja fel és röviden jellemezze a projektvezetéshez szükséges projekt-specifikus vezetési képességeket! </a:t>
            </a:r>
          </a:p>
          <a:p>
            <a:pPr marL="0" indent="0">
              <a:buNone/>
            </a:pPr>
            <a:r>
              <a:rPr lang="hu-HU" dirty="0"/>
              <a:t>7. Mi az alapvető különbség a projektvezetési technikák és módszerek között? Milyen példa adható? </a:t>
            </a:r>
          </a:p>
          <a:p>
            <a:pPr marL="0" indent="0">
              <a:buNone/>
            </a:pPr>
            <a:r>
              <a:rPr lang="hu-HU" dirty="0"/>
              <a:t>8. Mi a különbség a menedzser és a vezető között? </a:t>
            </a:r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18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229397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CÉL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Értelmezni a projekt sikerességét, feltárni és megmutatni azokat a technikai, humán és projekt-specifikus vezetői képességeket, amelyek szükségesek a projektsiker elérése érdekében, azaz</a:t>
            </a:r>
          </a:p>
          <a:p>
            <a:pPr marL="0" indent="0">
              <a:buNone/>
            </a:pPr>
            <a:r>
              <a:rPr lang="hu-HU" dirty="0"/>
              <a:t>• értelmezni a sikerességet és annak közelítésmódjait,</a:t>
            </a:r>
          </a:p>
          <a:p>
            <a:pPr marL="0" indent="0">
              <a:buNone/>
            </a:pPr>
            <a:r>
              <a:rPr lang="hu-HU" dirty="0"/>
              <a:t>• csoportosítani a különböző projektvezetői képességeket,</a:t>
            </a:r>
          </a:p>
          <a:p>
            <a:pPr marL="0" indent="0">
              <a:buNone/>
            </a:pPr>
            <a:r>
              <a:rPr lang="hu-HU" dirty="0"/>
              <a:t>• jellemezni a különböző technikai és humán képességeket,</a:t>
            </a:r>
          </a:p>
          <a:p>
            <a:pPr marL="0" indent="0">
              <a:buNone/>
            </a:pPr>
            <a:r>
              <a:rPr lang="hu-HU" dirty="0"/>
              <a:t>• értelmezni és jellemezni a projekt-specifikus vezetői képességeket,</a:t>
            </a:r>
          </a:p>
          <a:p>
            <a:pPr marL="0" indent="0">
              <a:buNone/>
            </a:pPr>
            <a:r>
              <a:rPr lang="hu-HU" dirty="0"/>
              <a:t>• bemutatni a módszerek és a technikák közötti különbségeket,</a:t>
            </a:r>
          </a:p>
          <a:p>
            <a:pPr marL="0" indent="0">
              <a:buNone/>
            </a:pPr>
            <a:r>
              <a:rPr lang="hu-HU" dirty="0"/>
              <a:t>• megértetni a menedzser és a vezető közötti különbségeket.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2</a:t>
            </a:fld>
            <a:endParaRPr lang="hu-HU"/>
          </a:p>
        </p:txBody>
      </p:sp>
      <p:pic>
        <p:nvPicPr>
          <p:cNvPr id="5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230EAEC9-8695-427F-BD85-BCA439D2DF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525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321"/>
    </mc:Choice>
    <mc:Fallback>
      <p:transition spd="slow" advTm="393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Projektek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r>
              <a:rPr lang="hu-HU" dirty="0"/>
              <a:t>Utóbbi évtizedben nagy számú projekt</a:t>
            </a:r>
          </a:p>
          <a:p>
            <a:pPr marL="0" indent="0">
              <a:buNone/>
            </a:pPr>
            <a:r>
              <a:rPr lang="hu-HU" dirty="0"/>
              <a:t>Szervezeti környezetekben nagy fokú változás</a:t>
            </a:r>
          </a:p>
          <a:p>
            <a:pPr marL="0" indent="0">
              <a:buNone/>
            </a:pPr>
            <a:r>
              <a:rPr lang="hu-HU" dirty="0"/>
              <a:t>Sok a sikertelenül záródó projekt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3</a:t>
            </a:fld>
            <a:endParaRPr lang="hu-HU"/>
          </a:p>
        </p:txBody>
      </p:sp>
      <p:pic>
        <p:nvPicPr>
          <p:cNvPr id="5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E0FC37C0-44D5-4DAA-A923-31B42CE4D0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865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302"/>
    </mc:Choice>
    <mc:Fallback>
      <p:transition spd="slow" advTm="663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3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Projektutak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hu-HU" dirty="0"/>
          </a:p>
          <a:p>
            <a:r>
              <a:rPr lang="hu-HU" dirty="0"/>
              <a:t>a projektvezető és a projektben szereplő személyek szerepe a sikeres megvalósításban elsődleges</a:t>
            </a:r>
          </a:p>
          <a:p>
            <a:r>
              <a:rPr lang="hu-HU" dirty="0"/>
              <a:t>projektmenedzsment alapvetően team-menedzsment</a:t>
            </a:r>
          </a:p>
          <a:p>
            <a:r>
              <a:rPr lang="hu-HU" dirty="0"/>
              <a:t>sikeres projektmenedzsernek olyan ismeretek birtokában kell lennie, amelyek iskolapadban nem tanulhatók</a:t>
            </a:r>
          </a:p>
          <a:p>
            <a:r>
              <a:rPr lang="hu-HU" dirty="0"/>
              <a:t>projektek sikertelenségében leginkább közrejátszó tényezők: az idő- és költségkeret jelentős túllépésében nyilvánulnak meg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4</a:t>
            </a:fld>
            <a:endParaRPr lang="hu-HU"/>
          </a:p>
        </p:txBody>
      </p:sp>
      <p:pic>
        <p:nvPicPr>
          <p:cNvPr id="5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552A2086-9DEB-4630-AB94-E77695DA07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096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5389"/>
    </mc:Choice>
    <mc:Fallback>
      <p:transition spd="slow" advTm="1153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3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Sikeresség kritériumai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  <a:p>
            <a:r>
              <a:rPr lang="hu-HU" dirty="0"/>
              <a:t>minőség</a:t>
            </a:r>
          </a:p>
          <a:p>
            <a:r>
              <a:rPr lang="hu-HU" dirty="0"/>
              <a:t>idő</a:t>
            </a:r>
          </a:p>
          <a:p>
            <a:r>
              <a:rPr lang="hu-HU" dirty="0"/>
              <a:t>költségparaméterek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5</a:t>
            </a:fld>
            <a:endParaRPr lang="hu-HU"/>
          </a:p>
        </p:txBody>
      </p:sp>
      <p:pic>
        <p:nvPicPr>
          <p:cNvPr id="5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519E2B5B-A02E-423B-9064-8936AFFC49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007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166"/>
    </mc:Choice>
    <mc:Fallback>
      <p:transition spd="slow" advTm="341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stratégiaorientált megközelítés 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  <a:p>
            <a:r>
              <a:rPr lang="hu-HU" dirty="0"/>
              <a:t>fokozatos változást eredményezett a projektsiker árnyaltabb megítélésében</a:t>
            </a:r>
          </a:p>
          <a:p>
            <a:r>
              <a:rPr lang="hu-HU" dirty="0"/>
              <a:t>időtartam és költség mellett más </a:t>
            </a:r>
            <a:r>
              <a:rPr lang="hu-HU" dirty="0" err="1"/>
              <a:t>esetenként</a:t>
            </a:r>
            <a:r>
              <a:rPr lang="hu-HU" dirty="0"/>
              <a:t> fontosabb kritériumok is szerepet játszhatnak a sikeresség megítélésében</a:t>
            </a:r>
          </a:p>
          <a:p>
            <a:r>
              <a:rPr lang="hu-HU" dirty="0"/>
              <a:t>projekteredmény műszaki megfelelősége</a:t>
            </a:r>
          </a:p>
          <a:p>
            <a:r>
              <a:rPr lang="hu-HU" dirty="0"/>
              <a:t>projekttulajdonosnál, illetve a projekt további érintettjeinél jelentkező előnyök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6</a:t>
            </a:fld>
            <a:endParaRPr lang="hu-HU"/>
          </a:p>
        </p:txBody>
      </p:sp>
      <p:pic>
        <p:nvPicPr>
          <p:cNvPr id="5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3D0A4E34-6D13-4AD2-8C93-A6394C3085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783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880"/>
    </mc:Choice>
    <mc:Fallback>
      <p:transition spd="slow" advTm="538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8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Sikerességi tényezők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a projekteredmény tartalmi behatárolásának pontossága,</a:t>
            </a:r>
          </a:p>
          <a:p>
            <a:r>
              <a:rPr lang="hu-HU" dirty="0"/>
              <a:t>a projektcsoporton belüli és a projekt érintettjei közötti folyamatos kommunikáció,</a:t>
            </a:r>
          </a:p>
          <a:p>
            <a:r>
              <a:rPr lang="hu-HU" dirty="0"/>
              <a:t>a projekttel elérendő stratégiai cél egyértelmű megfogalmazása,</a:t>
            </a:r>
          </a:p>
          <a:p>
            <a:r>
              <a:rPr lang="hu-HU" dirty="0"/>
              <a:t>a reális, valóságnak megfelelő idő-, erőforrás és költségtervezés,</a:t>
            </a:r>
          </a:p>
          <a:p>
            <a:r>
              <a:rPr lang="hu-HU" dirty="0"/>
              <a:t>a projektmenedzser és a projektcsoport tagjainak felkészültsége,</a:t>
            </a:r>
          </a:p>
          <a:p>
            <a:r>
              <a:rPr lang="hu-HU" dirty="0"/>
              <a:t>a kockázatok értékelése, a kockázatkezelés módja,</a:t>
            </a:r>
          </a:p>
          <a:p>
            <a:r>
              <a:rPr lang="hu-HU" dirty="0"/>
              <a:t>a változások mértéke és kezelésük módja.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7</a:t>
            </a:fld>
            <a:endParaRPr lang="hu-HU"/>
          </a:p>
        </p:txBody>
      </p:sp>
      <p:pic>
        <p:nvPicPr>
          <p:cNvPr id="5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BDB7BF20-BE1C-48F1-B433-BD28C2803F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700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132"/>
    </mc:Choice>
    <mc:Fallback>
      <p:transition spd="slow" advTm="561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sikertényezők azonosíthatósága 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  <a:p>
            <a:endParaRPr lang="hu-HU" dirty="0"/>
          </a:p>
          <a:p>
            <a:pPr marL="0" indent="0">
              <a:buNone/>
            </a:pPr>
            <a:r>
              <a:rPr lang="hu-HU" dirty="0"/>
              <a:t>• az </a:t>
            </a:r>
            <a:r>
              <a:rPr lang="hu-HU" b="1" dirty="0"/>
              <a:t>elsődleges projektcélok </a:t>
            </a:r>
            <a:r>
              <a:rPr lang="hu-HU" dirty="0"/>
              <a:t>alapján történő értékelés, </a:t>
            </a:r>
          </a:p>
          <a:p>
            <a:pPr marL="0" indent="0">
              <a:buNone/>
            </a:pPr>
            <a:r>
              <a:rPr lang="hu-HU" dirty="0"/>
              <a:t>• a projektet kezdeményező </a:t>
            </a:r>
            <a:r>
              <a:rPr lang="hu-HU" b="1" dirty="0"/>
              <a:t>projekttulajdonosi szervezet megelégedettsége </a:t>
            </a:r>
            <a:r>
              <a:rPr lang="hu-HU" dirty="0"/>
              <a:t>alapján történő értékelés, </a:t>
            </a:r>
          </a:p>
          <a:p>
            <a:pPr marL="0" indent="0">
              <a:buNone/>
            </a:pPr>
            <a:r>
              <a:rPr lang="hu-HU" dirty="0"/>
              <a:t>• a projektben érintett </a:t>
            </a:r>
            <a:r>
              <a:rPr lang="hu-HU" b="1" dirty="0"/>
              <a:t>érdekcsoportok megelégedettsége </a:t>
            </a:r>
            <a:r>
              <a:rPr lang="hu-HU" dirty="0"/>
              <a:t>alapján történő értékelés. </a:t>
            </a:r>
          </a:p>
          <a:p>
            <a:pPr marL="0" indent="0">
              <a:buNone/>
            </a:pP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8</a:t>
            </a:fld>
            <a:endParaRPr lang="hu-HU"/>
          </a:p>
        </p:txBody>
      </p:sp>
      <p:pic>
        <p:nvPicPr>
          <p:cNvPr id="5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7DD222BA-A959-48D0-911A-C2853BF5B4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337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2410"/>
    </mc:Choice>
    <mc:Fallback>
      <p:transition spd="slow" advTm="1624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4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0" dirty="0"/>
              <a:t>A projektsikeresség </a:t>
            </a:r>
            <a:r>
              <a:rPr lang="hu-HU" dirty="0"/>
              <a:t>hierarchikus modellje 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  <a:p>
            <a:r>
              <a:rPr lang="hu-HU" dirty="0"/>
              <a:t>szintek szerinti független megítélése</a:t>
            </a:r>
          </a:p>
          <a:p>
            <a:r>
              <a:rPr lang="hu-HU" dirty="0"/>
              <a:t>prioritás rendje</a:t>
            </a:r>
          </a:p>
          <a:p>
            <a:r>
              <a:rPr lang="hu-HU" dirty="0"/>
              <a:t>adekvát szintek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9</a:t>
            </a:fld>
            <a:endParaRPr lang="hu-HU"/>
          </a:p>
        </p:txBody>
      </p:sp>
      <p:pic>
        <p:nvPicPr>
          <p:cNvPr id="5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090F9969-C193-495C-8987-0088C0A98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558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440"/>
    </mc:Choice>
    <mc:Fallback>
      <p:transition spd="slow" advTm="524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863222B35225894CB55C76CF6373C5E1" ma:contentTypeVersion="0" ma:contentTypeDescription="Új dokumentum létrehozása." ma:contentTypeScope="" ma:versionID="57cd53c3c6c4ed8661e7f1252d6a2708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f7af5af6639fca6992108c272a16dc73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B3FA6F9-5E35-476C-94C5-AC6058236A95}"/>
</file>

<file path=customXml/itemProps2.xml><?xml version="1.0" encoding="utf-8"?>
<ds:datastoreItem xmlns:ds="http://schemas.openxmlformats.org/officeDocument/2006/customXml" ds:itemID="{64B62AF3-6354-4924-8C08-712599B0EE31}"/>
</file>

<file path=customXml/itemProps3.xml><?xml version="1.0" encoding="utf-8"?>
<ds:datastoreItem xmlns:ds="http://schemas.openxmlformats.org/officeDocument/2006/customXml" ds:itemID="{720AA6DC-D830-4ED4-BA33-7FDF210E08B9}"/>
</file>

<file path=docProps/app.xml><?xml version="1.0" encoding="utf-8"?>
<Properties xmlns="http://schemas.openxmlformats.org/officeDocument/2006/extended-properties" xmlns:vt="http://schemas.openxmlformats.org/officeDocument/2006/docPropsVTypes">
  <TotalTime>382</TotalTime>
  <Words>2577</Words>
  <Application>Microsoft Office PowerPoint</Application>
  <PresentationFormat>Szélesvásznú</PresentationFormat>
  <Paragraphs>228</Paragraphs>
  <Slides>18</Slides>
  <Notes>15</Notes>
  <HiddenSlides>0</HiddenSlides>
  <MMClips>16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Office-téma</vt:lpstr>
      <vt:lpstr>PowerPoint-bemutató</vt:lpstr>
      <vt:lpstr>CÉL</vt:lpstr>
      <vt:lpstr>Projektek</vt:lpstr>
      <vt:lpstr>Projektutak</vt:lpstr>
      <vt:lpstr>Sikeresség kritériumai</vt:lpstr>
      <vt:lpstr>A stratégiaorientált megközelítés </vt:lpstr>
      <vt:lpstr>Sikerességi tényezők</vt:lpstr>
      <vt:lpstr>A sikertényezők azonosíthatósága </vt:lpstr>
      <vt:lpstr>A projektsikeresség hierarchikus modellje </vt:lpstr>
      <vt:lpstr>Az érzékelt siker mértéke</vt:lpstr>
      <vt:lpstr>A projektvezetés</vt:lpstr>
      <vt:lpstr>A projektvezetés</vt:lpstr>
      <vt:lpstr>Technikai képességek</vt:lpstr>
      <vt:lpstr>Humán képességek</vt:lpstr>
      <vt:lpstr>Projekt-specifikus vezetési képességek </vt:lpstr>
      <vt:lpstr>Menedzser/vezető</vt:lpstr>
      <vt:lpstr>Összegzés</vt:lpstr>
      <vt:lpstr>Kérdések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gabor.varga</dc:creator>
  <cp:lastModifiedBy>CSILLA FILÓ</cp:lastModifiedBy>
  <cp:revision>6</cp:revision>
  <dcterms:created xsi:type="dcterms:W3CDTF">2020-03-12T12:44:42Z</dcterms:created>
  <dcterms:modified xsi:type="dcterms:W3CDTF">2020-06-25T14:26:30Z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0x01010099392F7E28530D458F1049BCAEC23071</vt:lpwstr>
  </property>
</Properties>
</file>