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264" r:id="rId6"/>
    <p:sldId id="265" r:id="rId7"/>
    <p:sldId id="266" r:id="rId8"/>
    <p:sldId id="267" r:id="rId9"/>
    <p:sldId id="268" r:id="rId10"/>
    <p:sldId id="269" r:id="rId11"/>
    <p:sldId id="270" r:id="rId12"/>
    <p:sldId id="271" r:id="rId13"/>
    <p:sldId id="272" r:id="rId14"/>
    <p:sldId id="279" r:id="rId15"/>
    <p:sldId id="280" r:id="rId16"/>
    <p:sldId id="276" r:id="rId17"/>
    <p:sldId id="277" r:id="rId18"/>
    <p:sldId id="273" r:id="rId19"/>
    <p:sldId id="274" r:id="rId20"/>
    <p:sldId id="281" r:id="rId21"/>
    <p:sldId id="275" r:id="rId22"/>
    <p:sldId id="278" r:id="rId23"/>
    <p:sldId id="258"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EC4164-8A92-4B02-AE72-390F795C2DBB}" v="67" dt="2020-06-22T12:37:09.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0" d="100"/>
          <a:sy n="70" d="100"/>
        </p:scale>
        <p:origin x="7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SILLA FILÓ" userId="7405f81079fe67b7" providerId="LiveId" clId="{25EC4164-8A92-4B02-AE72-390F795C2DBB}"/>
    <pc:docChg chg="custSel addSld delSld modSld">
      <pc:chgData name="CSILLA FILÓ" userId="7405f81079fe67b7" providerId="LiveId" clId="{25EC4164-8A92-4B02-AE72-390F795C2DBB}" dt="2020-06-25T09:48:53.734" v="462" actId="20577"/>
      <pc:docMkLst>
        <pc:docMk/>
      </pc:docMkLst>
      <pc:sldChg chg="modSp mod">
        <pc:chgData name="CSILLA FILÓ" userId="7405f81079fe67b7" providerId="LiveId" clId="{25EC4164-8A92-4B02-AE72-390F795C2DBB}" dt="2020-06-25T09:48:53.734" v="462" actId="20577"/>
        <pc:sldMkLst>
          <pc:docMk/>
          <pc:sldMk cId="2559225136" sldId="256"/>
        </pc:sldMkLst>
        <pc:spChg chg="mod">
          <ac:chgData name="CSILLA FILÓ" userId="7405f81079fe67b7" providerId="LiveId" clId="{25EC4164-8A92-4B02-AE72-390F795C2DBB}" dt="2020-06-25T09:48:53.734" v="462" actId="20577"/>
          <ac:spMkLst>
            <pc:docMk/>
            <pc:sldMk cId="2559225136" sldId="256"/>
            <ac:spMk id="7" creationId="{00000000-0000-0000-0000-000000000000}"/>
          </ac:spMkLst>
        </pc:spChg>
        <pc:spChg chg="mod">
          <ac:chgData name="CSILLA FILÓ" userId="7405f81079fe67b7" providerId="LiveId" clId="{25EC4164-8A92-4B02-AE72-390F795C2DBB}" dt="2020-06-22T11:47:44.752" v="51"/>
          <ac:spMkLst>
            <pc:docMk/>
            <pc:sldMk cId="2559225136" sldId="256"/>
            <ac:spMk id="8" creationId="{00000000-0000-0000-0000-000000000000}"/>
          </ac:spMkLst>
        </pc:spChg>
      </pc:sldChg>
      <pc:sldChg chg="modSp mod">
        <pc:chgData name="CSILLA FILÓ" userId="7405f81079fe67b7" providerId="LiveId" clId="{25EC4164-8A92-4B02-AE72-390F795C2DBB}" dt="2020-06-22T12:37:22.522" v="442" actId="5793"/>
        <pc:sldMkLst>
          <pc:docMk/>
          <pc:sldMk cId="1762687779" sldId="258"/>
        </pc:sldMkLst>
        <pc:spChg chg="mod">
          <ac:chgData name="CSILLA FILÓ" userId="7405f81079fe67b7" providerId="LiveId" clId="{25EC4164-8A92-4B02-AE72-390F795C2DBB}" dt="2020-06-22T12:36:53.581" v="434" actId="20577"/>
          <ac:spMkLst>
            <pc:docMk/>
            <pc:sldMk cId="1762687779" sldId="258"/>
            <ac:spMk id="2" creationId="{00000000-0000-0000-0000-000000000000}"/>
          </ac:spMkLst>
        </pc:spChg>
        <pc:spChg chg="mod">
          <ac:chgData name="CSILLA FILÓ" userId="7405f81079fe67b7" providerId="LiveId" clId="{25EC4164-8A92-4B02-AE72-390F795C2DBB}" dt="2020-06-22T12:37:22.522" v="442" actId="5793"/>
          <ac:spMkLst>
            <pc:docMk/>
            <pc:sldMk cId="1762687779" sldId="258"/>
            <ac:spMk id="3" creationId="{00000000-0000-0000-0000-000000000000}"/>
          </ac:spMkLst>
        </pc:spChg>
      </pc:sldChg>
      <pc:sldChg chg="del">
        <pc:chgData name="CSILLA FILÓ" userId="7405f81079fe67b7" providerId="LiveId" clId="{25EC4164-8A92-4B02-AE72-390F795C2DBB}" dt="2020-06-22T12:37:29.267" v="443" actId="47"/>
        <pc:sldMkLst>
          <pc:docMk/>
          <pc:sldMk cId="719772756" sldId="259"/>
        </pc:sldMkLst>
      </pc:sldChg>
      <pc:sldChg chg="del">
        <pc:chgData name="CSILLA FILÓ" userId="7405f81079fe67b7" providerId="LiveId" clId="{25EC4164-8A92-4B02-AE72-390F795C2DBB}" dt="2020-06-22T12:37:31.895" v="444" actId="47"/>
        <pc:sldMkLst>
          <pc:docMk/>
          <pc:sldMk cId="4025773468" sldId="260"/>
        </pc:sldMkLst>
      </pc:sldChg>
      <pc:sldChg chg="modSp mod">
        <pc:chgData name="CSILLA FILÓ" userId="7405f81079fe67b7" providerId="LiveId" clId="{25EC4164-8A92-4B02-AE72-390F795C2DBB}" dt="2020-06-22T12:16:27.694" v="81" actId="20577"/>
        <pc:sldMkLst>
          <pc:docMk/>
          <pc:sldMk cId="2552525456" sldId="264"/>
        </pc:sldMkLst>
        <pc:spChg chg="mod">
          <ac:chgData name="CSILLA FILÓ" userId="7405f81079fe67b7" providerId="LiveId" clId="{25EC4164-8A92-4B02-AE72-390F795C2DBB}" dt="2020-06-22T12:15:57.567" v="54" actId="20577"/>
          <ac:spMkLst>
            <pc:docMk/>
            <pc:sldMk cId="2552525456" sldId="264"/>
            <ac:spMk id="2" creationId="{00000000-0000-0000-0000-000000000000}"/>
          </ac:spMkLst>
        </pc:spChg>
        <pc:spChg chg="mod">
          <ac:chgData name="CSILLA FILÓ" userId="7405f81079fe67b7" providerId="LiveId" clId="{25EC4164-8A92-4B02-AE72-390F795C2DBB}" dt="2020-06-22T12:16:27.694" v="81" actId="20577"/>
          <ac:spMkLst>
            <pc:docMk/>
            <pc:sldMk cId="2552525456" sldId="264"/>
            <ac:spMk id="3" creationId="{00000000-0000-0000-0000-000000000000}"/>
          </ac:spMkLst>
        </pc:spChg>
      </pc:sldChg>
      <pc:sldChg chg="modSp add mod">
        <pc:chgData name="CSILLA FILÓ" userId="7405f81079fe67b7" providerId="LiveId" clId="{25EC4164-8A92-4B02-AE72-390F795C2DBB}" dt="2020-06-22T12:17:39.619" v="98" actId="5793"/>
        <pc:sldMkLst>
          <pc:docMk/>
          <pc:sldMk cId="940386217" sldId="265"/>
        </pc:sldMkLst>
        <pc:spChg chg="mod">
          <ac:chgData name="CSILLA FILÓ" userId="7405f81079fe67b7" providerId="LiveId" clId="{25EC4164-8A92-4B02-AE72-390F795C2DBB}" dt="2020-06-22T12:17:06.373" v="91"/>
          <ac:spMkLst>
            <pc:docMk/>
            <pc:sldMk cId="940386217" sldId="265"/>
            <ac:spMk id="2" creationId="{00000000-0000-0000-0000-000000000000}"/>
          </ac:spMkLst>
        </pc:spChg>
        <pc:spChg chg="mod">
          <ac:chgData name="CSILLA FILÓ" userId="7405f81079fe67b7" providerId="LiveId" clId="{25EC4164-8A92-4B02-AE72-390F795C2DBB}" dt="2020-06-22T12:17:39.619" v="98" actId="5793"/>
          <ac:spMkLst>
            <pc:docMk/>
            <pc:sldMk cId="940386217" sldId="265"/>
            <ac:spMk id="3" creationId="{00000000-0000-0000-0000-000000000000}"/>
          </ac:spMkLst>
        </pc:spChg>
      </pc:sldChg>
      <pc:sldChg chg="modSp add">
        <pc:chgData name="CSILLA FILÓ" userId="7405f81079fe67b7" providerId="LiveId" clId="{25EC4164-8A92-4B02-AE72-390F795C2DBB}" dt="2020-06-22T12:19:27.453" v="101"/>
        <pc:sldMkLst>
          <pc:docMk/>
          <pc:sldMk cId="2700800715" sldId="266"/>
        </pc:sldMkLst>
        <pc:spChg chg="mod">
          <ac:chgData name="CSILLA FILÓ" userId="7405f81079fe67b7" providerId="LiveId" clId="{25EC4164-8A92-4B02-AE72-390F795C2DBB}" dt="2020-06-22T12:18:38.614" v="99"/>
          <ac:spMkLst>
            <pc:docMk/>
            <pc:sldMk cId="2700800715" sldId="266"/>
            <ac:spMk id="2" creationId="{00000000-0000-0000-0000-000000000000}"/>
          </ac:spMkLst>
        </pc:spChg>
        <pc:spChg chg="mod">
          <ac:chgData name="CSILLA FILÓ" userId="7405f81079fe67b7" providerId="LiveId" clId="{25EC4164-8A92-4B02-AE72-390F795C2DBB}" dt="2020-06-22T12:19:27.453" v="101"/>
          <ac:spMkLst>
            <pc:docMk/>
            <pc:sldMk cId="2700800715" sldId="266"/>
            <ac:spMk id="3" creationId="{00000000-0000-0000-0000-000000000000}"/>
          </ac:spMkLst>
        </pc:spChg>
      </pc:sldChg>
      <pc:sldChg chg="addSp delSp modSp add">
        <pc:chgData name="CSILLA FILÓ" userId="7405f81079fe67b7" providerId="LiveId" clId="{25EC4164-8A92-4B02-AE72-390F795C2DBB}" dt="2020-06-22T12:21:07.587" v="102"/>
        <pc:sldMkLst>
          <pc:docMk/>
          <pc:sldMk cId="979042938" sldId="267"/>
        </pc:sldMkLst>
        <pc:spChg chg="mod">
          <ac:chgData name="CSILLA FILÓ" userId="7405f81079fe67b7" providerId="LiveId" clId="{25EC4164-8A92-4B02-AE72-390F795C2DBB}" dt="2020-06-22T12:18:43.097" v="100"/>
          <ac:spMkLst>
            <pc:docMk/>
            <pc:sldMk cId="979042938" sldId="267"/>
            <ac:spMk id="2" creationId="{00000000-0000-0000-0000-000000000000}"/>
          </ac:spMkLst>
        </pc:spChg>
        <pc:spChg chg="del">
          <ac:chgData name="CSILLA FILÓ" userId="7405f81079fe67b7" providerId="LiveId" clId="{25EC4164-8A92-4B02-AE72-390F795C2DBB}" dt="2020-06-22T12:21:07.587" v="102"/>
          <ac:spMkLst>
            <pc:docMk/>
            <pc:sldMk cId="979042938" sldId="267"/>
            <ac:spMk id="3" creationId="{00000000-0000-0000-0000-000000000000}"/>
          </ac:spMkLst>
        </pc:spChg>
        <pc:picChg chg="add mod">
          <ac:chgData name="CSILLA FILÓ" userId="7405f81079fe67b7" providerId="LiveId" clId="{25EC4164-8A92-4B02-AE72-390F795C2DBB}" dt="2020-06-22T12:21:07.587" v="102"/>
          <ac:picMkLst>
            <pc:docMk/>
            <pc:sldMk cId="979042938" sldId="267"/>
            <ac:picMk id="5" creationId="{50A78B6F-B807-4EBD-AE70-EC1CC2B84072}"/>
          </ac:picMkLst>
        </pc:picChg>
      </pc:sldChg>
      <pc:sldChg chg="modSp add mod">
        <pc:chgData name="CSILLA FILÓ" userId="7405f81079fe67b7" providerId="LiveId" clId="{25EC4164-8A92-4B02-AE72-390F795C2DBB}" dt="2020-06-22T12:21:49.261" v="107" actId="20577"/>
        <pc:sldMkLst>
          <pc:docMk/>
          <pc:sldMk cId="2081638016" sldId="268"/>
        </pc:sldMkLst>
        <pc:spChg chg="mod">
          <ac:chgData name="CSILLA FILÓ" userId="7405f81079fe67b7" providerId="LiveId" clId="{25EC4164-8A92-4B02-AE72-390F795C2DBB}" dt="2020-06-22T12:21:31.665" v="103"/>
          <ac:spMkLst>
            <pc:docMk/>
            <pc:sldMk cId="2081638016" sldId="268"/>
            <ac:spMk id="2" creationId="{00000000-0000-0000-0000-000000000000}"/>
          </ac:spMkLst>
        </pc:spChg>
        <pc:spChg chg="mod">
          <ac:chgData name="CSILLA FILÓ" userId="7405f81079fe67b7" providerId="LiveId" clId="{25EC4164-8A92-4B02-AE72-390F795C2DBB}" dt="2020-06-22T12:21:49.261" v="107" actId="20577"/>
          <ac:spMkLst>
            <pc:docMk/>
            <pc:sldMk cId="2081638016" sldId="268"/>
            <ac:spMk id="3" creationId="{00000000-0000-0000-0000-000000000000}"/>
          </ac:spMkLst>
        </pc:spChg>
      </pc:sldChg>
      <pc:sldChg chg="modSp add mod">
        <pc:chgData name="CSILLA FILÓ" userId="7405f81079fe67b7" providerId="LiveId" clId="{25EC4164-8A92-4B02-AE72-390F795C2DBB}" dt="2020-06-22T12:22:41.122" v="119" actId="20577"/>
        <pc:sldMkLst>
          <pc:docMk/>
          <pc:sldMk cId="1111241975" sldId="269"/>
        </pc:sldMkLst>
        <pc:spChg chg="mod">
          <ac:chgData name="CSILLA FILÓ" userId="7405f81079fe67b7" providerId="LiveId" clId="{25EC4164-8A92-4B02-AE72-390F795C2DBB}" dt="2020-06-22T12:22:24.573" v="114"/>
          <ac:spMkLst>
            <pc:docMk/>
            <pc:sldMk cId="1111241975" sldId="269"/>
            <ac:spMk id="2" creationId="{00000000-0000-0000-0000-000000000000}"/>
          </ac:spMkLst>
        </pc:spChg>
        <pc:spChg chg="mod">
          <ac:chgData name="CSILLA FILÓ" userId="7405f81079fe67b7" providerId="LiveId" clId="{25EC4164-8A92-4B02-AE72-390F795C2DBB}" dt="2020-06-22T12:22:41.122" v="119" actId="20577"/>
          <ac:spMkLst>
            <pc:docMk/>
            <pc:sldMk cId="1111241975" sldId="269"/>
            <ac:spMk id="3" creationId="{00000000-0000-0000-0000-000000000000}"/>
          </ac:spMkLst>
        </pc:spChg>
      </pc:sldChg>
      <pc:sldChg chg="modSp add mod">
        <pc:chgData name="CSILLA FILÓ" userId="7405f81079fe67b7" providerId="LiveId" clId="{25EC4164-8A92-4B02-AE72-390F795C2DBB}" dt="2020-06-22T12:23:26.365" v="138"/>
        <pc:sldMkLst>
          <pc:docMk/>
          <pc:sldMk cId="2786977154" sldId="270"/>
        </pc:sldMkLst>
        <pc:spChg chg="mod">
          <ac:chgData name="CSILLA FILÓ" userId="7405f81079fe67b7" providerId="LiveId" clId="{25EC4164-8A92-4B02-AE72-390F795C2DBB}" dt="2020-06-22T12:23:00.639" v="137" actId="20577"/>
          <ac:spMkLst>
            <pc:docMk/>
            <pc:sldMk cId="2786977154" sldId="270"/>
            <ac:spMk id="2" creationId="{00000000-0000-0000-0000-000000000000}"/>
          </ac:spMkLst>
        </pc:spChg>
        <pc:spChg chg="mod">
          <ac:chgData name="CSILLA FILÓ" userId="7405f81079fe67b7" providerId="LiveId" clId="{25EC4164-8A92-4B02-AE72-390F795C2DBB}" dt="2020-06-22T12:23:26.365" v="138"/>
          <ac:spMkLst>
            <pc:docMk/>
            <pc:sldMk cId="2786977154" sldId="270"/>
            <ac:spMk id="3" creationId="{00000000-0000-0000-0000-000000000000}"/>
          </ac:spMkLst>
        </pc:spChg>
      </pc:sldChg>
      <pc:sldChg chg="modSp add mod modNotesTx">
        <pc:chgData name="CSILLA FILÓ" userId="7405f81079fe67b7" providerId="LiveId" clId="{25EC4164-8A92-4B02-AE72-390F795C2DBB}" dt="2020-06-22T12:25:21.238" v="176" actId="5793"/>
        <pc:sldMkLst>
          <pc:docMk/>
          <pc:sldMk cId="1107509665" sldId="271"/>
        </pc:sldMkLst>
        <pc:spChg chg="mod">
          <ac:chgData name="CSILLA FILÓ" userId="7405f81079fe67b7" providerId="LiveId" clId="{25EC4164-8A92-4B02-AE72-390F795C2DBB}" dt="2020-06-22T12:24:21.138" v="164" actId="20577"/>
          <ac:spMkLst>
            <pc:docMk/>
            <pc:sldMk cId="1107509665" sldId="271"/>
            <ac:spMk id="2" creationId="{00000000-0000-0000-0000-000000000000}"/>
          </ac:spMkLst>
        </pc:spChg>
        <pc:spChg chg="mod">
          <ac:chgData name="CSILLA FILÓ" userId="7405f81079fe67b7" providerId="LiveId" clId="{25EC4164-8A92-4B02-AE72-390F795C2DBB}" dt="2020-06-22T12:25:21.238" v="176" actId="5793"/>
          <ac:spMkLst>
            <pc:docMk/>
            <pc:sldMk cId="1107509665" sldId="271"/>
            <ac:spMk id="3" creationId="{00000000-0000-0000-0000-000000000000}"/>
          </ac:spMkLst>
        </pc:spChg>
      </pc:sldChg>
      <pc:sldChg chg="addSp delSp modSp add mod modNotesTx">
        <pc:chgData name="CSILLA FILÓ" userId="7405f81079fe67b7" providerId="LiveId" clId="{25EC4164-8A92-4B02-AE72-390F795C2DBB}" dt="2020-06-22T12:31:18.960" v="269" actId="20577"/>
        <pc:sldMkLst>
          <pc:docMk/>
          <pc:sldMk cId="1531574976" sldId="272"/>
        </pc:sldMkLst>
        <pc:spChg chg="mod">
          <ac:chgData name="CSILLA FILÓ" userId="7405f81079fe67b7" providerId="LiveId" clId="{25EC4164-8A92-4B02-AE72-390F795C2DBB}" dt="2020-06-22T12:26:17.284" v="193" actId="20577"/>
          <ac:spMkLst>
            <pc:docMk/>
            <pc:sldMk cId="1531574976" sldId="272"/>
            <ac:spMk id="2" creationId="{00000000-0000-0000-0000-000000000000}"/>
          </ac:spMkLst>
        </pc:spChg>
        <pc:spChg chg="del">
          <ac:chgData name="CSILLA FILÓ" userId="7405f81079fe67b7" providerId="LiveId" clId="{25EC4164-8A92-4B02-AE72-390F795C2DBB}" dt="2020-06-22T12:26:37.288" v="194"/>
          <ac:spMkLst>
            <pc:docMk/>
            <pc:sldMk cId="1531574976" sldId="272"/>
            <ac:spMk id="3" creationId="{00000000-0000-0000-0000-000000000000}"/>
          </ac:spMkLst>
        </pc:spChg>
        <pc:picChg chg="add mod">
          <ac:chgData name="CSILLA FILÓ" userId="7405f81079fe67b7" providerId="LiveId" clId="{25EC4164-8A92-4B02-AE72-390F795C2DBB}" dt="2020-06-22T12:26:37.288" v="194"/>
          <ac:picMkLst>
            <pc:docMk/>
            <pc:sldMk cId="1531574976" sldId="272"/>
            <ac:picMk id="5" creationId="{6C60FC17-F91C-4290-AD68-FDE36B67BC8A}"/>
          </ac:picMkLst>
        </pc:picChg>
      </pc:sldChg>
      <pc:sldChg chg="addSp modSp add mod">
        <pc:chgData name="CSILLA FILÓ" userId="7405f81079fe67b7" providerId="LiveId" clId="{25EC4164-8A92-4B02-AE72-390F795C2DBB}" dt="2020-06-22T12:34:22.013" v="350" actId="14100"/>
        <pc:sldMkLst>
          <pc:docMk/>
          <pc:sldMk cId="1770234994" sldId="273"/>
        </pc:sldMkLst>
        <pc:spChg chg="mod">
          <ac:chgData name="CSILLA FILÓ" userId="7405f81079fe67b7" providerId="LiveId" clId="{25EC4164-8A92-4B02-AE72-390F795C2DBB}" dt="2020-06-22T12:33:43.407" v="346" actId="27636"/>
          <ac:spMkLst>
            <pc:docMk/>
            <pc:sldMk cId="1770234994" sldId="273"/>
            <ac:spMk id="2" creationId="{00000000-0000-0000-0000-000000000000}"/>
          </ac:spMkLst>
        </pc:spChg>
        <pc:picChg chg="add mod">
          <ac:chgData name="CSILLA FILÓ" userId="7405f81079fe67b7" providerId="LiveId" clId="{25EC4164-8A92-4B02-AE72-390F795C2DBB}" dt="2020-06-22T12:34:22.013" v="350" actId="14100"/>
          <ac:picMkLst>
            <pc:docMk/>
            <pc:sldMk cId="1770234994" sldId="273"/>
            <ac:picMk id="5" creationId="{0CB94FF9-0157-45E1-9168-A78D9BACC64D}"/>
          </ac:picMkLst>
        </pc:picChg>
      </pc:sldChg>
      <pc:sldChg chg="modSp add mod">
        <pc:chgData name="CSILLA FILÓ" userId="7405f81079fe67b7" providerId="LiveId" clId="{25EC4164-8A92-4B02-AE72-390F795C2DBB}" dt="2020-06-22T12:34:55.030" v="354"/>
        <pc:sldMkLst>
          <pc:docMk/>
          <pc:sldMk cId="1253141494" sldId="274"/>
        </pc:sldMkLst>
        <pc:spChg chg="mod">
          <ac:chgData name="CSILLA FILÓ" userId="7405f81079fe67b7" providerId="LiveId" clId="{25EC4164-8A92-4B02-AE72-390F795C2DBB}" dt="2020-06-22T12:34:40.181" v="351"/>
          <ac:spMkLst>
            <pc:docMk/>
            <pc:sldMk cId="1253141494" sldId="274"/>
            <ac:spMk id="2" creationId="{00000000-0000-0000-0000-000000000000}"/>
          </ac:spMkLst>
        </pc:spChg>
        <pc:spChg chg="mod">
          <ac:chgData name="CSILLA FILÓ" userId="7405f81079fe67b7" providerId="LiveId" clId="{25EC4164-8A92-4B02-AE72-390F795C2DBB}" dt="2020-06-22T12:34:55.030" v="354"/>
          <ac:spMkLst>
            <pc:docMk/>
            <pc:sldMk cId="1253141494" sldId="274"/>
            <ac:spMk id="3" creationId="{00000000-0000-0000-0000-000000000000}"/>
          </ac:spMkLst>
        </pc:spChg>
      </pc:sldChg>
      <pc:sldChg chg="modSp add mod">
        <pc:chgData name="CSILLA FILÓ" userId="7405f81079fe67b7" providerId="LiveId" clId="{25EC4164-8A92-4B02-AE72-390F795C2DBB}" dt="2020-06-22T12:36:11.273" v="398" actId="20577"/>
        <pc:sldMkLst>
          <pc:docMk/>
          <pc:sldMk cId="3531983899" sldId="275"/>
        </pc:sldMkLst>
        <pc:spChg chg="mod">
          <ac:chgData name="CSILLA FILÓ" userId="7405f81079fe67b7" providerId="LiveId" clId="{25EC4164-8A92-4B02-AE72-390F795C2DBB}" dt="2020-06-22T12:35:45.652" v="367" actId="20577"/>
          <ac:spMkLst>
            <pc:docMk/>
            <pc:sldMk cId="3531983899" sldId="275"/>
            <ac:spMk id="2" creationId="{00000000-0000-0000-0000-000000000000}"/>
          </ac:spMkLst>
        </pc:spChg>
        <pc:spChg chg="mod">
          <ac:chgData name="CSILLA FILÓ" userId="7405f81079fe67b7" providerId="LiveId" clId="{25EC4164-8A92-4B02-AE72-390F795C2DBB}" dt="2020-06-22T12:36:11.273" v="398" actId="20577"/>
          <ac:spMkLst>
            <pc:docMk/>
            <pc:sldMk cId="3531983899" sldId="275"/>
            <ac:spMk id="3" creationId="{00000000-0000-0000-0000-000000000000}"/>
          </ac:spMkLst>
        </pc:spChg>
      </pc:sldChg>
      <pc:sldChg chg="addSp modSp add mod modNotesTx">
        <pc:chgData name="CSILLA FILÓ" userId="7405f81079fe67b7" providerId="LiveId" clId="{25EC4164-8A92-4B02-AE72-390F795C2DBB}" dt="2020-06-22T12:31:43.743" v="271"/>
        <pc:sldMkLst>
          <pc:docMk/>
          <pc:sldMk cId="2732438682" sldId="276"/>
        </pc:sldMkLst>
        <pc:spChg chg="mod">
          <ac:chgData name="CSILLA FILÓ" userId="7405f81079fe67b7" providerId="LiveId" clId="{25EC4164-8A92-4B02-AE72-390F795C2DBB}" dt="2020-06-22T12:28:22.843" v="198" actId="27636"/>
          <ac:spMkLst>
            <pc:docMk/>
            <pc:sldMk cId="2732438682" sldId="276"/>
            <ac:spMk id="2" creationId="{00000000-0000-0000-0000-000000000000}"/>
          </ac:spMkLst>
        </pc:spChg>
        <pc:spChg chg="mod">
          <ac:chgData name="CSILLA FILÓ" userId="7405f81079fe67b7" providerId="LiveId" clId="{25EC4164-8A92-4B02-AE72-390F795C2DBB}" dt="2020-06-22T12:31:43.743" v="271"/>
          <ac:spMkLst>
            <pc:docMk/>
            <pc:sldMk cId="2732438682" sldId="276"/>
            <ac:spMk id="3" creationId="{00000000-0000-0000-0000-000000000000}"/>
          </ac:spMkLst>
        </pc:spChg>
        <pc:picChg chg="add mod">
          <ac:chgData name="CSILLA FILÓ" userId="7405f81079fe67b7" providerId="LiveId" clId="{25EC4164-8A92-4B02-AE72-390F795C2DBB}" dt="2020-06-22T12:29:28.348" v="211" actId="1076"/>
          <ac:picMkLst>
            <pc:docMk/>
            <pc:sldMk cId="2732438682" sldId="276"/>
            <ac:picMk id="5" creationId="{AFF73C9D-5BA0-492A-B9C8-1D3FF1F4F2A6}"/>
          </ac:picMkLst>
        </pc:picChg>
      </pc:sldChg>
      <pc:sldChg chg="addSp modSp add mod modNotesTx">
        <pc:chgData name="CSILLA FILÓ" userId="7405f81079fe67b7" providerId="LiveId" clId="{25EC4164-8A92-4B02-AE72-390F795C2DBB}" dt="2020-06-22T12:33:19.690" v="344" actId="1076"/>
        <pc:sldMkLst>
          <pc:docMk/>
          <pc:sldMk cId="1479112724" sldId="277"/>
        </pc:sldMkLst>
        <pc:spChg chg="mod">
          <ac:chgData name="CSILLA FILÓ" userId="7405f81079fe67b7" providerId="LiveId" clId="{25EC4164-8A92-4B02-AE72-390F795C2DBB}" dt="2020-06-22T12:32:01.668" v="273" actId="27636"/>
          <ac:spMkLst>
            <pc:docMk/>
            <pc:sldMk cId="1479112724" sldId="277"/>
            <ac:spMk id="2" creationId="{00000000-0000-0000-0000-000000000000}"/>
          </ac:spMkLst>
        </pc:spChg>
        <pc:spChg chg="mod">
          <ac:chgData name="CSILLA FILÓ" userId="7405f81079fe67b7" providerId="LiveId" clId="{25EC4164-8A92-4B02-AE72-390F795C2DBB}" dt="2020-06-22T12:32:48.725" v="340" actId="20577"/>
          <ac:spMkLst>
            <pc:docMk/>
            <pc:sldMk cId="1479112724" sldId="277"/>
            <ac:spMk id="3" creationId="{00000000-0000-0000-0000-000000000000}"/>
          </ac:spMkLst>
        </pc:spChg>
        <pc:picChg chg="add mod">
          <ac:chgData name="CSILLA FILÓ" userId="7405f81079fe67b7" providerId="LiveId" clId="{25EC4164-8A92-4B02-AE72-390F795C2DBB}" dt="2020-06-22T12:33:19.690" v="344" actId="1076"/>
          <ac:picMkLst>
            <pc:docMk/>
            <pc:sldMk cId="1479112724" sldId="277"/>
            <ac:picMk id="5" creationId="{DCFA8845-D9A0-4970-8D4E-05355456B1CD}"/>
          </ac:picMkLst>
        </pc:picChg>
      </pc:sldChg>
      <pc:sldChg chg="modSp add mod">
        <pc:chgData name="CSILLA FILÓ" userId="7405f81079fe67b7" providerId="LiveId" clId="{25EC4164-8A92-4B02-AE72-390F795C2DBB}" dt="2020-06-22T12:36:31.017" v="413" actId="27636"/>
        <pc:sldMkLst>
          <pc:docMk/>
          <pc:sldMk cId="2920517635" sldId="278"/>
        </pc:sldMkLst>
        <pc:spChg chg="mod">
          <ac:chgData name="CSILLA FILÓ" userId="7405f81079fe67b7" providerId="LiveId" clId="{25EC4164-8A92-4B02-AE72-390F795C2DBB}" dt="2020-06-22T12:36:17.511" v="411" actId="20577"/>
          <ac:spMkLst>
            <pc:docMk/>
            <pc:sldMk cId="2920517635" sldId="278"/>
            <ac:spMk id="2" creationId="{00000000-0000-0000-0000-000000000000}"/>
          </ac:spMkLst>
        </pc:spChg>
        <pc:spChg chg="mod">
          <ac:chgData name="CSILLA FILÓ" userId="7405f81079fe67b7" providerId="LiveId" clId="{25EC4164-8A92-4B02-AE72-390F795C2DBB}" dt="2020-06-22T12:36:31.017" v="413" actId="27636"/>
          <ac:spMkLst>
            <pc:docMk/>
            <pc:sldMk cId="2920517635" sldId="278"/>
            <ac:spMk id="3" creationId="{00000000-0000-0000-0000-000000000000}"/>
          </ac:spMkLst>
        </pc:spChg>
      </pc:sldChg>
      <pc:sldChg chg="add del">
        <pc:chgData name="CSILLA FILÓ" userId="7405f81079fe67b7" providerId="LiveId" clId="{25EC4164-8A92-4B02-AE72-390F795C2DBB}" dt="2020-06-22T12:36:40.287" v="414" actId="47"/>
        <pc:sldMkLst>
          <pc:docMk/>
          <pc:sldMk cId="4013345056" sldId="279"/>
        </pc:sldMkLst>
      </pc:sldChg>
      <pc:sldChg chg="add del">
        <pc:chgData name="CSILLA FILÓ" userId="7405f81079fe67b7" providerId="LiveId" clId="{25EC4164-8A92-4B02-AE72-390F795C2DBB}" dt="2020-06-22T12:36:41.089" v="415" actId="47"/>
        <pc:sldMkLst>
          <pc:docMk/>
          <pc:sldMk cId="1764135692" sldId="280"/>
        </pc:sldMkLst>
      </pc:sldChg>
      <pc:sldChg chg="add del">
        <pc:chgData name="CSILLA FILÓ" userId="7405f81079fe67b7" providerId="LiveId" clId="{25EC4164-8A92-4B02-AE72-390F795C2DBB}" dt="2020-06-22T12:36:42.266" v="416" actId="47"/>
        <pc:sldMkLst>
          <pc:docMk/>
          <pc:sldMk cId="1730159136"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2B829-3F1E-4106-BE6B-DA288349A410}" type="datetimeFigureOut">
              <a:rPr lang="hu-HU" smtClean="0"/>
              <a:t>2023.02.22.</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7CDC6-9918-45C5-BF3A-39725102091B}" type="slidenum">
              <a:rPr lang="hu-HU" smtClean="0"/>
              <a:t>‹#›</a:t>
            </a:fld>
            <a:endParaRPr lang="hu-HU"/>
          </a:p>
        </p:txBody>
      </p:sp>
    </p:spTree>
    <p:extLst>
      <p:ext uri="{BB962C8B-B14F-4D97-AF65-F5344CB8AC3E}">
        <p14:creationId xmlns:p14="http://schemas.microsoft.com/office/powerpoint/2010/main" val="265791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gazdasági szervezetek létformájává vált a szinte folyamatos változás kényszere. A vállalkozásoknak a stratégiai céljaik eléréséhez és ahhoz, hogy a változó környezeti feltételekhez alkalmazkodni tudjanak különböző projekteket kell megvalósítaniuk.</a:t>
            </a:r>
          </a:p>
          <a:p>
            <a:r>
              <a:rPr lang="hu-HU" dirty="0"/>
              <a:t>A projektmenedzsment képezi az egyik legfontosabb eszközét annak, ahogyan egy szervezet az egyik állapotából egy másik állapotába változik át. Ezért nevezhetnénk változás-menedzsmentnek is.</a:t>
            </a:r>
          </a:p>
        </p:txBody>
      </p:sp>
      <p:sp>
        <p:nvSpPr>
          <p:cNvPr id="4" name="Dia számának helye 3"/>
          <p:cNvSpPr>
            <a:spLocks noGrp="1"/>
          </p:cNvSpPr>
          <p:nvPr>
            <p:ph type="sldNum" sz="quarter" idx="5"/>
          </p:nvPr>
        </p:nvSpPr>
        <p:spPr/>
        <p:txBody>
          <a:bodyPr/>
          <a:lstStyle/>
          <a:p>
            <a:fld id="{51F7CDC6-9918-45C5-BF3A-39725102091B}" type="slidenum">
              <a:rPr lang="hu-HU" smtClean="0"/>
              <a:t>3</a:t>
            </a:fld>
            <a:endParaRPr lang="hu-HU"/>
          </a:p>
        </p:txBody>
      </p:sp>
    </p:spTree>
    <p:extLst>
      <p:ext uri="{BB962C8B-B14F-4D97-AF65-F5344CB8AC3E}">
        <p14:creationId xmlns:p14="http://schemas.microsoft.com/office/powerpoint/2010/main" val="80259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projektcélként definiált elérendő eredmény alapján a különféle tartalmú projekteket a következő kategóriák szerint célszerű csoportosítani:</a:t>
            </a:r>
          </a:p>
          <a:p>
            <a:r>
              <a:rPr lang="hu-HU" dirty="0"/>
              <a:t>• beruházási projektek,</a:t>
            </a:r>
          </a:p>
          <a:p>
            <a:r>
              <a:rPr lang="hu-HU" dirty="0"/>
              <a:t>• kutatási-és fejlesztési projektek,</a:t>
            </a:r>
          </a:p>
          <a:p>
            <a:r>
              <a:rPr lang="hu-HU" dirty="0"/>
              <a:t>• szellemi szolgáltatási projektek.</a:t>
            </a:r>
          </a:p>
          <a:p>
            <a:r>
              <a:rPr lang="hu-HU" dirty="0"/>
              <a:t>A beruházási projektek eredményeként valamilyen termék előállítására, vagy szolgáltatás teljesítésére alkalmas létesítmény jön létre, vagy már meglévő létesítmény kerül átalakításra, bővítésre, felújításra vagy megszüntetésre. Ezen projekteket műszaki, illetve létesítményi projekteknek is nevezi a szakirodalom.</a:t>
            </a:r>
          </a:p>
          <a:p>
            <a:r>
              <a:rPr lang="hu-HU" dirty="0"/>
              <a:t>A beruházási projektek létesítésének meghatározó erőforrása – materiális jellegű (anyag, berendezés).</a:t>
            </a:r>
          </a:p>
          <a:p>
            <a:r>
              <a:rPr lang="hu-HU" dirty="0"/>
              <a:t>A kutatási és fejlesztési projektek eredményeként:</a:t>
            </a:r>
          </a:p>
          <a:p>
            <a:r>
              <a:rPr lang="hu-HU" dirty="0"/>
              <a:t>• új termék, vagy új technológia jön létre,</a:t>
            </a:r>
          </a:p>
          <a:p>
            <a:r>
              <a:rPr lang="hu-HU" dirty="0"/>
              <a:t>• meglévő termék, vagy technológia javulása következik be,</a:t>
            </a:r>
          </a:p>
          <a:p>
            <a:r>
              <a:rPr lang="hu-HU" dirty="0"/>
              <a:t>• új termék gyártása, vagy új technológia alkalmazása kerül bevezetésre,</a:t>
            </a:r>
          </a:p>
          <a:p>
            <a:r>
              <a:rPr lang="hu-HU" dirty="0"/>
              <a:t>• a termékek gyártási költsége csökkenthető,</a:t>
            </a:r>
          </a:p>
          <a:p>
            <a:r>
              <a:rPr lang="hu-HU" dirty="0"/>
              <a:t>• új értékesítési, vagy beszerzési piacok kerülnek megszerzésre stb.</a:t>
            </a:r>
          </a:p>
          <a:p>
            <a:r>
              <a:rPr lang="hu-HU" dirty="0"/>
              <a:t>A kutatási és fejlesztési projekteket a szakirodalom gyakran innovációs projekteknek nevezi.</a:t>
            </a:r>
          </a:p>
          <a:p>
            <a:r>
              <a:rPr lang="hu-HU" dirty="0"/>
              <a:t>A kutatási és fejlesztési projektek fizikai megvalósítása során a materiális jellegű erőforrások mellett egyre inkább a szellemi erőforrások válnak meghatározóvá.</a:t>
            </a:r>
          </a:p>
          <a:p>
            <a:r>
              <a:rPr lang="hu-HU" dirty="0"/>
              <a:t>A szellemi szolgáltatási projektek eredményeként egy szervezet működési körülményeinek és működése keretfeltételeinek új minősége jön létre:</a:t>
            </a:r>
          </a:p>
          <a:p>
            <a:r>
              <a:rPr lang="hu-HU" dirty="0"/>
              <a:t>• a szervezeti struktúra átalakítása,</a:t>
            </a:r>
          </a:p>
          <a:p>
            <a:r>
              <a:rPr lang="hu-HU" dirty="0"/>
              <a:t>• a tulajdonosi struktúra megváltoztatása,</a:t>
            </a:r>
          </a:p>
          <a:p>
            <a:r>
              <a:rPr lang="hu-HU" dirty="0"/>
              <a:t>• a szervezet tagjainak jelentős mértékű tovább-,vagy átképzése.</a:t>
            </a:r>
          </a:p>
          <a:p>
            <a:r>
              <a:rPr lang="hu-HU" dirty="0"/>
              <a:t>A szellemi szolgáltatási projektek teljesítésének meghatározó erőforrása - a szellemi erőforrás.</a:t>
            </a:r>
          </a:p>
          <a:p>
            <a:r>
              <a:rPr lang="hu-HU" dirty="0"/>
              <a:t>A szakirodalom megkülönbözteti még a:</a:t>
            </a:r>
          </a:p>
          <a:p>
            <a:r>
              <a:rPr lang="hu-HU" dirty="0"/>
              <a:t>• mega („szuper”) projekteket, amelyek, nem egy gazdálkodó szervezethez kötődnek, jelentős a tőke és más erőforrás igényük, területileg és időben is kiterjedtek (például olimpia, világkiállítás).</a:t>
            </a:r>
          </a:p>
        </p:txBody>
      </p:sp>
      <p:sp>
        <p:nvSpPr>
          <p:cNvPr id="4" name="Dia számának helye 3"/>
          <p:cNvSpPr>
            <a:spLocks noGrp="1"/>
          </p:cNvSpPr>
          <p:nvPr>
            <p:ph type="sldNum" sz="quarter" idx="5"/>
          </p:nvPr>
        </p:nvSpPr>
        <p:spPr/>
        <p:txBody>
          <a:bodyPr/>
          <a:lstStyle/>
          <a:p>
            <a:fld id="{51F7CDC6-9918-45C5-BF3A-39725102091B}" type="slidenum">
              <a:rPr lang="hu-HU" smtClean="0"/>
              <a:t>16</a:t>
            </a:fld>
            <a:endParaRPr lang="hu-HU"/>
          </a:p>
        </p:txBody>
      </p:sp>
    </p:spTree>
    <p:extLst>
      <p:ext uri="{BB962C8B-B14F-4D97-AF65-F5344CB8AC3E}">
        <p14:creationId xmlns:p14="http://schemas.microsoft.com/office/powerpoint/2010/main" val="231169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 </a:t>
            </a:r>
            <a:r>
              <a:rPr lang="hu-HU" sz="1200" b="1" i="0" u="none" strike="noStrike" kern="1200" baseline="0" dirty="0">
                <a:solidFill>
                  <a:schemeClr val="tx1"/>
                </a:solidFill>
                <a:latin typeface="+mn-lt"/>
                <a:ea typeface="+mn-ea"/>
                <a:cs typeface="+mn-cs"/>
              </a:rPr>
              <a:t>külső projekt </a:t>
            </a:r>
            <a:r>
              <a:rPr lang="hu-HU" sz="1200" b="0" i="0" u="none" strike="noStrike" kern="1200" baseline="0" dirty="0">
                <a:solidFill>
                  <a:schemeClr val="tx1"/>
                </a:solidFill>
                <a:latin typeface="+mn-lt"/>
                <a:ea typeface="+mn-ea"/>
                <a:cs typeface="+mn-cs"/>
              </a:rPr>
              <a:t>(szervezeten kívüli közreműködők a fizikai megvalósításban), </a:t>
            </a:r>
          </a:p>
          <a:p>
            <a:r>
              <a:rPr lang="hu-HU" sz="1200" b="0" i="0" u="none" strike="noStrike" kern="1200" baseline="0" dirty="0">
                <a:solidFill>
                  <a:schemeClr val="tx1"/>
                </a:solidFill>
                <a:latin typeface="+mn-lt"/>
                <a:ea typeface="+mn-ea"/>
                <a:cs typeface="+mn-cs"/>
              </a:rPr>
              <a:t>• </a:t>
            </a:r>
            <a:r>
              <a:rPr lang="hu-HU" sz="1200" b="1" i="0" u="none" strike="noStrike" kern="1200" baseline="0" dirty="0">
                <a:solidFill>
                  <a:schemeClr val="tx1"/>
                </a:solidFill>
                <a:latin typeface="+mn-lt"/>
                <a:ea typeface="+mn-ea"/>
                <a:cs typeface="+mn-cs"/>
              </a:rPr>
              <a:t>belső projekt </a:t>
            </a:r>
            <a:r>
              <a:rPr lang="hu-HU" sz="1200" b="0" i="0" u="none" strike="noStrike" kern="1200" baseline="0" dirty="0">
                <a:solidFill>
                  <a:schemeClr val="tx1"/>
                </a:solidFill>
                <a:latin typeface="+mn-lt"/>
                <a:ea typeface="+mn-ea"/>
                <a:cs typeface="+mn-cs"/>
              </a:rPr>
              <a:t>(alapvetően a szervezet belső saját erőforrásai). </a:t>
            </a:r>
          </a:p>
          <a:p>
            <a:endParaRPr lang="hu-HU" dirty="0"/>
          </a:p>
        </p:txBody>
      </p:sp>
      <p:sp>
        <p:nvSpPr>
          <p:cNvPr id="4" name="Dia számának helye 3"/>
          <p:cNvSpPr>
            <a:spLocks noGrp="1"/>
          </p:cNvSpPr>
          <p:nvPr>
            <p:ph type="sldNum" sz="quarter" idx="5"/>
          </p:nvPr>
        </p:nvSpPr>
        <p:spPr/>
        <p:txBody>
          <a:bodyPr/>
          <a:lstStyle/>
          <a:p>
            <a:fld id="{51F7CDC6-9918-45C5-BF3A-39725102091B}" type="slidenum">
              <a:rPr lang="hu-HU" smtClean="0"/>
              <a:t>18</a:t>
            </a:fld>
            <a:endParaRPr lang="hu-HU"/>
          </a:p>
        </p:txBody>
      </p:sp>
    </p:spTree>
    <p:extLst>
      <p:ext uri="{BB962C8B-B14F-4D97-AF65-F5344CB8AC3E}">
        <p14:creationId xmlns:p14="http://schemas.microsoft.com/office/powerpoint/2010/main" val="69915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 A </a:t>
            </a:r>
            <a:r>
              <a:rPr lang="hu-HU" sz="1200" b="1" i="0" u="none" strike="noStrike" kern="1200" baseline="0" dirty="0">
                <a:solidFill>
                  <a:schemeClr val="tx1"/>
                </a:solidFill>
                <a:latin typeface="+mn-lt"/>
                <a:ea typeface="+mn-ea"/>
                <a:cs typeface="+mn-cs"/>
              </a:rPr>
              <a:t>projektmenedzsment</a:t>
            </a:r>
            <a:r>
              <a:rPr lang="hu-HU" sz="1200" b="0" i="0" u="none" strike="noStrike" kern="1200" baseline="0" dirty="0">
                <a:solidFill>
                  <a:schemeClr val="tx1"/>
                </a:solidFill>
                <a:latin typeface="+mn-lt"/>
                <a:ea typeface="+mn-ea"/>
                <a:cs typeface="+mn-cs"/>
              </a:rPr>
              <a:t>, mint az egyik fontos szakterületi menedzsment egyfajta </a:t>
            </a:r>
            <a:r>
              <a:rPr lang="hu-HU" sz="1200" b="1" i="0" u="none" strike="noStrike" kern="1200" baseline="0" dirty="0">
                <a:solidFill>
                  <a:schemeClr val="tx1"/>
                </a:solidFill>
                <a:latin typeface="+mn-lt"/>
                <a:ea typeface="+mn-ea"/>
                <a:cs typeface="+mn-cs"/>
              </a:rPr>
              <a:t>köztes kategória </a:t>
            </a:r>
            <a:r>
              <a:rPr lang="hu-HU" sz="1200" b="0" i="0" u="none" strike="noStrike" kern="1200" baseline="0" dirty="0">
                <a:solidFill>
                  <a:schemeClr val="tx1"/>
                </a:solidFill>
                <a:latin typeface="+mn-lt"/>
                <a:ea typeface="+mn-ea"/>
                <a:cs typeface="+mn-cs"/>
              </a:rPr>
              <a:t>vezetés stratégiai és operatív szintjei között. </a:t>
            </a:r>
          </a:p>
          <a:p>
            <a:r>
              <a:rPr lang="hu-HU" sz="1200" b="0" i="0" u="none" strike="noStrike" kern="1200" baseline="0" dirty="0">
                <a:solidFill>
                  <a:schemeClr val="tx1"/>
                </a:solidFill>
                <a:latin typeface="+mn-lt"/>
                <a:ea typeface="+mn-ea"/>
                <a:cs typeface="+mn-cs"/>
              </a:rPr>
              <a:t>• A </a:t>
            </a:r>
            <a:r>
              <a:rPr lang="hu-HU" sz="1200" b="1" i="0" u="none" strike="noStrike" kern="1200" baseline="0" dirty="0">
                <a:solidFill>
                  <a:schemeClr val="tx1"/>
                </a:solidFill>
                <a:latin typeface="+mn-lt"/>
                <a:ea typeface="+mn-ea"/>
                <a:cs typeface="+mn-cs"/>
              </a:rPr>
              <a:t>projektmenedzsment </a:t>
            </a:r>
            <a:r>
              <a:rPr lang="hu-HU" sz="1200" b="0" i="0" u="none" strike="noStrike" kern="1200" baseline="0" dirty="0">
                <a:solidFill>
                  <a:schemeClr val="tx1"/>
                </a:solidFill>
                <a:latin typeface="+mn-lt"/>
                <a:ea typeface="+mn-ea"/>
                <a:cs typeface="+mn-cs"/>
              </a:rPr>
              <a:t>a stratégia megvalósításának az eszköze, maga a </a:t>
            </a:r>
            <a:r>
              <a:rPr lang="hu-HU" sz="1200" b="1" i="0" u="none" strike="noStrike" kern="1200" baseline="0" dirty="0">
                <a:solidFill>
                  <a:schemeClr val="tx1"/>
                </a:solidFill>
                <a:latin typeface="+mn-lt"/>
                <a:ea typeface="+mn-ea"/>
                <a:cs typeface="+mn-cs"/>
              </a:rPr>
              <a:t>projekt </a:t>
            </a:r>
            <a:r>
              <a:rPr lang="hu-HU" sz="1200" b="0" i="0" u="none" strike="noStrike" kern="1200" baseline="0" dirty="0">
                <a:solidFill>
                  <a:schemeClr val="tx1"/>
                </a:solidFill>
                <a:latin typeface="+mn-lt"/>
                <a:ea typeface="+mn-ea"/>
                <a:cs typeface="+mn-cs"/>
              </a:rPr>
              <a:t>pedig egy-egy konkrét stratégiai program vagy részprogram, illetve annak egy jól </a:t>
            </a:r>
            <a:r>
              <a:rPr lang="hu-HU" sz="1200" b="0" i="0" u="none" strike="noStrike" kern="1200" baseline="0" dirty="0" err="1">
                <a:solidFill>
                  <a:schemeClr val="tx1"/>
                </a:solidFill>
                <a:latin typeface="+mn-lt"/>
                <a:ea typeface="+mn-ea"/>
                <a:cs typeface="+mn-cs"/>
              </a:rPr>
              <a:t>körülhatárolható</a:t>
            </a:r>
            <a:r>
              <a:rPr lang="hu-HU" sz="1200" b="0" i="0" u="none" strike="noStrike" kern="1200" baseline="0" dirty="0">
                <a:solidFill>
                  <a:schemeClr val="tx1"/>
                </a:solidFill>
                <a:latin typeface="+mn-lt"/>
                <a:ea typeface="+mn-ea"/>
                <a:cs typeface="+mn-cs"/>
              </a:rPr>
              <a:t> része. </a:t>
            </a:r>
          </a:p>
          <a:p>
            <a:r>
              <a:rPr lang="hu-HU" sz="1200" b="0" i="0" u="none" strike="noStrike" kern="1200" baseline="0" dirty="0">
                <a:solidFill>
                  <a:schemeClr val="tx1"/>
                </a:solidFill>
                <a:latin typeface="+mn-lt"/>
                <a:ea typeface="+mn-ea"/>
                <a:cs typeface="+mn-cs"/>
              </a:rPr>
              <a:t>• A különböző </a:t>
            </a:r>
            <a:r>
              <a:rPr lang="hu-HU" sz="1200" b="1" i="0" u="none" strike="noStrike" kern="1200" baseline="0" dirty="0">
                <a:solidFill>
                  <a:schemeClr val="tx1"/>
                </a:solidFill>
                <a:latin typeface="+mn-lt"/>
                <a:ea typeface="+mn-ea"/>
                <a:cs typeface="+mn-cs"/>
              </a:rPr>
              <a:t>projektek </a:t>
            </a:r>
            <a:r>
              <a:rPr lang="hu-HU" sz="1200" b="0" i="0" u="none" strike="noStrike" kern="1200" baseline="0" dirty="0">
                <a:solidFill>
                  <a:schemeClr val="tx1"/>
                </a:solidFill>
                <a:latin typeface="+mn-lt"/>
                <a:ea typeface="+mn-ea"/>
                <a:cs typeface="+mn-cs"/>
              </a:rPr>
              <a:t>a szervezeti stratégiából jönnek létre, oly módon, hogy maga a szervezeti stratégia generálja azokat. </a:t>
            </a:r>
          </a:p>
          <a:p>
            <a:r>
              <a:rPr lang="hu-HU" sz="1200" b="0" i="0" u="none" strike="noStrike" kern="1200" baseline="0" dirty="0">
                <a:solidFill>
                  <a:schemeClr val="tx1"/>
                </a:solidFill>
                <a:latin typeface="+mn-lt"/>
                <a:ea typeface="+mn-ea"/>
                <a:cs typeface="+mn-cs"/>
              </a:rPr>
              <a:t>• Egy adott </a:t>
            </a:r>
            <a:r>
              <a:rPr lang="hu-HU" sz="1200" b="1" i="0" u="none" strike="noStrike" kern="1200" baseline="0" dirty="0">
                <a:solidFill>
                  <a:schemeClr val="tx1"/>
                </a:solidFill>
                <a:latin typeface="+mn-lt"/>
                <a:ea typeface="+mn-ea"/>
                <a:cs typeface="+mn-cs"/>
              </a:rPr>
              <a:t>projektet </a:t>
            </a:r>
            <a:r>
              <a:rPr lang="hu-HU" sz="1200" b="0" i="0" u="none" strike="noStrike" kern="1200" baseline="0" dirty="0">
                <a:solidFill>
                  <a:schemeClr val="tx1"/>
                </a:solidFill>
                <a:latin typeface="+mn-lt"/>
                <a:ea typeface="+mn-ea"/>
                <a:cs typeface="+mn-cs"/>
              </a:rPr>
              <a:t>az azonosító </a:t>
            </a:r>
            <a:r>
              <a:rPr lang="hu-HU" sz="1200" b="1" i="0" u="none" strike="noStrike" kern="1200" baseline="0" dirty="0">
                <a:solidFill>
                  <a:schemeClr val="tx1"/>
                </a:solidFill>
                <a:latin typeface="+mn-lt"/>
                <a:ea typeface="+mn-ea"/>
                <a:cs typeface="+mn-cs"/>
              </a:rPr>
              <a:t>karakterisztikák </a:t>
            </a:r>
            <a:r>
              <a:rPr lang="hu-HU" sz="1200" b="0" i="0" u="none" strike="noStrike" kern="1200" baseline="0" dirty="0">
                <a:solidFill>
                  <a:schemeClr val="tx1"/>
                </a:solidFill>
                <a:latin typeface="+mn-lt"/>
                <a:ea typeface="+mn-ea"/>
                <a:cs typeface="+mn-cs"/>
              </a:rPr>
              <a:t>mindenkor behatárolnak, miközben igaz, hogy a karakterisztikák között </a:t>
            </a:r>
            <a:r>
              <a:rPr lang="hu-HU" sz="1200" b="1" i="0" u="none" strike="noStrike" kern="1200" baseline="0" dirty="0">
                <a:solidFill>
                  <a:schemeClr val="tx1"/>
                </a:solidFill>
                <a:latin typeface="+mn-lt"/>
                <a:ea typeface="+mn-ea"/>
                <a:cs typeface="+mn-cs"/>
              </a:rPr>
              <a:t>kölcsönös összefüggés </a:t>
            </a:r>
            <a:r>
              <a:rPr lang="hu-HU" sz="1200" b="0" i="0" u="none" strike="noStrike" kern="1200" baseline="0" dirty="0">
                <a:solidFill>
                  <a:schemeClr val="tx1"/>
                </a:solidFill>
                <a:latin typeface="+mn-lt"/>
                <a:ea typeface="+mn-ea"/>
                <a:cs typeface="+mn-cs"/>
              </a:rPr>
              <a:t>áll fenn. </a:t>
            </a:r>
          </a:p>
          <a:p>
            <a:r>
              <a:rPr lang="hu-HU" sz="1200" b="0" i="0" u="none" strike="noStrike" kern="1200" baseline="0" dirty="0">
                <a:solidFill>
                  <a:schemeClr val="tx1"/>
                </a:solidFill>
                <a:latin typeface="+mn-lt"/>
                <a:ea typeface="+mn-ea"/>
                <a:cs typeface="+mn-cs"/>
              </a:rPr>
              <a:t>• A projektmenedzsment szorosan kapcsolódik a vállalkozás </a:t>
            </a:r>
            <a:r>
              <a:rPr lang="hu-HU" sz="1200" b="1" i="0" u="none" strike="noStrike" kern="1200" baseline="0" dirty="0">
                <a:solidFill>
                  <a:schemeClr val="tx1"/>
                </a:solidFill>
                <a:latin typeface="+mn-lt"/>
                <a:ea typeface="+mn-ea"/>
                <a:cs typeface="+mn-cs"/>
              </a:rPr>
              <a:t>különböző szakterületi menedzsmentjeihez</a:t>
            </a:r>
            <a:r>
              <a:rPr lang="hu-HU" sz="1200" b="0" i="0" u="none" strike="noStrike" kern="1200" baseline="0" dirty="0">
                <a:solidFill>
                  <a:schemeClr val="tx1"/>
                </a:solidFill>
                <a:latin typeface="+mn-lt"/>
                <a:ea typeface="+mn-ea"/>
                <a:cs typeface="+mn-cs"/>
              </a:rPr>
              <a:t>, melyek közül érdemes kiemelni legalább öt területet. </a:t>
            </a:r>
          </a:p>
          <a:p>
            <a:r>
              <a:rPr lang="hu-HU" sz="1200" b="0" i="0" u="none" strike="noStrike" kern="1200" baseline="0" dirty="0">
                <a:solidFill>
                  <a:schemeClr val="tx1"/>
                </a:solidFill>
                <a:latin typeface="+mn-lt"/>
                <a:ea typeface="+mn-ea"/>
                <a:cs typeface="+mn-cs"/>
              </a:rPr>
              <a:t>• A </a:t>
            </a:r>
            <a:r>
              <a:rPr lang="hu-HU" sz="1200" b="1" i="0" u="none" strike="noStrike" kern="1200" baseline="0" dirty="0">
                <a:solidFill>
                  <a:schemeClr val="tx1"/>
                </a:solidFill>
                <a:latin typeface="+mn-lt"/>
                <a:ea typeface="+mn-ea"/>
                <a:cs typeface="+mn-cs"/>
              </a:rPr>
              <a:t>projektcélként definiált </a:t>
            </a:r>
            <a:r>
              <a:rPr lang="hu-HU" sz="1200" b="0" i="0" u="none" strike="noStrike" kern="1200" baseline="0" dirty="0">
                <a:solidFill>
                  <a:schemeClr val="tx1"/>
                </a:solidFill>
                <a:latin typeface="+mn-lt"/>
                <a:ea typeface="+mn-ea"/>
                <a:cs typeface="+mn-cs"/>
              </a:rPr>
              <a:t>elérendő eredmény alapján a különféle tartalmú projekteket három fő kategóriába célszerű csoportosítani. </a:t>
            </a:r>
          </a:p>
          <a:p>
            <a:endParaRPr lang="hu-HU" dirty="0"/>
          </a:p>
        </p:txBody>
      </p:sp>
      <p:sp>
        <p:nvSpPr>
          <p:cNvPr id="4" name="Dia számának helye 3"/>
          <p:cNvSpPr>
            <a:spLocks noGrp="1"/>
          </p:cNvSpPr>
          <p:nvPr>
            <p:ph type="sldNum" sz="quarter" idx="5"/>
          </p:nvPr>
        </p:nvSpPr>
        <p:spPr/>
        <p:txBody>
          <a:bodyPr/>
          <a:lstStyle/>
          <a:p>
            <a:fld id="{51F7CDC6-9918-45C5-BF3A-39725102091B}" type="slidenum">
              <a:rPr lang="hu-HU" smtClean="0"/>
              <a:t>19</a:t>
            </a:fld>
            <a:endParaRPr lang="hu-HU"/>
          </a:p>
        </p:txBody>
      </p:sp>
    </p:spTree>
    <p:extLst>
      <p:ext uri="{BB962C8B-B14F-4D97-AF65-F5344CB8AC3E}">
        <p14:creationId xmlns:p14="http://schemas.microsoft.com/office/powerpoint/2010/main" val="44871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Stratégiai menedzsment</a:t>
            </a:r>
          </a:p>
          <a:p>
            <a:r>
              <a:rPr lang="hu-HU" dirty="0"/>
              <a:t>A vezetésnek meg kell határoznia a szervezet jövőbeni változási pályáját, ki kell jelölnie azt az állapotot, amelyet fennmaradása érdekében a jövőben el kell érnie, figyelembe véve a külső körülmények várható változásait, a belső adottságokat, illetve sajátosságokat.</a:t>
            </a:r>
          </a:p>
          <a:p>
            <a:r>
              <a:rPr lang="hu-HU" dirty="0"/>
              <a:t>Operatív menedzsment</a:t>
            </a:r>
          </a:p>
          <a:p>
            <a:r>
              <a:rPr lang="hu-HU" dirty="0"/>
              <a:t>A vezetés azon funkciója a szervezetben, hogy biztosítsa az éppen aktuális közvetlen célok és feladatok folyamatos és eredményes teljesítését, amelyek lehetnek a beszerzés, készletezés, gyártás, összeszerelés, minőségellenőrzés, raktározás, értékesítés, pénzügyi, számviteli, és adminisztratív tevékenységek.</a:t>
            </a:r>
          </a:p>
          <a:p>
            <a:r>
              <a:rPr lang="hu-HU" dirty="0"/>
              <a:t>Projektmenedzsment</a:t>
            </a:r>
          </a:p>
          <a:p>
            <a:r>
              <a:rPr lang="hu-HU" dirty="0"/>
              <a:t>A stratégiai célok és részcélok realizálásának folyamatai egy-egy jól </a:t>
            </a:r>
            <a:r>
              <a:rPr lang="hu-HU" dirty="0" err="1"/>
              <a:t>körülhatárolható</a:t>
            </a:r>
            <a:r>
              <a:rPr lang="hu-HU" dirty="0"/>
              <a:t>, komplex és egyszeri feladatot képeznek. Ezek a feladatok mind az operatív menedzsmenttől, mind pedig a stratégiai menedzsmenttől eltérő vezetési szemléletet, továbbá eltérő módszereket és technikákat kényszerítettek ki a szervezetek vezetésében.</a:t>
            </a:r>
          </a:p>
          <a:p>
            <a:r>
              <a:rPr lang="hu-HU" dirty="0"/>
              <a:t>A projektmenedzsment tehát egyfajta köztes kategória vezetés stratégiai és operatív szintjei között, és mint ilyen, a stratégiai célok realizálását valósítja meg, amelyek következtében a stratégiai célok a napi operatív működés szintjére realizálódnak.</a:t>
            </a:r>
          </a:p>
          <a:p>
            <a:r>
              <a:rPr lang="hu-HU" dirty="0"/>
              <a:t>Ebben az értelemben a projektmenedzsment a stratégia megvalósításának az eszköze, maga a projekt pedig egy-egy konkrét stratégiai program vagy részprogram, illetve stratégiai akció vagy annak egy jól </a:t>
            </a:r>
            <a:r>
              <a:rPr lang="hu-HU" dirty="0" err="1"/>
              <a:t>körülhatárolható</a:t>
            </a:r>
            <a:r>
              <a:rPr lang="hu-HU" dirty="0"/>
              <a:t> része.</a:t>
            </a:r>
          </a:p>
        </p:txBody>
      </p:sp>
      <p:sp>
        <p:nvSpPr>
          <p:cNvPr id="4" name="Dia számának helye 3"/>
          <p:cNvSpPr>
            <a:spLocks noGrp="1"/>
          </p:cNvSpPr>
          <p:nvPr>
            <p:ph type="sldNum" sz="quarter" idx="5"/>
          </p:nvPr>
        </p:nvSpPr>
        <p:spPr/>
        <p:txBody>
          <a:bodyPr/>
          <a:lstStyle/>
          <a:p>
            <a:fld id="{51F7CDC6-9918-45C5-BF3A-39725102091B}" type="slidenum">
              <a:rPr lang="hu-HU" smtClean="0"/>
              <a:t>4</a:t>
            </a:fld>
            <a:endParaRPr lang="hu-HU"/>
          </a:p>
        </p:txBody>
      </p:sp>
    </p:spTree>
    <p:extLst>
      <p:ext uri="{BB962C8B-B14F-4D97-AF65-F5344CB8AC3E}">
        <p14:creationId xmlns:p14="http://schemas.microsoft.com/office/powerpoint/2010/main" val="370330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A </a:t>
            </a:r>
            <a:r>
              <a:rPr lang="hu-HU" sz="1200" b="1" i="0" u="none" strike="noStrike" kern="1200" baseline="0" dirty="0">
                <a:solidFill>
                  <a:schemeClr val="tx1"/>
                </a:solidFill>
                <a:latin typeface="+mn-lt"/>
                <a:ea typeface="+mn-ea"/>
                <a:cs typeface="+mn-cs"/>
              </a:rPr>
              <a:t>projekt </a:t>
            </a:r>
            <a:r>
              <a:rPr lang="hu-HU" sz="1200" b="0" i="0" u="none" strike="noStrike" kern="1200" baseline="0" dirty="0">
                <a:solidFill>
                  <a:schemeClr val="tx1"/>
                </a:solidFill>
                <a:latin typeface="+mn-lt"/>
                <a:ea typeface="+mn-ea"/>
                <a:cs typeface="+mn-cs"/>
              </a:rPr>
              <a:t>minden olyan tevékenység, amely egy szervezet számára olyan </a:t>
            </a:r>
            <a:r>
              <a:rPr lang="hu-HU" sz="1200" b="1" i="0" u="none" strike="noStrike" kern="1200" baseline="0" dirty="0">
                <a:solidFill>
                  <a:schemeClr val="tx1"/>
                </a:solidFill>
                <a:latin typeface="+mn-lt"/>
                <a:ea typeface="+mn-ea"/>
                <a:cs typeface="+mn-cs"/>
              </a:rPr>
              <a:t>egyszeri és komplex feladatot </a:t>
            </a:r>
            <a:r>
              <a:rPr lang="hu-HU" sz="1200" b="0" i="0" u="none" strike="noStrike" kern="1200" baseline="0" dirty="0">
                <a:solidFill>
                  <a:schemeClr val="tx1"/>
                </a:solidFill>
                <a:latin typeface="+mn-lt"/>
                <a:ea typeface="+mn-ea"/>
                <a:cs typeface="+mn-cs"/>
              </a:rPr>
              <a:t>jelent, amelynek teljesítési </a:t>
            </a:r>
            <a:r>
              <a:rPr lang="hu-HU" sz="1200" b="1" i="0" u="none" strike="noStrike" kern="1200" baseline="0" dirty="0">
                <a:solidFill>
                  <a:schemeClr val="tx1"/>
                </a:solidFill>
                <a:latin typeface="+mn-lt"/>
                <a:ea typeface="+mn-ea"/>
                <a:cs typeface="+mn-cs"/>
              </a:rPr>
              <a:t>időtartama </a:t>
            </a:r>
            <a:r>
              <a:rPr lang="hu-HU" sz="1200" b="0" i="0" u="none" strike="noStrike" kern="1200" baseline="0" dirty="0">
                <a:solidFill>
                  <a:schemeClr val="tx1"/>
                </a:solidFill>
                <a:latin typeface="+mn-lt"/>
                <a:ea typeface="+mn-ea"/>
                <a:cs typeface="+mn-cs"/>
              </a:rPr>
              <a:t>(kezdés és befejezés) valamint teljesítésének költségei (erőforrások) meghatározottak, és egy </a:t>
            </a:r>
            <a:r>
              <a:rPr lang="hu-HU" sz="1200" b="1" i="0" u="none" strike="noStrike" kern="1200" baseline="0" dirty="0">
                <a:solidFill>
                  <a:schemeClr val="tx1"/>
                </a:solidFill>
                <a:latin typeface="+mn-lt"/>
                <a:ea typeface="+mn-ea"/>
                <a:cs typeface="+mn-cs"/>
              </a:rPr>
              <a:t>definiált cél (eredmény) </a:t>
            </a:r>
            <a:r>
              <a:rPr lang="hu-HU" sz="1200" b="0" i="0" u="none" strike="noStrike" kern="1200" baseline="0" dirty="0">
                <a:solidFill>
                  <a:schemeClr val="tx1"/>
                </a:solidFill>
                <a:latin typeface="+mn-lt"/>
                <a:ea typeface="+mn-ea"/>
                <a:cs typeface="+mn-cs"/>
              </a:rPr>
              <a:t>elérésére irányul. </a:t>
            </a:r>
            <a:endParaRPr lang="hu-HU" dirty="0"/>
          </a:p>
        </p:txBody>
      </p:sp>
      <p:sp>
        <p:nvSpPr>
          <p:cNvPr id="4" name="Dia számának helye 3"/>
          <p:cNvSpPr>
            <a:spLocks noGrp="1"/>
          </p:cNvSpPr>
          <p:nvPr>
            <p:ph type="sldNum" sz="quarter" idx="5"/>
          </p:nvPr>
        </p:nvSpPr>
        <p:spPr/>
        <p:txBody>
          <a:bodyPr/>
          <a:lstStyle/>
          <a:p>
            <a:fld id="{51F7CDC6-9918-45C5-BF3A-39725102091B}" type="slidenum">
              <a:rPr lang="hu-HU" smtClean="0"/>
              <a:t>6</a:t>
            </a:fld>
            <a:endParaRPr lang="hu-HU"/>
          </a:p>
        </p:txBody>
      </p:sp>
    </p:spTree>
    <p:extLst>
      <p:ext uri="{BB962C8B-B14F-4D97-AF65-F5344CB8AC3E}">
        <p14:creationId xmlns:p14="http://schemas.microsoft.com/office/powerpoint/2010/main" val="366641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A </a:t>
            </a:r>
            <a:r>
              <a:rPr lang="hu-HU" sz="1200" b="1" i="0" u="none" strike="noStrike" kern="1200" baseline="0" dirty="0">
                <a:solidFill>
                  <a:schemeClr val="tx1"/>
                </a:solidFill>
                <a:latin typeface="+mn-lt"/>
                <a:ea typeface="+mn-ea"/>
                <a:cs typeface="+mn-cs"/>
              </a:rPr>
              <a:t>projektmenedzsment </a:t>
            </a:r>
            <a:r>
              <a:rPr lang="hu-HU" sz="1200" b="0" i="0" u="none" strike="noStrike" kern="1200" baseline="0" dirty="0">
                <a:solidFill>
                  <a:schemeClr val="tx1"/>
                </a:solidFill>
                <a:latin typeface="+mn-lt"/>
                <a:ea typeface="+mn-ea"/>
                <a:cs typeface="+mn-cs"/>
              </a:rPr>
              <a:t>egy olyan vezetési funkció gyakorlása, amely az </a:t>
            </a:r>
            <a:r>
              <a:rPr lang="hu-HU" sz="1200" b="1" i="0" u="none" strike="noStrike" kern="1200" baseline="0" dirty="0">
                <a:solidFill>
                  <a:schemeClr val="tx1"/>
                </a:solidFill>
                <a:latin typeface="+mn-lt"/>
                <a:ea typeface="+mn-ea"/>
                <a:cs typeface="+mn-cs"/>
              </a:rPr>
              <a:t>erőforrásokat </a:t>
            </a:r>
            <a:r>
              <a:rPr lang="hu-HU" sz="1200" b="0" i="0" u="none" strike="noStrike" kern="1200" baseline="0" dirty="0">
                <a:solidFill>
                  <a:schemeClr val="tx1"/>
                </a:solidFill>
                <a:latin typeface="+mn-lt"/>
                <a:ea typeface="+mn-ea"/>
                <a:cs typeface="+mn-cs"/>
              </a:rPr>
              <a:t>(humán és technikai) az </a:t>
            </a:r>
            <a:r>
              <a:rPr lang="hu-HU" sz="1200" b="1" i="0" u="none" strike="noStrike" kern="1200" baseline="0" dirty="0">
                <a:solidFill>
                  <a:schemeClr val="tx1"/>
                </a:solidFill>
                <a:latin typeface="+mn-lt"/>
                <a:ea typeface="+mn-ea"/>
                <a:cs typeface="+mn-cs"/>
              </a:rPr>
              <a:t>információkat</a:t>
            </a:r>
            <a:r>
              <a:rPr lang="hu-HU" sz="1200" b="0" i="0" u="none" strike="noStrike" kern="1200" baseline="0" dirty="0">
                <a:solidFill>
                  <a:schemeClr val="tx1"/>
                </a:solidFill>
                <a:latin typeface="+mn-lt"/>
                <a:ea typeface="+mn-ea"/>
                <a:cs typeface="+mn-cs"/>
              </a:rPr>
              <a:t>, valamint a releváns </a:t>
            </a:r>
            <a:r>
              <a:rPr lang="hu-HU" sz="1200" b="1" i="0" u="none" strike="noStrike" kern="1200" baseline="0" dirty="0">
                <a:solidFill>
                  <a:schemeClr val="tx1"/>
                </a:solidFill>
                <a:latin typeface="+mn-lt"/>
                <a:ea typeface="+mn-ea"/>
                <a:cs typeface="+mn-cs"/>
              </a:rPr>
              <a:t>módszertani </a:t>
            </a:r>
            <a:r>
              <a:rPr lang="hu-HU" sz="1200" b="0" i="0" u="none" strike="noStrike" kern="1200" baseline="0" dirty="0">
                <a:solidFill>
                  <a:schemeClr val="tx1"/>
                </a:solidFill>
                <a:latin typeface="+mn-lt"/>
                <a:ea typeface="+mn-ea"/>
                <a:cs typeface="+mn-cs"/>
              </a:rPr>
              <a:t>és </a:t>
            </a:r>
            <a:r>
              <a:rPr lang="hu-HU" sz="1200" b="1" i="0" u="none" strike="noStrike" kern="1200" baseline="0" dirty="0">
                <a:solidFill>
                  <a:schemeClr val="tx1"/>
                </a:solidFill>
                <a:latin typeface="+mn-lt"/>
                <a:ea typeface="+mn-ea"/>
                <a:cs typeface="+mn-cs"/>
              </a:rPr>
              <a:t>technikai </a:t>
            </a:r>
            <a:r>
              <a:rPr lang="hu-HU" sz="1200" b="1" i="0" u="none" strike="noStrike" kern="1200" baseline="0" dirty="0" err="1">
                <a:solidFill>
                  <a:schemeClr val="tx1"/>
                </a:solidFill>
                <a:latin typeface="+mn-lt"/>
                <a:ea typeface="+mn-ea"/>
                <a:cs typeface="+mn-cs"/>
              </a:rPr>
              <a:t>eszköztárat</a:t>
            </a:r>
            <a:r>
              <a:rPr lang="hu-HU" sz="1200" b="1"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egy konkrétan meghatározott </a:t>
            </a:r>
            <a:r>
              <a:rPr lang="hu-HU" sz="1200" b="1" i="0" u="none" strike="noStrike" kern="1200" baseline="0" dirty="0">
                <a:solidFill>
                  <a:schemeClr val="tx1"/>
                </a:solidFill>
                <a:latin typeface="+mn-lt"/>
                <a:ea typeface="+mn-ea"/>
                <a:cs typeface="+mn-cs"/>
              </a:rPr>
              <a:t>cél elérésére összpontosítja. </a:t>
            </a:r>
            <a:endParaRPr lang="hu-HU" dirty="0"/>
          </a:p>
        </p:txBody>
      </p:sp>
      <p:sp>
        <p:nvSpPr>
          <p:cNvPr id="4" name="Dia számának helye 3"/>
          <p:cNvSpPr>
            <a:spLocks noGrp="1"/>
          </p:cNvSpPr>
          <p:nvPr>
            <p:ph type="sldNum" sz="quarter" idx="5"/>
          </p:nvPr>
        </p:nvSpPr>
        <p:spPr/>
        <p:txBody>
          <a:bodyPr/>
          <a:lstStyle/>
          <a:p>
            <a:fld id="{51F7CDC6-9918-45C5-BF3A-39725102091B}" type="slidenum">
              <a:rPr lang="hu-HU" smtClean="0"/>
              <a:t>7</a:t>
            </a:fld>
            <a:endParaRPr lang="hu-HU"/>
          </a:p>
        </p:txBody>
      </p:sp>
    </p:spTree>
    <p:extLst>
      <p:ext uri="{BB962C8B-B14F-4D97-AF65-F5344CB8AC3E}">
        <p14:creationId xmlns:p14="http://schemas.microsoft.com/office/powerpoint/2010/main" val="410179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projektmenedzser az a személy, aki hatáskörrel, és egyben felelősséggel is tartozik a projekt teljesítéséért.</a:t>
            </a:r>
          </a:p>
          <a:p>
            <a:r>
              <a:rPr lang="hu-HU" dirty="0"/>
              <a:t>A szervezeti stratégia és a projektek kapcsolata</a:t>
            </a:r>
          </a:p>
          <a:p>
            <a:r>
              <a:rPr lang="hu-HU" dirty="0"/>
              <a:t>A szervezeti stratégia mint hierarchikusan felépülő rendszer a szervezet hosszú távú fejlődési pályáját jelöli ki.</a:t>
            </a:r>
          </a:p>
        </p:txBody>
      </p:sp>
      <p:sp>
        <p:nvSpPr>
          <p:cNvPr id="4" name="Dia számának helye 3"/>
          <p:cNvSpPr>
            <a:spLocks noGrp="1"/>
          </p:cNvSpPr>
          <p:nvPr>
            <p:ph type="sldNum" sz="quarter" idx="5"/>
          </p:nvPr>
        </p:nvSpPr>
        <p:spPr/>
        <p:txBody>
          <a:bodyPr/>
          <a:lstStyle/>
          <a:p>
            <a:fld id="{51F7CDC6-9918-45C5-BF3A-39725102091B}" type="slidenum">
              <a:rPr lang="hu-HU" smtClean="0"/>
              <a:t>8</a:t>
            </a:fld>
            <a:endParaRPr lang="hu-HU"/>
          </a:p>
        </p:txBody>
      </p:sp>
    </p:spTree>
    <p:extLst>
      <p:ext uri="{BB962C8B-B14F-4D97-AF65-F5344CB8AC3E}">
        <p14:creationId xmlns:p14="http://schemas.microsoft.com/office/powerpoint/2010/main" val="110110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4 Created by </a:t>
            </a:r>
            <a:r>
              <a:rPr lang="en-US" sz="1200" b="0" i="0" u="none" strike="noStrike" kern="1200" baseline="0" dirty="0" err="1">
                <a:solidFill>
                  <a:schemeClr val="tx1"/>
                </a:solidFill>
                <a:latin typeface="+mn-lt"/>
                <a:ea typeface="+mn-ea"/>
                <a:cs typeface="+mn-cs"/>
              </a:rPr>
              <a:t>XMLmind</a:t>
            </a:r>
            <a:r>
              <a:rPr lang="en-US" sz="1200" b="0" i="0" u="none" strike="noStrike" kern="1200" baseline="0" dirty="0">
                <a:solidFill>
                  <a:schemeClr val="tx1"/>
                </a:solidFill>
                <a:latin typeface="+mn-lt"/>
                <a:ea typeface="+mn-ea"/>
                <a:cs typeface="+mn-cs"/>
              </a:rPr>
              <a:t> XSL-FO Converter. </a:t>
            </a:r>
          </a:p>
          <a:p>
            <a:r>
              <a:rPr lang="hu-HU" sz="1200" b="0" i="0" u="none" strike="noStrike" kern="1200" baseline="0" dirty="0">
                <a:solidFill>
                  <a:schemeClr val="tx1"/>
                </a:solidFill>
                <a:latin typeface="+mn-lt"/>
                <a:ea typeface="+mn-ea"/>
                <a:cs typeface="+mn-cs"/>
              </a:rPr>
              <a:t>A </a:t>
            </a:r>
            <a:r>
              <a:rPr lang="hu-HU" sz="1200" b="1" i="0" u="none" strike="noStrike" kern="1200" baseline="0" dirty="0">
                <a:solidFill>
                  <a:schemeClr val="tx1"/>
                </a:solidFill>
                <a:latin typeface="+mn-lt"/>
                <a:ea typeface="+mn-ea"/>
                <a:cs typeface="+mn-cs"/>
              </a:rPr>
              <a:t>stratégiai menedzsment </a:t>
            </a:r>
            <a:r>
              <a:rPr lang="hu-HU" sz="1200" b="0" i="0" u="none" strike="noStrike" kern="1200" baseline="0" dirty="0">
                <a:solidFill>
                  <a:schemeClr val="tx1"/>
                </a:solidFill>
                <a:latin typeface="+mn-lt"/>
                <a:ea typeface="+mn-ea"/>
                <a:cs typeface="+mn-cs"/>
              </a:rPr>
              <a:t>működésének fókuszában három feladatkör található: </a:t>
            </a:r>
          </a:p>
          <a:p>
            <a:r>
              <a:rPr lang="hu-HU" sz="1200" b="0" i="0" u="none" strike="noStrike" kern="1200" baseline="0" dirty="0">
                <a:solidFill>
                  <a:schemeClr val="tx1"/>
                </a:solidFill>
                <a:latin typeface="+mn-lt"/>
                <a:ea typeface="+mn-ea"/>
                <a:cs typeface="+mn-cs"/>
              </a:rPr>
              <a:t>A </a:t>
            </a:r>
            <a:r>
              <a:rPr lang="hu-HU" sz="1200" b="1" i="0" u="none" strike="noStrike" kern="1200" baseline="0" dirty="0">
                <a:solidFill>
                  <a:schemeClr val="tx1"/>
                </a:solidFill>
                <a:latin typeface="+mn-lt"/>
                <a:ea typeface="+mn-ea"/>
                <a:cs typeface="+mn-cs"/>
              </a:rPr>
              <a:t>stratégia</a:t>
            </a:r>
            <a:r>
              <a:rPr lang="hu-HU" sz="1200" b="0" i="0" u="none" strike="noStrike" kern="1200" baseline="0" dirty="0">
                <a:solidFill>
                  <a:schemeClr val="tx1"/>
                </a:solidFill>
                <a:latin typeface="+mn-lt"/>
                <a:ea typeface="+mn-ea"/>
                <a:cs typeface="+mn-cs"/>
              </a:rPr>
              <a:t>, a </a:t>
            </a:r>
            <a:r>
              <a:rPr lang="hu-HU" sz="1200" b="1" i="0" u="none" strike="noStrike" kern="1200" baseline="0" dirty="0">
                <a:solidFill>
                  <a:schemeClr val="tx1"/>
                </a:solidFill>
                <a:latin typeface="+mn-lt"/>
                <a:ea typeface="+mn-ea"/>
                <a:cs typeface="+mn-cs"/>
              </a:rPr>
              <a:t>projektek </a:t>
            </a:r>
            <a:r>
              <a:rPr lang="hu-HU" sz="1200" b="0" i="0" u="none" strike="noStrike" kern="1200" baseline="0" dirty="0">
                <a:solidFill>
                  <a:schemeClr val="tx1"/>
                </a:solidFill>
                <a:latin typeface="+mn-lt"/>
                <a:ea typeface="+mn-ea"/>
                <a:cs typeface="+mn-cs"/>
              </a:rPr>
              <a:t>és a </a:t>
            </a:r>
            <a:r>
              <a:rPr lang="hu-HU" sz="1200" b="1" i="0" u="none" strike="noStrike" kern="1200" baseline="0" dirty="0">
                <a:solidFill>
                  <a:schemeClr val="tx1"/>
                </a:solidFill>
                <a:latin typeface="+mn-lt"/>
                <a:ea typeface="+mn-ea"/>
                <a:cs typeface="+mn-cs"/>
              </a:rPr>
              <a:t>projektmenedzsment </a:t>
            </a:r>
            <a:r>
              <a:rPr lang="hu-HU" sz="1200" b="0" i="0" u="none" strike="noStrike" kern="1200" baseline="0" dirty="0">
                <a:solidFill>
                  <a:schemeClr val="tx1"/>
                </a:solidFill>
                <a:latin typeface="+mn-lt"/>
                <a:ea typeface="+mn-ea"/>
                <a:cs typeface="+mn-cs"/>
              </a:rPr>
              <a:t>közötti logikai kapcsolatok és összefüggések tisztázása érdekében érdemes áttekinteni a következőket a vállalkozások és szervezetek stratégiájával kapcsolatban. </a:t>
            </a:r>
          </a:p>
          <a:p>
            <a:r>
              <a:rPr lang="hu-HU" sz="1200" b="0" i="0" u="none" strike="noStrike" kern="1200" baseline="0" dirty="0">
                <a:solidFill>
                  <a:schemeClr val="tx1"/>
                </a:solidFill>
                <a:latin typeface="+mn-lt"/>
                <a:ea typeface="+mn-ea"/>
                <a:cs typeface="+mn-cs"/>
              </a:rPr>
              <a:t>A stratégia megfogalmazása során a vállalkozás felső vezetése a következő </a:t>
            </a:r>
            <a:r>
              <a:rPr lang="hu-HU" sz="1200" b="1" i="0" u="none" strike="noStrike" kern="1200" baseline="0" dirty="0">
                <a:solidFill>
                  <a:schemeClr val="tx1"/>
                </a:solidFill>
                <a:latin typeface="+mn-lt"/>
                <a:ea typeface="+mn-ea"/>
                <a:cs typeface="+mn-cs"/>
              </a:rPr>
              <a:t>három alapkérdésre </a:t>
            </a:r>
            <a:r>
              <a:rPr lang="hu-HU" sz="1200" b="0" i="0" u="none" strike="noStrike" kern="1200" baseline="0" dirty="0">
                <a:solidFill>
                  <a:schemeClr val="tx1"/>
                </a:solidFill>
                <a:latin typeface="+mn-lt"/>
                <a:ea typeface="+mn-ea"/>
                <a:cs typeface="+mn-cs"/>
              </a:rPr>
              <a:t>keresi a választ: </a:t>
            </a:r>
          </a:p>
          <a:p>
            <a:r>
              <a:rPr lang="hu-HU" sz="1200" b="0" i="0" u="none" strike="noStrike" kern="1200" baseline="0" dirty="0">
                <a:solidFill>
                  <a:schemeClr val="tx1"/>
                </a:solidFill>
                <a:latin typeface="+mn-lt"/>
                <a:ea typeface="+mn-ea"/>
                <a:cs typeface="+mn-cs"/>
              </a:rPr>
              <a:t>• milyen jövőbeni állapot kialakítása látszik célszerűnek a vállalkozás számára, </a:t>
            </a:r>
          </a:p>
          <a:p>
            <a:r>
              <a:rPr lang="hu-HU" sz="1200" b="0" i="0" u="none" strike="noStrike" kern="1200" baseline="0" dirty="0">
                <a:solidFill>
                  <a:schemeClr val="tx1"/>
                </a:solidFill>
                <a:latin typeface="+mn-lt"/>
                <a:ea typeface="+mn-ea"/>
                <a:cs typeface="+mn-cs"/>
              </a:rPr>
              <a:t>• milyen döntéseket kell meghozni a kívánt jövőbeni állapot elérése érdekében, </a:t>
            </a:r>
          </a:p>
          <a:p>
            <a:r>
              <a:rPr lang="hu-HU" sz="1200" b="0" i="0" u="none" strike="noStrike" kern="1200" baseline="0" dirty="0">
                <a:solidFill>
                  <a:schemeClr val="tx1"/>
                </a:solidFill>
                <a:latin typeface="+mn-lt"/>
                <a:ea typeface="+mn-ea"/>
                <a:cs typeface="+mn-cs"/>
              </a:rPr>
              <a:t>• milyen eszközök felhasználásával (erőforrások, módszerek) valósíthatók meg a meghozott döntések. </a:t>
            </a:r>
          </a:p>
          <a:p>
            <a:r>
              <a:rPr lang="hu-HU" sz="1200" b="0" i="0" u="none" strike="noStrike" kern="1200" baseline="0" dirty="0">
                <a:solidFill>
                  <a:schemeClr val="tx1"/>
                </a:solidFill>
                <a:latin typeface="+mn-lt"/>
                <a:ea typeface="+mn-ea"/>
                <a:cs typeface="+mn-cs"/>
              </a:rPr>
              <a:t>Mindebből következik, hogy a vállalkozások stratégiája egy hierarchikusan felépülő rendszer, amelyben az egyes szintek közötti kapcsolatok nem feltétlenül egyirányúak, hanem a módosítás lehetőségét is magukba foglaló visszacsatolás jellegűek </a:t>
            </a:r>
            <a:endParaRPr lang="hu-HU" dirty="0"/>
          </a:p>
        </p:txBody>
      </p:sp>
      <p:sp>
        <p:nvSpPr>
          <p:cNvPr id="4" name="Dia számának helye 3"/>
          <p:cNvSpPr>
            <a:spLocks noGrp="1"/>
          </p:cNvSpPr>
          <p:nvPr>
            <p:ph type="sldNum" sz="quarter" idx="5"/>
          </p:nvPr>
        </p:nvSpPr>
        <p:spPr/>
        <p:txBody>
          <a:bodyPr/>
          <a:lstStyle/>
          <a:p>
            <a:fld id="{51F7CDC6-9918-45C5-BF3A-39725102091B}" type="slidenum">
              <a:rPr lang="hu-HU" smtClean="0"/>
              <a:t>9</a:t>
            </a:fld>
            <a:endParaRPr lang="hu-HU"/>
          </a:p>
        </p:txBody>
      </p:sp>
    </p:spTree>
    <p:extLst>
      <p:ext uri="{BB962C8B-B14F-4D97-AF65-F5344CB8AC3E}">
        <p14:creationId xmlns:p14="http://schemas.microsoft.com/office/powerpoint/2010/main" val="367385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szervezeti stratégiák rendszerében általánosan megtalálható elemek a következők szerint jellemezhetők:</a:t>
            </a:r>
          </a:p>
          <a:p>
            <a:r>
              <a:rPr lang="hu-HU" dirty="0"/>
              <a:t>• A jövőkép és a misszió a legáltalánosabb megfogalmazását adják a szervezet jövőbeni tevékenységének és céljának. A jövőkép a lehetséges vagy kívánatos jövőbeni állapotot rögzíti, a misszió pedig a vállalkozás létezésének értelmét, célját fogalmazza meg.</a:t>
            </a:r>
          </a:p>
          <a:p>
            <a:r>
              <a:rPr lang="hu-HU" dirty="0"/>
              <a:t>• A célkitűzések a jövőkép elérését és a misszió teljesülését biztosítják a vállalkozás egy-egy működési területén. Ezzel a vállalkozás erőforrás-hasznosításának képezik egyfajta csomópontjait. A célkitűzések megfogalmazása többnyire kvalitatív módon történik (például vezető szerep megszerzése egy adott ágazatban).</a:t>
            </a:r>
          </a:p>
          <a:p>
            <a:r>
              <a:rPr lang="hu-HU" dirty="0"/>
              <a:t>• A konkrét célok, többnyire már kvantitatív módon is meghatározott feladatok, amelyek a célkitűzések realizálását biztosítják, illetve a célkitűzések megvalósításának olyan mérföldköveit adják, amelyekkel azok teljesítése mérhetővé válik (például adott raktárépület korszerűsítése 2010. december végéig).</a:t>
            </a:r>
          </a:p>
          <a:p>
            <a:r>
              <a:rPr lang="hu-HU" dirty="0"/>
              <a:t>• A stratégiai programok és akciók kvantitatív módon meghatározott cselekvési programok, stratégiai célfeladatok, amelyek megvalósítása, végrehajtása a konkrét célok megvalósulását eredményezi.</a:t>
            </a:r>
          </a:p>
          <a:p>
            <a:r>
              <a:rPr lang="hu-HU" dirty="0"/>
              <a:t>A vállalkozás stratégiája részben vagy egészben a vállalkozás működésének, illetve a működés belső feltételeinek, vagy adottságainak a megváltoztatására irányul. Ezek szerint jövőorientált és a szervezet hosszú távú fejlődési pályáját jelöli ki. Mindeközben folyamatosan próbál igazodni a környezeti feltételekhez és azok várható változásaihoz, figyelve a versenytársakat, a vállalkozás belső adottságait és hagyományait.</a:t>
            </a:r>
          </a:p>
          <a:p>
            <a:r>
              <a:rPr lang="hu-HU" dirty="0"/>
              <a:t>A helyesen kialakított stratégia képessé teszi a vállalkozást arra, hogy kihasználja a külső környezet lehetőségeit, illetve elkerülje azok kihívásait. A stratégia tehát a környezet kihívásaira adott válasz, a folyamatosan változó környezethez való alkalmazkodás formája.</a:t>
            </a:r>
          </a:p>
          <a:p>
            <a:r>
              <a:rPr lang="hu-HU" dirty="0"/>
              <a:t>A stratégiaalkotásnak a stratégia megvalósítása szempontjából talán legfontosabb mérföldkő eseménye a stratégiai programok és akciók megfogalmazása – végső soron a projektek kialakítása –, minthogy ezek jelentik a stratégia realizálásának konkrét eszközeit.</a:t>
            </a:r>
          </a:p>
          <a:p>
            <a:r>
              <a:rPr lang="hu-HU" dirty="0"/>
              <a:t>A projektek a szervezeti stratégiákból jönnek létre, oly módon, hogy maga a szervezeti stratégia generálja azokat, és ezzel együtt alakul ki a projektmenedzsment, mint vezetési funkció iránti igény is.</a:t>
            </a:r>
          </a:p>
        </p:txBody>
      </p:sp>
      <p:sp>
        <p:nvSpPr>
          <p:cNvPr id="4" name="Dia számának helye 3"/>
          <p:cNvSpPr>
            <a:spLocks noGrp="1"/>
          </p:cNvSpPr>
          <p:nvPr>
            <p:ph type="sldNum" sz="quarter" idx="5"/>
          </p:nvPr>
        </p:nvSpPr>
        <p:spPr/>
        <p:txBody>
          <a:bodyPr/>
          <a:lstStyle/>
          <a:p>
            <a:fld id="{51F7CDC6-9918-45C5-BF3A-39725102091B}" type="slidenum">
              <a:rPr lang="hu-HU" smtClean="0"/>
              <a:t>10</a:t>
            </a:fld>
            <a:endParaRPr lang="hu-HU"/>
          </a:p>
        </p:txBody>
      </p:sp>
    </p:spTree>
    <p:extLst>
      <p:ext uri="{BB962C8B-B14F-4D97-AF65-F5344CB8AC3E}">
        <p14:creationId xmlns:p14="http://schemas.microsoft.com/office/powerpoint/2010/main" val="145535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projekt definiálása</a:t>
            </a:r>
          </a:p>
          <a:p>
            <a:r>
              <a:rPr lang="hu-HU" dirty="0"/>
              <a:t>Egy konkrét projekt definiálható:</a:t>
            </a:r>
          </a:p>
          <a:p>
            <a:r>
              <a:rPr lang="hu-HU" dirty="0"/>
              <a:t>• a célként elérendő eredménnyel,</a:t>
            </a:r>
          </a:p>
          <a:p>
            <a:r>
              <a:rPr lang="hu-HU" dirty="0"/>
              <a:t>• a teljesítés időtartamával,</a:t>
            </a:r>
          </a:p>
          <a:p>
            <a:r>
              <a:rPr lang="hu-HU" dirty="0"/>
              <a:t>• a teljesítés költségkeretével.</a:t>
            </a:r>
          </a:p>
          <a:p>
            <a:r>
              <a:rPr lang="hu-HU" dirty="0"/>
              <a:t>A projektet azonosító karakterisztikák, mint elsődleges projektcélok (2.1. ábra).</a:t>
            </a:r>
          </a:p>
          <a:p>
            <a:r>
              <a:rPr lang="hu-HU" dirty="0"/>
              <a:t>Egy projektet az azonosító karakterisztikák mindenkor behatárolnak, miközben igaz, hogy a karakterisztikák között kölcsönös összefüggés áll fenn.</a:t>
            </a:r>
          </a:p>
          <a:p>
            <a:r>
              <a:rPr lang="hu-HU" dirty="0"/>
              <a:t>Egy projekt konkrét karakterisztika értékeinek mindenkor a szervezet stratégiájához kell illeszkedniük, ami önmagában is igazolja azt, hogy a projektek kialakításáról, illetve a projekt változatokról célszerűen a vezetés stratégiai szintjén kell dönteni.</a:t>
            </a:r>
          </a:p>
          <a:p>
            <a:r>
              <a:rPr lang="hu-HU" dirty="0"/>
              <a:t>A stratégiai vezetés feladata a stratégiai célfeladatok és a belőlük kialakított projektek behatárolása, illetve döntés az ún. azonosító karakterisztikákról.</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0" i="0" u="none" strike="noStrike" kern="1200" baseline="0" dirty="0">
                <a:solidFill>
                  <a:schemeClr val="tx1"/>
                </a:solidFill>
                <a:latin typeface="+mn-lt"/>
                <a:ea typeface="+mn-ea"/>
                <a:cs typeface="+mn-cs"/>
              </a:rPr>
              <a:t>A </a:t>
            </a:r>
            <a:r>
              <a:rPr lang="hu-HU" sz="1200" b="1" i="0" u="none" strike="noStrike" kern="1200" baseline="0" dirty="0">
                <a:solidFill>
                  <a:schemeClr val="tx1"/>
                </a:solidFill>
                <a:latin typeface="+mn-lt"/>
                <a:ea typeface="+mn-ea"/>
                <a:cs typeface="+mn-cs"/>
              </a:rPr>
              <a:t>projektváltozatok kialakítása</a:t>
            </a:r>
            <a:r>
              <a:rPr lang="hu-HU" sz="1200" b="0" i="0" u="none" strike="noStrike" kern="1200" baseline="0" dirty="0">
                <a:solidFill>
                  <a:schemeClr val="tx1"/>
                </a:solidFill>
                <a:latin typeface="+mn-lt"/>
                <a:ea typeface="+mn-ea"/>
                <a:cs typeface="+mn-cs"/>
              </a:rPr>
              <a:t>, a </a:t>
            </a:r>
            <a:r>
              <a:rPr lang="hu-HU" sz="1200" b="1" i="0" u="none" strike="noStrike" kern="1200" baseline="0" dirty="0">
                <a:solidFill>
                  <a:schemeClr val="tx1"/>
                </a:solidFill>
                <a:latin typeface="+mn-lt"/>
                <a:ea typeface="+mn-ea"/>
                <a:cs typeface="+mn-cs"/>
              </a:rPr>
              <a:t>projektmegvalósítás stratégiája </a:t>
            </a:r>
            <a:r>
              <a:rPr lang="hu-HU" sz="1200" b="0" i="0" u="none" strike="noStrike" kern="1200" baseline="0" dirty="0">
                <a:solidFill>
                  <a:schemeClr val="tx1"/>
                </a:solidFill>
                <a:latin typeface="+mn-lt"/>
                <a:ea typeface="+mn-ea"/>
                <a:cs typeface="+mn-cs"/>
              </a:rPr>
              <a:t>célszerűen a </a:t>
            </a:r>
            <a:r>
              <a:rPr lang="hu-HU" sz="1200" b="1" i="0" u="none" strike="noStrike" kern="1200" baseline="0" dirty="0">
                <a:solidFill>
                  <a:schemeClr val="tx1"/>
                </a:solidFill>
                <a:latin typeface="+mn-lt"/>
                <a:ea typeface="+mn-ea"/>
                <a:cs typeface="+mn-cs"/>
              </a:rPr>
              <a:t>projektmenedzsment </a:t>
            </a:r>
            <a:r>
              <a:rPr lang="hu-HU" sz="1200" b="0" i="0" u="none" strike="noStrike" kern="1200" baseline="0" dirty="0">
                <a:solidFill>
                  <a:schemeClr val="tx1"/>
                </a:solidFill>
                <a:latin typeface="+mn-lt"/>
                <a:ea typeface="+mn-ea"/>
                <a:cs typeface="+mn-cs"/>
              </a:rPr>
              <a:t>döntési hatáskörébe tartozó kérdés, ami tehát nem más mint:  a projekt megavalósítás stratégiája.</a:t>
            </a:r>
            <a:endParaRPr lang="hu-HU" dirty="0"/>
          </a:p>
          <a:p>
            <a:endParaRPr lang="hu-HU" dirty="0"/>
          </a:p>
        </p:txBody>
      </p:sp>
      <p:sp>
        <p:nvSpPr>
          <p:cNvPr id="4" name="Dia számának helye 3"/>
          <p:cNvSpPr>
            <a:spLocks noGrp="1"/>
          </p:cNvSpPr>
          <p:nvPr>
            <p:ph type="sldNum" sz="quarter" idx="5"/>
          </p:nvPr>
        </p:nvSpPr>
        <p:spPr/>
        <p:txBody>
          <a:bodyPr/>
          <a:lstStyle/>
          <a:p>
            <a:fld id="{51F7CDC6-9918-45C5-BF3A-39725102091B}" type="slidenum">
              <a:rPr lang="hu-HU" smtClean="0"/>
              <a:t>13</a:t>
            </a:fld>
            <a:endParaRPr lang="hu-HU"/>
          </a:p>
        </p:txBody>
      </p:sp>
    </p:spTree>
    <p:extLst>
      <p:ext uri="{BB962C8B-B14F-4D97-AF65-F5344CB8AC3E}">
        <p14:creationId xmlns:p14="http://schemas.microsoft.com/office/powerpoint/2010/main" val="4226620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A projektmenedzsment szorosan kapcsolódik a vállalkozás különböző szakterületi menedzsmentjeihez. Ezek közül a projektek logikai kapcsolódása miatt szükséges kiemelni .</a:t>
            </a:r>
            <a:endParaRPr lang="hu-HU" dirty="0"/>
          </a:p>
        </p:txBody>
      </p:sp>
      <p:sp>
        <p:nvSpPr>
          <p:cNvPr id="4" name="Dia számának helye 3"/>
          <p:cNvSpPr>
            <a:spLocks noGrp="1"/>
          </p:cNvSpPr>
          <p:nvPr>
            <p:ph type="sldNum" sz="quarter" idx="5"/>
          </p:nvPr>
        </p:nvSpPr>
        <p:spPr/>
        <p:txBody>
          <a:bodyPr/>
          <a:lstStyle/>
          <a:p>
            <a:fld id="{51F7CDC6-9918-45C5-BF3A-39725102091B}" type="slidenum">
              <a:rPr lang="hu-HU" smtClean="0"/>
              <a:t>14</a:t>
            </a:fld>
            <a:endParaRPr lang="hu-HU"/>
          </a:p>
        </p:txBody>
      </p:sp>
    </p:spTree>
    <p:extLst>
      <p:ext uri="{BB962C8B-B14F-4D97-AF65-F5344CB8AC3E}">
        <p14:creationId xmlns:p14="http://schemas.microsoft.com/office/powerpoint/2010/main" val="376685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A2EF8000-AFA9-4BED-B358-90494899D2ED}" type="datetime1">
              <a:rPr lang="hu-HU" smtClean="0"/>
              <a:t>2023.02.22.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46956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77980415-7B39-47C0-91A4-900EBC58FBFC}" type="datetime1">
              <a:rPr lang="hu-HU" smtClean="0"/>
              <a:t>2023.02.22.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14457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D973BFDF-C6CF-456B-BFC8-C5D5254C05C9}" type="datetime1">
              <a:rPr lang="hu-HU" smtClean="0"/>
              <a:t>2023.02.22.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34280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2974206" y="114870"/>
            <a:ext cx="7979344" cy="866908"/>
          </a:xfrm>
        </p:spPr>
        <p:txBody>
          <a:bodyPr>
            <a:normAutofit/>
          </a:bodyPr>
          <a:lstStyle>
            <a:lvl1pPr algn="ctr">
              <a:defRPr sz="3500" b="1">
                <a:solidFill>
                  <a:schemeClr val="tx1"/>
                </a:solidFill>
              </a:defRPr>
            </a:lvl1pPr>
          </a:lstStyle>
          <a:p>
            <a:r>
              <a:rPr lang="hu-HU"/>
              <a:t>Mintacím szerkesztése</a:t>
            </a:r>
          </a:p>
        </p:txBody>
      </p:sp>
      <p:sp>
        <p:nvSpPr>
          <p:cNvPr id="3" name="Tartalom helye 2"/>
          <p:cNvSpPr>
            <a:spLocks noGrp="1"/>
          </p:cNvSpPr>
          <p:nvPr>
            <p:ph idx="1"/>
          </p:nvPr>
        </p:nvSpPr>
        <p:spPr>
          <a:xfrm>
            <a:off x="221381" y="1232035"/>
            <a:ext cx="11608067" cy="494492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10F2672B-E127-4547-BD2E-1AAA7655F84A}" type="datetime1">
              <a:rPr lang="hu-HU" smtClean="0"/>
              <a:t>2023.02.22.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090778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D107C0EA-DE5C-4186-AED9-DA0D257A3085}" type="datetime1">
              <a:rPr lang="hu-HU" smtClean="0"/>
              <a:t>2023.02.22.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06409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EFCDD9D0-E272-409A-AB17-A882CF1DD8FA}" type="datetime1">
              <a:rPr lang="hu-HU" smtClean="0"/>
              <a:t>2023.02.22.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388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ED5FE4D7-A085-416F-A4A0-1FD0B98103EC}" type="datetime1">
              <a:rPr lang="hu-HU" smtClean="0"/>
              <a:t>2023.02.22.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58497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A67575B1-5095-41CB-B20E-442F48FFBB6D}" type="datetime1">
              <a:rPr lang="hu-HU" smtClean="0"/>
              <a:t>2023.02.22.</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93280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6936C10-6AC2-41FE-B19B-5CDC0D9DAF0A}" type="datetime1">
              <a:rPr lang="hu-HU" smtClean="0"/>
              <a:t>2023.02.22.</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51467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2F1AEBC5-0ADB-4D2B-B767-56697C3D67BD}" type="datetime1">
              <a:rPr lang="hu-HU" smtClean="0"/>
              <a:t>2023.02.22.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37652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A8D96389-0110-4976-84CC-3300DFE4B9AC}" type="datetime1">
              <a:rPr lang="hu-HU" smtClean="0"/>
              <a:t>2023.02.22.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5852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EFDD4-4024-461E-ACBD-964883C5309E}" type="datetime1">
              <a:rPr lang="hu-HU" smtClean="0"/>
              <a:t>2023.02.22.</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DC037-E7BD-4C73-8B08-BA96F3CF2969}" type="slidenum">
              <a:rPr lang="hu-HU" smtClean="0"/>
              <a:t>‹#›</a:t>
            </a:fld>
            <a:endParaRPr lang="hu-HU"/>
          </a:p>
        </p:txBody>
      </p:sp>
    </p:spTree>
    <p:extLst>
      <p:ext uri="{BB962C8B-B14F-4D97-AF65-F5344CB8AC3E}">
        <p14:creationId xmlns:p14="http://schemas.microsoft.com/office/powerpoint/2010/main" val="429223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ím 1"/>
          <p:cNvSpPr txBox="1">
            <a:spLocks/>
          </p:cNvSpPr>
          <p:nvPr/>
        </p:nvSpPr>
        <p:spPr>
          <a:xfrm>
            <a:off x="838200" y="1308401"/>
            <a:ext cx="10515600" cy="89578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5000" dirty="0" smtClean="0">
                <a:solidFill>
                  <a:schemeClr val="bg1"/>
                </a:solidFill>
              </a:rPr>
              <a:t>Pályázatírás, projektmenedzsment– </a:t>
            </a:r>
            <a:r>
              <a:rPr lang="hu-HU" sz="5000" dirty="0">
                <a:solidFill>
                  <a:schemeClr val="bg1"/>
                </a:solidFill>
              </a:rPr>
              <a:t>1. hét</a:t>
            </a:r>
          </a:p>
        </p:txBody>
      </p:sp>
      <p:sp>
        <p:nvSpPr>
          <p:cNvPr id="8" name="Tartalom helye 2"/>
          <p:cNvSpPr txBox="1">
            <a:spLocks/>
          </p:cNvSpPr>
          <p:nvPr/>
        </p:nvSpPr>
        <p:spPr>
          <a:xfrm>
            <a:off x="838200" y="2425567"/>
            <a:ext cx="10515600" cy="27528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hu-HU" sz="1600" dirty="0">
                <a:solidFill>
                  <a:schemeClr val="bg1"/>
                </a:solidFill>
              </a:rPr>
              <a:t>A projektmenedzsment helye és szerepe a szervezetekben </a:t>
            </a:r>
          </a:p>
          <a:p>
            <a:pPr algn="just"/>
            <a:r>
              <a:rPr lang="hu-HU" sz="1600" dirty="0">
                <a:solidFill>
                  <a:schemeClr val="bg1"/>
                </a:solidFill>
              </a:rPr>
              <a:t>1. A vezetés funkciói a szervezetekben </a:t>
            </a:r>
          </a:p>
          <a:p>
            <a:pPr algn="just"/>
            <a:r>
              <a:rPr lang="hu-HU" sz="1600" dirty="0">
                <a:solidFill>
                  <a:schemeClr val="bg1"/>
                </a:solidFill>
              </a:rPr>
              <a:t>2. A projekt fogalma, szakterületi kapcsolódása, csoportosítása  </a:t>
            </a:r>
          </a:p>
        </p:txBody>
      </p:sp>
      <p:sp>
        <p:nvSpPr>
          <p:cNvPr id="11" name="Dia számának helye 10"/>
          <p:cNvSpPr>
            <a:spLocks noGrp="1"/>
          </p:cNvSpPr>
          <p:nvPr>
            <p:ph type="sldNum" sz="quarter" idx="12"/>
          </p:nvPr>
        </p:nvSpPr>
        <p:spPr/>
        <p:txBody>
          <a:bodyPr/>
          <a:lstStyle/>
          <a:p>
            <a:fld id="{829DC037-E7BD-4C73-8B08-BA96F3CF2969}" type="slidenum">
              <a:rPr lang="hu-HU" smtClean="0"/>
              <a:t>1</a:t>
            </a:fld>
            <a:endParaRPr lang="hu-HU"/>
          </a:p>
        </p:txBody>
      </p:sp>
    </p:spTree>
    <p:extLst>
      <p:ext uri="{BB962C8B-B14F-4D97-AF65-F5344CB8AC3E}">
        <p14:creationId xmlns:p14="http://schemas.microsoft.com/office/powerpoint/2010/main" val="255922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Stratégiai ábra</a:t>
            </a:r>
          </a:p>
        </p:txBody>
      </p:sp>
      <p:pic>
        <p:nvPicPr>
          <p:cNvPr id="5" name="Tartalom helye 4">
            <a:extLst>
              <a:ext uri="{FF2B5EF4-FFF2-40B4-BE49-F238E27FC236}">
                <a16:creationId xmlns="" xmlns:a16="http://schemas.microsoft.com/office/drawing/2014/main" id="{6C60FC17-F91C-4290-AD68-FDE36B67BC8A}"/>
              </a:ext>
            </a:extLst>
          </p:cNvPr>
          <p:cNvPicPr>
            <a:picLocks noGrp="1" noChangeAspect="1"/>
          </p:cNvPicPr>
          <p:nvPr>
            <p:ph idx="1"/>
          </p:nvPr>
        </p:nvPicPr>
        <p:blipFill>
          <a:blip r:embed="rId3"/>
          <a:stretch>
            <a:fillRect/>
          </a:stretch>
        </p:blipFill>
        <p:spPr>
          <a:xfrm>
            <a:off x="3946649" y="1231900"/>
            <a:ext cx="4157414" cy="494506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10</a:t>
            </a:fld>
            <a:endParaRPr lang="hu-HU"/>
          </a:p>
        </p:txBody>
      </p:sp>
    </p:spTree>
    <p:extLst>
      <p:ext uri="{BB962C8B-B14F-4D97-AF65-F5344CB8AC3E}">
        <p14:creationId xmlns:p14="http://schemas.microsoft.com/office/powerpoint/2010/main" val="153157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974206" y="354842"/>
            <a:ext cx="7979344" cy="900752"/>
          </a:xfrm>
        </p:spPr>
        <p:txBody>
          <a:bodyPr>
            <a:noAutofit/>
          </a:bodyPr>
          <a:lstStyle/>
          <a:p>
            <a:r>
              <a:rPr lang="hu-HU" sz="2400" dirty="0"/>
              <a:t>A szervezeti stratégiák rendszerében általánosan megtalálható elemek a következők szerint jellemezhetők:</a:t>
            </a:r>
            <a:br>
              <a:rPr lang="hu-HU" sz="2400" dirty="0"/>
            </a:br>
            <a:endParaRPr lang="hu-HU" sz="2400" dirty="0"/>
          </a:p>
        </p:txBody>
      </p:sp>
      <p:sp>
        <p:nvSpPr>
          <p:cNvPr id="3" name="Tartalom helye 2"/>
          <p:cNvSpPr>
            <a:spLocks noGrp="1"/>
          </p:cNvSpPr>
          <p:nvPr>
            <p:ph idx="1"/>
          </p:nvPr>
        </p:nvSpPr>
        <p:spPr>
          <a:xfrm>
            <a:off x="221381" y="1255594"/>
            <a:ext cx="11608067" cy="5363570"/>
          </a:xfrm>
        </p:spPr>
        <p:txBody>
          <a:bodyPr>
            <a:normAutofit fontScale="77500" lnSpcReduction="20000"/>
          </a:bodyPr>
          <a:lstStyle/>
          <a:p>
            <a:pPr marL="0" indent="0">
              <a:buNone/>
            </a:pPr>
            <a:r>
              <a:rPr lang="hu-HU" sz="3300" dirty="0" smtClean="0"/>
              <a:t>• </a:t>
            </a:r>
            <a:r>
              <a:rPr lang="hu-HU" sz="3300" dirty="0"/>
              <a:t>A jövőkép és a misszió a legáltalánosabb megfogalmazását adják a szervezet jövőbeni tevékenységének és céljának. A jövőkép a lehetséges vagy kívánatos jövőbeni állapotot rögzíti, a misszió pedig a vállalkozás létezésének értelmét, célját fogalmazza meg.</a:t>
            </a:r>
          </a:p>
          <a:p>
            <a:pPr marL="0" indent="0">
              <a:buNone/>
            </a:pPr>
            <a:r>
              <a:rPr lang="hu-HU" sz="3300" dirty="0"/>
              <a:t>• A célkitűzések a jövőkép elérését és a misszió teljesülését biztosítják a vállalkozás egy-egy működési területén. Ezzel a vállalkozás erőforrás-hasznosításának képezik egyfajta csomópontjait. A célkitűzések megfogalmazása többnyire kvalitatív módon történik (például vezető szerep megszerzése egy adott ágazatban).</a:t>
            </a:r>
          </a:p>
          <a:p>
            <a:pPr marL="0" indent="0">
              <a:buNone/>
            </a:pPr>
            <a:r>
              <a:rPr lang="hu-HU" sz="3300" dirty="0"/>
              <a:t>• A konkrét célok, többnyire már kvantitatív módon is meghatározott feladatok, amelyek a célkitűzések realizálását biztosítják, illetve a célkitűzések megvalósításának olyan mérföldköveit adják, amelyekkel azok teljesítése mérhetővé válik (például adott raktárépület korszerűsítése 2010. december végéig).</a:t>
            </a:r>
          </a:p>
          <a:p>
            <a:pPr marL="0" indent="0">
              <a:buNone/>
            </a:pPr>
            <a:r>
              <a:rPr lang="hu-HU" sz="3300" dirty="0"/>
              <a:t>• A stratégiai programok és akciók kvantitatív módon meghatározott cselekvési programok, stratégiai célfeladatok, amelyek megvalósítása, végrehajtása a konkrét célok megvalósulását eredményezi.</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11</a:t>
            </a:fld>
            <a:endParaRPr lang="hu-HU"/>
          </a:p>
        </p:txBody>
      </p:sp>
    </p:spTree>
    <p:extLst>
      <p:ext uri="{BB962C8B-B14F-4D97-AF65-F5344CB8AC3E}">
        <p14:creationId xmlns:p14="http://schemas.microsoft.com/office/powerpoint/2010/main" val="988086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fontScale="85000" lnSpcReduction="10000"/>
          </a:bodyPr>
          <a:lstStyle/>
          <a:p>
            <a:r>
              <a:rPr lang="hu-HU" dirty="0"/>
              <a:t>A vállalkozás stratégiája részben vagy egészben a vállalkozás működésének, illetve a működés belső feltételeinek, vagy adottságainak a megváltoztatására irányul. Ezek szerint jövőorientált és a szervezet hosszú távú fejlődési pályáját jelöli ki. Mindeközben folyamatosan próbál igazodni a környezeti feltételekhez és azok várható változásaihoz, figyelve a versenytársakat, a vállalkozás belső adottságait és hagyományait.</a:t>
            </a:r>
          </a:p>
          <a:p>
            <a:r>
              <a:rPr lang="hu-HU" dirty="0"/>
              <a:t>A helyesen kialakított stratégia képessé teszi a vállalkozást arra, hogy kihasználja a külső környezet lehetőségeit, illetve elkerülje azok kihívásait. A stratégia tehát a környezet kihívásaira adott válasz, a folyamatosan változó környezethez való alkalmazkodás formája.</a:t>
            </a:r>
          </a:p>
          <a:p>
            <a:r>
              <a:rPr lang="hu-HU" dirty="0"/>
              <a:t>A stratégiaalkotásnak a stratégia megvalósítása szempontjából talán legfontosabb mérföldkő eseménye a stratégiai programok és akciók megfogalmazása – végső soron a projektek kialakítása –, minthogy ezek jelentik a stratégia realizálásának konkrét eszközeit.</a:t>
            </a:r>
          </a:p>
          <a:p>
            <a:r>
              <a:rPr lang="hu-HU" dirty="0"/>
              <a:t>A projektek a szervezeti stratégiákból jönnek létre, oly módon, hogy maga a szervezeti stratégia generálja azokat, és ezzel együtt alakul ki a projektmenedzsment, mint vezetési funkció iránti igény is.</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12</a:t>
            </a:fld>
            <a:endParaRPr lang="hu-HU"/>
          </a:p>
        </p:txBody>
      </p:sp>
    </p:spTree>
    <p:extLst>
      <p:ext uri="{BB962C8B-B14F-4D97-AF65-F5344CB8AC3E}">
        <p14:creationId xmlns:p14="http://schemas.microsoft.com/office/powerpoint/2010/main" val="1792591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 projekt fogalma, szakterületi kapcsolódása, csoportosítása </a:t>
            </a:r>
          </a:p>
        </p:txBody>
      </p:sp>
      <p:sp>
        <p:nvSpPr>
          <p:cNvPr id="3" name="Tartalom helye 2"/>
          <p:cNvSpPr>
            <a:spLocks noGrp="1"/>
          </p:cNvSpPr>
          <p:nvPr>
            <p:ph idx="1"/>
          </p:nvPr>
        </p:nvSpPr>
        <p:spPr>
          <a:xfrm>
            <a:off x="221381" y="1232034"/>
            <a:ext cx="11608067" cy="5489441"/>
          </a:xfrm>
        </p:spPr>
        <p:txBody>
          <a:bodyPr>
            <a:normAutofit fontScale="70000" lnSpcReduction="20000"/>
          </a:bodyPr>
          <a:lstStyle/>
          <a:p>
            <a:pPr marL="0" indent="0">
              <a:buNone/>
            </a:pPr>
            <a:r>
              <a:rPr lang="hu-HU" b="1" dirty="0"/>
              <a:t>A projekt definiálása </a:t>
            </a:r>
            <a:endParaRPr lang="hu-HU" dirty="0"/>
          </a:p>
          <a:p>
            <a:r>
              <a:rPr lang="hu-HU" dirty="0"/>
              <a:t>Egy konkrét projekt definiálható: </a:t>
            </a:r>
          </a:p>
          <a:p>
            <a:pPr marL="0" indent="0">
              <a:buNone/>
            </a:pPr>
            <a:r>
              <a:rPr lang="hu-HU" dirty="0"/>
              <a:t>• a célként elérendő </a:t>
            </a:r>
            <a:r>
              <a:rPr lang="hu-HU" b="1" dirty="0"/>
              <a:t>eredménnyel</a:t>
            </a:r>
            <a:r>
              <a:rPr lang="hu-HU" dirty="0"/>
              <a:t>, </a:t>
            </a:r>
          </a:p>
          <a:p>
            <a:pPr marL="0" indent="0">
              <a:buNone/>
            </a:pPr>
            <a:r>
              <a:rPr lang="hu-HU" dirty="0"/>
              <a:t>• a teljesítés </a:t>
            </a:r>
            <a:r>
              <a:rPr lang="hu-HU" b="1" dirty="0"/>
              <a:t>időtartamával</a:t>
            </a:r>
            <a:r>
              <a:rPr lang="hu-HU" dirty="0"/>
              <a:t>, </a:t>
            </a:r>
          </a:p>
          <a:p>
            <a:pPr marL="0" indent="0">
              <a:buNone/>
            </a:pPr>
            <a:r>
              <a:rPr lang="hu-HU" dirty="0"/>
              <a:t>• a teljesítés </a:t>
            </a:r>
            <a:r>
              <a:rPr lang="hu-HU" b="1" dirty="0"/>
              <a:t>költségkeretével</a:t>
            </a:r>
            <a:r>
              <a:rPr lang="hu-HU" dirty="0"/>
              <a:t>. </a:t>
            </a:r>
          </a:p>
          <a:p>
            <a:endParaRPr lang="hu-HU" dirty="0"/>
          </a:p>
          <a:p>
            <a:pPr marL="0" indent="0">
              <a:buNone/>
            </a:pPr>
            <a:endParaRPr lang="hu-HU" dirty="0" smtClean="0"/>
          </a:p>
          <a:p>
            <a:pPr marL="0" indent="0">
              <a:buNone/>
            </a:pPr>
            <a:endParaRPr lang="hu-HU" dirty="0" smtClean="0"/>
          </a:p>
          <a:p>
            <a:pPr marL="0" indent="0">
              <a:buNone/>
            </a:pPr>
            <a:r>
              <a:rPr lang="hu-HU" dirty="0" smtClean="0"/>
              <a:t>A </a:t>
            </a:r>
            <a:r>
              <a:rPr lang="hu-HU" b="1" dirty="0"/>
              <a:t>projektet </a:t>
            </a:r>
            <a:r>
              <a:rPr lang="hu-HU" dirty="0"/>
              <a:t>azonosító </a:t>
            </a:r>
            <a:r>
              <a:rPr lang="hu-HU" b="1" dirty="0"/>
              <a:t>karakterisztikák</a:t>
            </a:r>
            <a:r>
              <a:rPr lang="hu-HU" dirty="0"/>
              <a:t>, mint elsődleges projektcélok.</a:t>
            </a:r>
          </a:p>
          <a:p>
            <a:r>
              <a:rPr lang="hu-HU" dirty="0"/>
              <a:t>Egy projektet az azonosító karakterisztikák mindenkor behatárolnak, miközben igaz, hogy a karakterisztikák között kölcsönös összefüggés áll fenn.</a:t>
            </a:r>
          </a:p>
          <a:p>
            <a:r>
              <a:rPr lang="hu-HU" dirty="0"/>
              <a:t>Egy projekt konkrét karakterisztika értékeinek mindenkor a szervezet stratégiájához kell illeszkedniük, ami önmagában is igazolja azt, hogy a projektek kialakításáról, illetve a projekt változatokról célszerűen a vezetés stratégiai szintjén kell dönteni.</a:t>
            </a:r>
          </a:p>
          <a:p>
            <a:r>
              <a:rPr lang="hu-HU" dirty="0"/>
              <a:t>A stratégiai vezetés feladata a stratégiai célfeladatok és a belőlük kialakított projektek behatárolása, illetve döntés az ún. azonosító karakterisztikákról.</a:t>
            </a:r>
          </a:p>
          <a:p>
            <a:pPr marL="0" lvl="0" indent="0">
              <a:lnSpc>
                <a:spcPct val="100000"/>
              </a:lnSpc>
              <a:spcBef>
                <a:spcPts val="0"/>
              </a:spcBef>
              <a:buNone/>
              <a:defRPr/>
            </a:pPr>
            <a:r>
              <a:rPr lang="hu-HU" dirty="0"/>
              <a:t>A </a:t>
            </a:r>
            <a:r>
              <a:rPr lang="hu-HU" b="1" dirty="0"/>
              <a:t>projektváltozatok kialakítása</a:t>
            </a:r>
            <a:r>
              <a:rPr lang="hu-HU" dirty="0"/>
              <a:t>, a </a:t>
            </a:r>
            <a:r>
              <a:rPr lang="hu-HU" b="1" dirty="0"/>
              <a:t>projektmegvalósítás stratégiája </a:t>
            </a:r>
            <a:r>
              <a:rPr lang="hu-HU" dirty="0"/>
              <a:t>célszerűen a </a:t>
            </a:r>
            <a:r>
              <a:rPr lang="hu-HU" b="1" dirty="0"/>
              <a:t>projektmenedzsment </a:t>
            </a:r>
            <a:r>
              <a:rPr lang="hu-HU" dirty="0"/>
              <a:t>döntési hatáskörébe tartozó kérdés, ami tehát nem más mint:  a projekt megavalósítás stratégiája.</a:t>
            </a:r>
          </a:p>
          <a:p>
            <a:pPr marL="0" indent="0">
              <a:buNone/>
            </a:pPr>
            <a:endParaRPr lang="hu-HU" dirty="0"/>
          </a:p>
          <a:p>
            <a:pPr marL="0" indent="0">
              <a:buNone/>
            </a:pPr>
            <a:endParaRPr lang="hu-HU" dirty="0"/>
          </a:p>
          <a:p>
            <a:pPr marL="0" indent="0">
              <a:buNone/>
            </a:pP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13</a:t>
            </a:fld>
            <a:endParaRPr lang="hu-HU"/>
          </a:p>
        </p:txBody>
      </p:sp>
      <p:pic>
        <p:nvPicPr>
          <p:cNvPr id="5" name="Kép 4">
            <a:extLst>
              <a:ext uri="{FF2B5EF4-FFF2-40B4-BE49-F238E27FC236}">
                <a16:creationId xmlns="" xmlns:a16="http://schemas.microsoft.com/office/drawing/2014/main" id="{AFF73C9D-5BA0-492A-B9C8-1D3FF1F4F2A6}"/>
              </a:ext>
            </a:extLst>
          </p:cNvPr>
          <p:cNvPicPr>
            <a:picLocks noChangeAspect="1"/>
          </p:cNvPicPr>
          <p:nvPr/>
        </p:nvPicPr>
        <p:blipFill>
          <a:blip r:embed="rId3"/>
          <a:stretch>
            <a:fillRect/>
          </a:stretch>
        </p:blipFill>
        <p:spPr>
          <a:xfrm>
            <a:off x="6467716" y="1445164"/>
            <a:ext cx="4285768" cy="2560954"/>
          </a:xfrm>
          <a:prstGeom prst="rect">
            <a:avLst/>
          </a:prstGeom>
        </p:spPr>
      </p:pic>
    </p:spTree>
    <p:extLst>
      <p:ext uri="{BB962C8B-B14F-4D97-AF65-F5344CB8AC3E}">
        <p14:creationId xmlns:p14="http://schemas.microsoft.com/office/powerpoint/2010/main" val="273243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 menedzsment szakterületek kapcsolata a projektmenedzsmenttel </a:t>
            </a:r>
          </a:p>
        </p:txBody>
      </p:sp>
      <p:sp>
        <p:nvSpPr>
          <p:cNvPr id="3" name="Tartalom helye 2"/>
          <p:cNvSpPr>
            <a:spLocks noGrp="1"/>
          </p:cNvSpPr>
          <p:nvPr>
            <p:ph idx="1"/>
          </p:nvPr>
        </p:nvSpPr>
        <p:spPr/>
        <p:txBody>
          <a:bodyPr/>
          <a:lstStyle/>
          <a:p>
            <a:pPr marL="0" indent="0">
              <a:buNone/>
            </a:pPr>
            <a:r>
              <a:rPr lang="hu-HU" dirty="0"/>
              <a:t>A projektmenedzsment szorosan kapcsolódik a vállalkozás különböző szakterületi menedzsmentjeihez. Ezek közül a projektek logikai kapcsolódása miatt szükséges kiemelni.</a:t>
            </a:r>
          </a:p>
        </p:txBody>
      </p:sp>
      <p:sp>
        <p:nvSpPr>
          <p:cNvPr id="4" name="Dia számának helye 3"/>
          <p:cNvSpPr>
            <a:spLocks noGrp="1"/>
          </p:cNvSpPr>
          <p:nvPr>
            <p:ph type="sldNum" sz="quarter" idx="12"/>
          </p:nvPr>
        </p:nvSpPr>
        <p:spPr/>
        <p:txBody>
          <a:bodyPr/>
          <a:lstStyle/>
          <a:p>
            <a:fld id="{829DC037-E7BD-4C73-8B08-BA96F3CF2969}" type="slidenum">
              <a:rPr lang="hu-HU" smtClean="0"/>
              <a:t>14</a:t>
            </a:fld>
            <a:endParaRPr lang="hu-HU"/>
          </a:p>
        </p:txBody>
      </p:sp>
      <p:pic>
        <p:nvPicPr>
          <p:cNvPr id="5" name="Kép 4">
            <a:extLst>
              <a:ext uri="{FF2B5EF4-FFF2-40B4-BE49-F238E27FC236}">
                <a16:creationId xmlns="" xmlns:a16="http://schemas.microsoft.com/office/drawing/2014/main" id="{DCFA8845-D9A0-4970-8D4E-05355456B1CD}"/>
              </a:ext>
            </a:extLst>
          </p:cNvPr>
          <p:cNvPicPr>
            <a:picLocks noChangeAspect="1"/>
          </p:cNvPicPr>
          <p:nvPr/>
        </p:nvPicPr>
        <p:blipFill>
          <a:blip r:embed="rId3"/>
          <a:stretch>
            <a:fillRect/>
          </a:stretch>
        </p:blipFill>
        <p:spPr>
          <a:xfrm>
            <a:off x="4304871" y="2073331"/>
            <a:ext cx="6836970" cy="4103632"/>
          </a:xfrm>
          <a:prstGeom prst="rect">
            <a:avLst/>
          </a:prstGeom>
        </p:spPr>
      </p:pic>
    </p:spTree>
    <p:extLst>
      <p:ext uri="{BB962C8B-B14F-4D97-AF65-F5344CB8AC3E}">
        <p14:creationId xmlns:p14="http://schemas.microsoft.com/office/powerpoint/2010/main" val="147911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0" dirty="0"/>
              <a:t>A menedzsment szakterületek és kapcsolódásaik a projektmenedzsmenttel </a:t>
            </a:r>
            <a:endParaRPr lang="hu-HU" dirty="0"/>
          </a:p>
        </p:txBody>
      </p:sp>
      <p:sp>
        <p:nvSpPr>
          <p:cNvPr id="3" name="Tartalom helye 2"/>
          <p:cNvSpPr>
            <a:spLocks noGrp="1"/>
          </p:cNvSpPr>
          <p:nvPr>
            <p:ph idx="1"/>
          </p:nvPr>
        </p:nvSpPr>
        <p:spPr/>
        <p:txBody>
          <a:bodyPr/>
          <a:lstStyle/>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15</a:t>
            </a:fld>
            <a:endParaRPr lang="hu-HU"/>
          </a:p>
        </p:txBody>
      </p:sp>
      <p:pic>
        <p:nvPicPr>
          <p:cNvPr id="5" name="Kép 4">
            <a:extLst>
              <a:ext uri="{FF2B5EF4-FFF2-40B4-BE49-F238E27FC236}">
                <a16:creationId xmlns="" xmlns:a16="http://schemas.microsoft.com/office/drawing/2014/main" id="{0CB94FF9-0157-45E1-9168-A78D9BACC64D}"/>
              </a:ext>
            </a:extLst>
          </p:cNvPr>
          <p:cNvPicPr>
            <a:picLocks noChangeAspect="1"/>
          </p:cNvPicPr>
          <p:nvPr/>
        </p:nvPicPr>
        <p:blipFill>
          <a:blip r:embed="rId2"/>
          <a:stretch>
            <a:fillRect/>
          </a:stretch>
        </p:blipFill>
        <p:spPr>
          <a:xfrm>
            <a:off x="1263723" y="1334619"/>
            <a:ext cx="8917968" cy="4823981"/>
          </a:xfrm>
          <a:prstGeom prst="rect">
            <a:avLst/>
          </a:prstGeom>
        </p:spPr>
      </p:pic>
    </p:spTree>
    <p:extLst>
      <p:ext uri="{BB962C8B-B14F-4D97-AF65-F5344CB8AC3E}">
        <p14:creationId xmlns:p14="http://schemas.microsoft.com/office/powerpoint/2010/main" val="1770234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projektek csoportosítása </a:t>
            </a:r>
          </a:p>
        </p:txBody>
      </p:sp>
      <p:sp>
        <p:nvSpPr>
          <p:cNvPr id="3" name="Tartalom helye 2"/>
          <p:cNvSpPr>
            <a:spLocks noGrp="1"/>
          </p:cNvSpPr>
          <p:nvPr>
            <p:ph idx="1"/>
          </p:nvPr>
        </p:nvSpPr>
        <p:spPr/>
        <p:txBody>
          <a:bodyPr>
            <a:normAutofit fontScale="70000" lnSpcReduction="20000"/>
          </a:bodyPr>
          <a:lstStyle/>
          <a:p>
            <a:pPr marL="0" indent="0">
              <a:buNone/>
            </a:pPr>
            <a:r>
              <a:rPr lang="hu-HU" dirty="0" smtClean="0"/>
              <a:t>.A </a:t>
            </a:r>
            <a:r>
              <a:rPr lang="hu-HU" dirty="0"/>
              <a:t>projektcélként definiált elérendő eredmény alapján a különféle tartalmú projekteket a következő kategóriák szerint célszerű csoportosítani:</a:t>
            </a:r>
          </a:p>
          <a:p>
            <a:r>
              <a:rPr lang="hu-HU" dirty="0"/>
              <a:t>• beruházási projektek,</a:t>
            </a:r>
          </a:p>
          <a:p>
            <a:r>
              <a:rPr lang="hu-HU" dirty="0"/>
              <a:t>• kutatási-és fejlesztési projektek,</a:t>
            </a:r>
          </a:p>
          <a:p>
            <a:r>
              <a:rPr lang="hu-HU" dirty="0"/>
              <a:t>• szellemi szolgáltatási projektek.</a:t>
            </a:r>
          </a:p>
          <a:p>
            <a:r>
              <a:rPr lang="hu-HU" dirty="0"/>
              <a:t>A beruházási projektek eredményeként valamilyen termék előállítására, vagy szolgáltatás teljesítésére alkalmas létesítmény jön létre, vagy már meglévő létesítmény kerül átalakításra, bővítésre, felújításra vagy megszüntetésre. Ezen projekteket műszaki, illetve létesítményi projekteknek is nevezi a szakirodalom.</a:t>
            </a:r>
          </a:p>
          <a:p>
            <a:r>
              <a:rPr lang="hu-HU" dirty="0"/>
              <a:t>A beruházási projektek létesítésének meghatározó erőforrása – materiális jellegű (anyag, berendezés).</a:t>
            </a:r>
          </a:p>
          <a:p>
            <a:pPr marL="0" indent="0">
              <a:buNone/>
            </a:pPr>
            <a:r>
              <a:rPr lang="hu-HU" dirty="0"/>
              <a:t>A kutatási és fejlesztési projektek eredményeként:</a:t>
            </a:r>
          </a:p>
          <a:p>
            <a:pPr marL="0" indent="0">
              <a:buNone/>
            </a:pPr>
            <a:r>
              <a:rPr lang="hu-HU" dirty="0"/>
              <a:t>• új termék, vagy új technológia jön létre</a:t>
            </a:r>
            <a:r>
              <a:rPr lang="hu-HU" dirty="0" smtClean="0"/>
              <a:t>,</a:t>
            </a:r>
          </a:p>
          <a:p>
            <a:pPr marL="0" indent="0">
              <a:buNone/>
            </a:pPr>
            <a:r>
              <a:rPr lang="hu-HU" dirty="0" smtClean="0"/>
              <a:t>• </a:t>
            </a:r>
            <a:r>
              <a:rPr lang="hu-HU" dirty="0"/>
              <a:t>meglévő termék, vagy technológia javulása következik be,</a:t>
            </a:r>
          </a:p>
          <a:p>
            <a:pPr marL="0" indent="0">
              <a:buNone/>
            </a:pPr>
            <a:r>
              <a:rPr lang="hu-HU" dirty="0"/>
              <a:t>• új termék gyártása, vagy új technológia alkalmazása kerül bevezetésre,</a:t>
            </a:r>
          </a:p>
          <a:p>
            <a:pPr marL="0" indent="0">
              <a:buNone/>
            </a:pPr>
            <a:r>
              <a:rPr lang="hu-HU" dirty="0"/>
              <a:t>• a termékek gyártási költsége csökkenthető,</a:t>
            </a:r>
          </a:p>
          <a:p>
            <a:pPr marL="0" indent="0">
              <a:buNone/>
            </a:pPr>
            <a:r>
              <a:rPr lang="hu-HU" dirty="0"/>
              <a:t>• új értékesítési, vagy beszerzési piacok kerülnek megszerzésre stb</a:t>
            </a:r>
            <a:r>
              <a:rPr lang="hu-HU" dirty="0" smtClean="0"/>
              <a:t>.</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16</a:t>
            </a:fld>
            <a:endParaRPr lang="hu-HU"/>
          </a:p>
        </p:txBody>
      </p:sp>
    </p:spTree>
    <p:extLst>
      <p:ext uri="{BB962C8B-B14F-4D97-AF65-F5344CB8AC3E}">
        <p14:creationId xmlns:p14="http://schemas.microsoft.com/office/powerpoint/2010/main" val="125314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fontScale="77500" lnSpcReduction="20000"/>
          </a:bodyPr>
          <a:lstStyle/>
          <a:p>
            <a:r>
              <a:rPr lang="hu-HU" dirty="0"/>
              <a:t>A kutatási és fejlesztési projekteket a szakirodalom gyakran innovációs projekteknek nevezi.</a:t>
            </a:r>
          </a:p>
          <a:p>
            <a:r>
              <a:rPr lang="hu-HU" dirty="0"/>
              <a:t>A kutatási és fejlesztési projektek fizikai megvalósítása során a materiális jellegű erőforrások mellett egyre inkább a szellemi erőforrások válnak meghatározóvá.</a:t>
            </a:r>
          </a:p>
          <a:p>
            <a:pPr marL="0" indent="0">
              <a:buNone/>
            </a:pPr>
            <a:endParaRPr lang="hu-HU" dirty="0" smtClean="0"/>
          </a:p>
          <a:p>
            <a:pPr marL="0" indent="0">
              <a:buNone/>
            </a:pPr>
            <a:r>
              <a:rPr lang="hu-HU" dirty="0" smtClean="0"/>
              <a:t>A </a:t>
            </a:r>
            <a:r>
              <a:rPr lang="hu-HU" dirty="0"/>
              <a:t>szellemi szolgáltatási projektek eredményeként egy szervezet működési körülményeinek és működése keretfeltételeinek új minősége jön létre:</a:t>
            </a:r>
          </a:p>
          <a:p>
            <a:pPr marL="0" indent="0">
              <a:buNone/>
            </a:pPr>
            <a:r>
              <a:rPr lang="hu-HU" dirty="0"/>
              <a:t>• a szervezeti struktúra átalakítása,</a:t>
            </a:r>
          </a:p>
          <a:p>
            <a:pPr marL="0" indent="0">
              <a:buNone/>
            </a:pPr>
            <a:r>
              <a:rPr lang="hu-HU" dirty="0"/>
              <a:t>• a tulajdonosi struktúra megváltoztatása,</a:t>
            </a:r>
          </a:p>
          <a:p>
            <a:pPr marL="0" indent="0">
              <a:buNone/>
            </a:pPr>
            <a:r>
              <a:rPr lang="hu-HU" dirty="0"/>
              <a:t>• a szervezet tagjainak jelentős mértékű tovább-,vagy átképzése.</a:t>
            </a:r>
          </a:p>
          <a:p>
            <a:pPr marL="0" indent="0">
              <a:buNone/>
            </a:pPr>
            <a:endParaRPr lang="hu-HU" dirty="0" smtClean="0"/>
          </a:p>
          <a:p>
            <a:pPr marL="0" indent="0">
              <a:buNone/>
            </a:pPr>
            <a:r>
              <a:rPr lang="hu-HU" dirty="0" smtClean="0"/>
              <a:t>A </a:t>
            </a:r>
            <a:r>
              <a:rPr lang="hu-HU" dirty="0"/>
              <a:t>szellemi szolgáltatási projektek teljesítésének meghatározó erőforrása - a szellemi erőforrás.</a:t>
            </a:r>
          </a:p>
          <a:p>
            <a:r>
              <a:rPr lang="hu-HU" dirty="0"/>
              <a:t>A szakirodalom megkülönbözteti még a:</a:t>
            </a:r>
          </a:p>
          <a:p>
            <a:r>
              <a:rPr lang="hu-HU" dirty="0"/>
              <a:t>• mega („szuper”) projekteket, amelyek, nem egy gazdálkodó szervezethez kötődnek, jelentős a tőke és más erőforrás igényük, területileg és időben is kiterjedtek (például olimpia, világkiállítás</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17</a:t>
            </a:fld>
            <a:endParaRPr lang="hu-HU"/>
          </a:p>
        </p:txBody>
      </p:sp>
    </p:spTree>
    <p:extLst>
      <p:ext uri="{BB962C8B-B14F-4D97-AF65-F5344CB8AC3E}">
        <p14:creationId xmlns:p14="http://schemas.microsoft.com/office/powerpoint/2010/main" val="441537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projektek további csoportosítása </a:t>
            </a:r>
          </a:p>
        </p:txBody>
      </p:sp>
      <p:sp>
        <p:nvSpPr>
          <p:cNvPr id="3" name="Tartalom helye 2"/>
          <p:cNvSpPr>
            <a:spLocks noGrp="1"/>
          </p:cNvSpPr>
          <p:nvPr>
            <p:ph idx="1"/>
          </p:nvPr>
        </p:nvSpPr>
        <p:spPr/>
        <p:txBody>
          <a:bodyPr/>
          <a:lstStyle/>
          <a:p>
            <a:endParaRPr lang="hu-HU" dirty="0"/>
          </a:p>
          <a:p>
            <a:pPr marL="0" indent="0">
              <a:buNone/>
            </a:pPr>
            <a:endParaRPr lang="hu-HU" dirty="0" smtClean="0"/>
          </a:p>
          <a:p>
            <a:endParaRPr lang="hu-HU" dirty="0"/>
          </a:p>
          <a:p>
            <a:pPr marL="0" indent="0">
              <a:buNone/>
            </a:pPr>
            <a:r>
              <a:rPr lang="hu-HU" dirty="0"/>
              <a:t>• </a:t>
            </a:r>
            <a:r>
              <a:rPr lang="hu-HU" b="1" dirty="0"/>
              <a:t>külső projekt </a:t>
            </a:r>
            <a:r>
              <a:rPr lang="hu-HU" dirty="0"/>
              <a:t>(szervezeten kívüli közreműködők a fizikai megvalósításban), </a:t>
            </a:r>
          </a:p>
          <a:p>
            <a:pPr marL="0" indent="0">
              <a:buNone/>
            </a:pPr>
            <a:r>
              <a:rPr lang="hu-HU" dirty="0"/>
              <a:t>• </a:t>
            </a:r>
            <a:r>
              <a:rPr lang="hu-HU" b="1" dirty="0"/>
              <a:t>belső projekt </a:t>
            </a:r>
            <a:r>
              <a:rPr lang="hu-HU" dirty="0"/>
              <a:t>(alapvetően a szervezet belső saját erőforrásai). </a:t>
            </a:r>
          </a:p>
          <a:p>
            <a:endParaRPr lang="hu-HU" dirty="0"/>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18</a:t>
            </a:fld>
            <a:endParaRPr lang="hu-HU"/>
          </a:p>
        </p:txBody>
      </p:sp>
    </p:spTree>
    <p:extLst>
      <p:ext uri="{BB962C8B-B14F-4D97-AF65-F5344CB8AC3E}">
        <p14:creationId xmlns:p14="http://schemas.microsoft.com/office/powerpoint/2010/main" val="3531983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Összefoglalás</a:t>
            </a:r>
          </a:p>
        </p:txBody>
      </p:sp>
      <p:sp>
        <p:nvSpPr>
          <p:cNvPr id="3" name="Tartalom helye 2"/>
          <p:cNvSpPr>
            <a:spLocks noGrp="1"/>
          </p:cNvSpPr>
          <p:nvPr>
            <p:ph idx="1"/>
          </p:nvPr>
        </p:nvSpPr>
        <p:spPr/>
        <p:txBody>
          <a:bodyPr>
            <a:normAutofit fontScale="92500" lnSpcReduction="20000"/>
          </a:bodyPr>
          <a:lstStyle/>
          <a:p>
            <a:endParaRPr lang="hu-HU" dirty="0"/>
          </a:p>
          <a:p>
            <a:pPr marL="0" indent="0">
              <a:buNone/>
            </a:pPr>
            <a:r>
              <a:rPr lang="hu-HU" dirty="0"/>
              <a:t>• A </a:t>
            </a:r>
            <a:r>
              <a:rPr lang="hu-HU" b="1" dirty="0"/>
              <a:t>projektmenedzsment</a:t>
            </a:r>
            <a:r>
              <a:rPr lang="hu-HU" dirty="0"/>
              <a:t>, mint az egyik fontos szakterületi menedzsment egyfajta </a:t>
            </a:r>
            <a:r>
              <a:rPr lang="hu-HU" b="1" dirty="0"/>
              <a:t>köztes kategória </a:t>
            </a:r>
            <a:r>
              <a:rPr lang="hu-HU" dirty="0"/>
              <a:t>vezetés stratégiai és operatív szintjei között. </a:t>
            </a:r>
          </a:p>
          <a:p>
            <a:pPr marL="0" indent="0">
              <a:buNone/>
            </a:pPr>
            <a:r>
              <a:rPr lang="hu-HU" dirty="0"/>
              <a:t>• A </a:t>
            </a:r>
            <a:r>
              <a:rPr lang="hu-HU" b="1" dirty="0"/>
              <a:t>projektmenedzsment </a:t>
            </a:r>
            <a:r>
              <a:rPr lang="hu-HU" dirty="0"/>
              <a:t>a stratégia megvalósításának az eszköze, maga a </a:t>
            </a:r>
            <a:r>
              <a:rPr lang="hu-HU" b="1" dirty="0"/>
              <a:t>projekt </a:t>
            </a:r>
            <a:r>
              <a:rPr lang="hu-HU" dirty="0"/>
              <a:t>pedig egy-egy konkrét stratégiai program vagy részprogram, illetve annak egy jól </a:t>
            </a:r>
            <a:r>
              <a:rPr lang="hu-HU" dirty="0" err="1"/>
              <a:t>körülhatárolható</a:t>
            </a:r>
            <a:r>
              <a:rPr lang="hu-HU" dirty="0"/>
              <a:t> része. </a:t>
            </a:r>
          </a:p>
          <a:p>
            <a:pPr marL="0" indent="0">
              <a:buNone/>
            </a:pPr>
            <a:r>
              <a:rPr lang="hu-HU" dirty="0"/>
              <a:t>• A különböző </a:t>
            </a:r>
            <a:r>
              <a:rPr lang="hu-HU" b="1" dirty="0"/>
              <a:t>projektek </a:t>
            </a:r>
            <a:r>
              <a:rPr lang="hu-HU" dirty="0"/>
              <a:t>a szervezeti stratégiából jönnek létre, oly módon, hogy maga a szervezeti stratégia generálja azokat. </a:t>
            </a:r>
          </a:p>
          <a:p>
            <a:pPr marL="0" indent="0">
              <a:buNone/>
            </a:pPr>
            <a:r>
              <a:rPr lang="hu-HU" dirty="0"/>
              <a:t>• Egy adott </a:t>
            </a:r>
            <a:r>
              <a:rPr lang="hu-HU" b="1" dirty="0"/>
              <a:t>projektet </a:t>
            </a:r>
            <a:r>
              <a:rPr lang="hu-HU" dirty="0"/>
              <a:t>az azonosító </a:t>
            </a:r>
            <a:r>
              <a:rPr lang="hu-HU" b="1" dirty="0"/>
              <a:t>karakterisztikák </a:t>
            </a:r>
            <a:r>
              <a:rPr lang="hu-HU" dirty="0"/>
              <a:t>mindenkor behatárolnak, miközben igaz, hogy a karakterisztikák között </a:t>
            </a:r>
            <a:r>
              <a:rPr lang="hu-HU" b="1" dirty="0"/>
              <a:t>kölcsönös összefüggés </a:t>
            </a:r>
            <a:r>
              <a:rPr lang="hu-HU" dirty="0"/>
              <a:t>áll fenn. </a:t>
            </a:r>
          </a:p>
          <a:p>
            <a:pPr marL="0" indent="0">
              <a:buNone/>
            </a:pPr>
            <a:r>
              <a:rPr lang="hu-HU" dirty="0"/>
              <a:t>• A projektmenedzsment szorosan kapcsolódik a vállalkozás </a:t>
            </a:r>
            <a:r>
              <a:rPr lang="hu-HU" b="1" dirty="0"/>
              <a:t>különböző szakterületi menedzsmentjeihez</a:t>
            </a:r>
            <a:r>
              <a:rPr lang="hu-HU" dirty="0"/>
              <a:t>, melyek közül érdemes kiemelni legalább öt területet. </a:t>
            </a:r>
          </a:p>
          <a:p>
            <a:pPr marL="0" indent="0">
              <a:buNone/>
            </a:pPr>
            <a:r>
              <a:rPr lang="hu-HU" dirty="0"/>
              <a:t>• A </a:t>
            </a:r>
            <a:r>
              <a:rPr lang="hu-HU" b="1" dirty="0"/>
              <a:t>projektcélként definiált </a:t>
            </a:r>
            <a:r>
              <a:rPr lang="hu-HU" dirty="0"/>
              <a:t>elérendő eredmény alapján a különféle tartalmú projekteket három fő kategóriába célszerű csoportosítani. </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19</a:t>
            </a:fld>
            <a:endParaRPr lang="hu-HU"/>
          </a:p>
        </p:txBody>
      </p:sp>
    </p:spTree>
    <p:extLst>
      <p:ext uri="{BB962C8B-B14F-4D97-AF65-F5344CB8AC3E}">
        <p14:creationId xmlns:p14="http://schemas.microsoft.com/office/powerpoint/2010/main" val="292051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Cél</a:t>
            </a:r>
          </a:p>
        </p:txBody>
      </p:sp>
      <p:sp>
        <p:nvSpPr>
          <p:cNvPr id="3" name="Tartalom helye 2"/>
          <p:cNvSpPr>
            <a:spLocks noGrp="1"/>
          </p:cNvSpPr>
          <p:nvPr>
            <p:ph idx="1"/>
          </p:nvPr>
        </p:nvSpPr>
        <p:spPr/>
        <p:txBody>
          <a:bodyPr/>
          <a:lstStyle/>
          <a:p>
            <a:pPr marL="0" indent="0">
              <a:buNone/>
            </a:pPr>
            <a:r>
              <a:rPr lang="hu-HU" dirty="0"/>
              <a:t>Megmutatni miként kapcsolódnak a projektek az adott szervezet stratégiájához és a különböző szakterületi menedzsmentekhez, tisztázni a kapcsolódó alapfogalmakat és a projektek csoportosítási lehetőségeit, azaz </a:t>
            </a:r>
          </a:p>
          <a:p>
            <a:pPr marL="0" indent="0">
              <a:buNone/>
            </a:pPr>
            <a:r>
              <a:rPr lang="hu-HU" dirty="0"/>
              <a:t>• átlátni és jellemezni a vezetés dimenzióit a szervezetekben </a:t>
            </a:r>
          </a:p>
          <a:p>
            <a:pPr marL="0" indent="0">
              <a:buNone/>
            </a:pPr>
            <a:r>
              <a:rPr lang="hu-HU" dirty="0"/>
              <a:t>• elsajátítani a kapcsolódó alapfogalmakat </a:t>
            </a:r>
          </a:p>
          <a:p>
            <a:pPr marL="0" indent="0">
              <a:buNone/>
            </a:pPr>
            <a:r>
              <a:rPr lang="hu-HU" dirty="0"/>
              <a:t>• megérteni a stratégia kialakítás hierarchiáját </a:t>
            </a:r>
          </a:p>
          <a:p>
            <a:pPr marL="0" indent="0">
              <a:buNone/>
            </a:pPr>
            <a:r>
              <a:rPr lang="hu-HU" dirty="0"/>
              <a:t>• értelmezni a karakterisztikák közötti összefüggéseket </a:t>
            </a:r>
          </a:p>
          <a:p>
            <a:pPr marL="0" indent="0">
              <a:buNone/>
            </a:pPr>
            <a:r>
              <a:rPr lang="hu-HU" dirty="0"/>
              <a:t>• felismerni a kapcsolódást a szakterületi menedzsmentekhez </a:t>
            </a:r>
          </a:p>
          <a:p>
            <a:pPr marL="0" indent="0">
              <a:buNone/>
            </a:pPr>
            <a:r>
              <a:rPr lang="hu-HU" dirty="0"/>
              <a:t>• csoportosítani és jellemezni a különböző projekteket. </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2</a:t>
            </a:fld>
            <a:endParaRPr lang="hu-HU"/>
          </a:p>
        </p:txBody>
      </p:sp>
    </p:spTree>
    <p:extLst>
      <p:ext uri="{BB962C8B-B14F-4D97-AF65-F5344CB8AC3E}">
        <p14:creationId xmlns:p14="http://schemas.microsoft.com/office/powerpoint/2010/main" val="2552525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32760" y="307375"/>
            <a:ext cx="7978541" cy="510774"/>
          </a:xfrm>
        </p:spPr>
        <p:txBody>
          <a:bodyPr>
            <a:normAutofit/>
          </a:bodyPr>
          <a:lstStyle/>
          <a:p>
            <a:pPr algn="ctr"/>
            <a:r>
              <a:rPr lang="hu-HU" sz="3000" b="1" dirty="0"/>
              <a:t>Ellenőrző kérdések</a:t>
            </a:r>
          </a:p>
        </p:txBody>
      </p:sp>
      <p:sp>
        <p:nvSpPr>
          <p:cNvPr id="3" name="Tartalom helye 2"/>
          <p:cNvSpPr>
            <a:spLocks noGrp="1"/>
          </p:cNvSpPr>
          <p:nvPr>
            <p:ph idx="1"/>
          </p:nvPr>
        </p:nvSpPr>
        <p:spPr>
          <a:xfrm>
            <a:off x="212558" y="1183907"/>
            <a:ext cx="11857522" cy="5486400"/>
          </a:xfrm>
        </p:spPr>
        <p:txBody>
          <a:bodyPr>
            <a:normAutofit/>
          </a:bodyPr>
          <a:lstStyle/>
          <a:p>
            <a:endParaRPr lang="hu-HU" dirty="0"/>
          </a:p>
          <a:p>
            <a:pPr marL="0" indent="0">
              <a:buNone/>
            </a:pPr>
            <a:r>
              <a:rPr lang="hu-HU" dirty="0"/>
              <a:t>1. Sorolja fel és röviden ismertesse a vezetés funkcióit a szervezetekben! </a:t>
            </a:r>
          </a:p>
          <a:p>
            <a:pPr marL="0" indent="0">
              <a:buNone/>
            </a:pPr>
            <a:r>
              <a:rPr lang="hu-HU" dirty="0"/>
              <a:t>2. Hogyan definiálható a projekt és a projektmenedzsment fogalma? </a:t>
            </a:r>
          </a:p>
          <a:p>
            <a:pPr marL="0" indent="0">
              <a:buNone/>
            </a:pPr>
            <a:r>
              <a:rPr lang="hu-HU" dirty="0"/>
              <a:t>3. Röviden mutassa be a szervezeti stratégia és a projektek kapcsolatát! </a:t>
            </a:r>
          </a:p>
          <a:p>
            <a:pPr marL="0" indent="0">
              <a:buNone/>
            </a:pPr>
            <a:r>
              <a:rPr lang="hu-HU" dirty="0"/>
              <a:t>4. Mi a különbség a „projekt stratégiai megalapozottsága” és a „projektmegvalósítás stratégiája” között? </a:t>
            </a:r>
          </a:p>
          <a:p>
            <a:pPr marL="0" indent="0">
              <a:buNone/>
            </a:pPr>
            <a:r>
              <a:rPr lang="hu-HU" dirty="0"/>
              <a:t>5. A szakterületi menedzsmentek közül melyek és hogyan kapcsolódnak a legszorosabban a projektmenedzsmenthez? </a:t>
            </a:r>
          </a:p>
          <a:p>
            <a:pPr marL="0" indent="0">
              <a:buNone/>
            </a:pPr>
            <a:r>
              <a:rPr lang="hu-HU" dirty="0"/>
              <a:t>6. Hogyan csoportosíthatóak és jellemezhetőek a különböző projektek? </a:t>
            </a:r>
          </a:p>
          <a:p>
            <a:pPr marL="0" indent="0">
              <a:buNone/>
            </a:pPr>
            <a:endParaRPr lang="hu-HU" sz="1200" dirty="0"/>
          </a:p>
        </p:txBody>
      </p:sp>
      <p:sp>
        <p:nvSpPr>
          <p:cNvPr id="6" name="Dia számának helye 5"/>
          <p:cNvSpPr>
            <a:spLocks noGrp="1"/>
          </p:cNvSpPr>
          <p:nvPr>
            <p:ph type="sldNum" sz="quarter" idx="12"/>
          </p:nvPr>
        </p:nvSpPr>
        <p:spPr/>
        <p:txBody>
          <a:bodyPr/>
          <a:lstStyle/>
          <a:p>
            <a:fld id="{829DC037-E7BD-4C73-8B08-BA96F3CF2969}" type="slidenum">
              <a:rPr lang="hu-HU" smtClean="0"/>
              <a:t>20</a:t>
            </a:fld>
            <a:endParaRPr lang="hu-HU"/>
          </a:p>
        </p:txBody>
      </p:sp>
    </p:spTree>
    <p:extLst>
      <p:ext uri="{BB962C8B-B14F-4D97-AF65-F5344CB8AC3E}">
        <p14:creationId xmlns:p14="http://schemas.microsoft.com/office/powerpoint/2010/main" val="1762687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TÁMOGATÁSSZERZÉSRŐL ÁLTALÁBAN</a:t>
            </a:r>
          </a:p>
        </p:txBody>
      </p:sp>
      <p:sp>
        <p:nvSpPr>
          <p:cNvPr id="3" name="Tartalom helye 2"/>
          <p:cNvSpPr>
            <a:spLocks noGrp="1"/>
          </p:cNvSpPr>
          <p:nvPr>
            <p:ph idx="1"/>
          </p:nvPr>
        </p:nvSpPr>
        <p:spPr/>
        <p:txBody>
          <a:bodyPr/>
          <a:lstStyle/>
          <a:p>
            <a:r>
              <a:rPr lang="hu-HU" dirty="0"/>
              <a:t>Több oka is van, lehet annak, hogy amikor támogatásszerzésre, kérésre, ennek talán leggyakoribb technikájára, a pályázatírásra gondolunk, óhatatlanul a koldulás, a méltatlan és megalázó pénz utáni kuncsorgás jut legtöbbünk eszébe</a:t>
            </a:r>
            <a:r>
              <a:rPr lang="hu-HU" dirty="0" smtClean="0"/>
              <a:t>.</a:t>
            </a:r>
          </a:p>
          <a:p>
            <a:r>
              <a:rPr lang="hu-HU" dirty="0" smtClean="0"/>
              <a:t> </a:t>
            </a:r>
            <a:r>
              <a:rPr lang="hu-HU" dirty="0"/>
              <a:t>Még azoknak is meg kell birkózniuk a "nekem a kérés nagy szégyen, adjon úgy is, ha nem kérem" érzésével, akik az államháztartás, ezen belül az oktatási rendszer elkerülhetetlen átalakításának jelenlegi - sokszor kifejezetten aktuálpolitikai - csatározásai közepette pontosan tudják, hogy az állam önmagában még azokban az országokban is egyre kevésbé képes ellátni a közfeladatokat, ahol a magyarországinál összehasonlíthatatlanul erősebb a gazdaság.</a:t>
            </a:r>
          </a:p>
        </p:txBody>
      </p:sp>
      <p:sp>
        <p:nvSpPr>
          <p:cNvPr id="4" name="Dia számának helye 3"/>
          <p:cNvSpPr>
            <a:spLocks noGrp="1"/>
          </p:cNvSpPr>
          <p:nvPr>
            <p:ph type="sldNum" sz="quarter" idx="12"/>
          </p:nvPr>
        </p:nvSpPr>
        <p:spPr/>
        <p:txBody>
          <a:bodyPr/>
          <a:lstStyle/>
          <a:p>
            <a:fld id="{829DC037-E7BD-4C73-8B08-BA96F3CF2969}" type="slidenum">
              <a:rPr lang="hu-HU" smtClean="0"/>
              <a:t>21</a:t>
            </a:fld>
            <a:endParaRPr lang="hu-HU"/>
          </a:p>
        </p:txBody>
      </p:sp>
    </p:spTree>
    <p:extLst>
      <p:ext uri="{BB962C8B-B14F-4D97-AF65-F5344CB8AC3E}">
        <p14:creationId xmlns:p14="http://schemas.microsoft.com/office/powerpoint/2010/main" val="3207091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Kabáthoz a gombot, de lehet fordítva is </a:t>
            </a:r>
          </a:p>
        </p:txBody>
      </p:sp>
      <p:sp>
        <p:nvSpPr>
          <p:cNvPr id="3" name="Tartalom helye 2"/>
          <p:cNvSpPr>
            <a:spLocks noGrp="1"/>
          </p:cNvSpPr>
          <p:nvPr>
            <p:ph idx="1"/>
          </p:nvPr>
        </p:nvSpPr>
        <p:spPr/>
        <p:txBody>
          <a:bodyPr/>
          <a:lstStyle/>
          <a:p>
            <a:r>
              <a:rPr lang="hu-HU" dirty="0"/>
              <a:t>Aki maga sem tudja, mit akar, nehezen várhatja el, hogy ködös vágyait más kitalálja, sőt támogassa is. </a:t>
            </a:r>
            <a:endParaRPr lang="hu-HU" dirty="0" smtClean="0"/>
          </a:p>
          <a:p>
            <a:r>
              <a:rPr lang="hu-HU" dirty="0" smtClean="0"/>
              <a:t>A </a:t>
            </a:r>
            <a:r>
              <a:rPr lang="hu-HU" dirty="0"/>
              <a:t>támogatók</a:t>
            </a:r>
            <a:r>
              <a:rPr lang="hu-HU" dirty="0" smtClean="0"/>
              <a:t>, </a:t>
            </a:r>
            <a:r>
              <a:rPr lang="hu-HU" dirty="0"/>
              <a:t>azokat részesítik előnyben, akik "el tudják hitetni", később bizonyítani is képesek, hogy érdemesek a támogatásra. </a:t>
            </a:r>
            <a:endParaRPr lang="hu-HU" dirty="0" smtClean="0"/>
          </a:p>
          <a:p>
            <a:r>
              <a:rPr lang="hu-HU" dirty="0" smtClean="0"/>
              <a:t>A </a:t>
            </a:r>
            <a:r>
              <a:rPr lang="hu-HU" dirty="0"/>
              <a:t>pályázati kiírások döntő hányada olyan formai és tartalmi követelményeket támaszt, amelyeknek hitelesen megfelelni csak önmagukat meghatározni képes, tudatosan és szervezetten működő intézmények, szervezetek tudnak. </a:t>
            </a:r>
            <a:endParaRPr lang="hu-HU" dirty="0" smtClean="0"/>
          </a:p>
          <a:p>
            <a:r>
              <a:rPr lang="hu-HU" dirty="0" smtClean="0"/>
              <a:t>Vagyis</a:t>
            </a:r>
            <a:r>
              <a:rPr lang="hu-HU" dirty="0"/>
              <a:t>: világosan megfogalmazott célokkal, az elérésüket szolgáló konkrét elképzelésekkel és feltételekkel, lehetőség szerint már bizonyított eredményekkel rendelkeznek.</a:t>
            </a:r>
          </a:p>
        </p:txBody>
      </p:sp>
      <p:sp>
        <p:nvSpPr>
          <p:cNvPr id="4" name="Dia számának helye 3"/>
          <p:cNvSpPr>
            <a:spLocks noGrp="1"/>
          </p:cNvSpPr>
          <p:nvPr>
            <p:ph type="sldNum" sz="quarter" idx="12"/>
          </p:nvPr>
        </p:nvSpPr>
        <p:spPr/>
        <p:txBody>
          <a:bodyPr/>
          <a:lstStyle/>
          <a:p>
            <a:fld id="{829DC037-E7BD-4C73-8B08-BA96F3CF2969}" type="slidenum">
              <a:rPr lang="hu-HU" smtClean="0"/>
              <a:t>22</a:t>
            </a:fld>
            <a:endParaRPr lang="hu-HU"/>
          </a:p>
        </p:txBody>
      </p:sp>
    </p:spTree>
    <p:extLst>
      <p:ext uri="{BB962C8B-B14F-4D97-AF65-F5344CB8AC3E}">
        <p14:creationId xmlns:p14="http://schemas.microsoft.com/office/powerpoint/2010/main" val="2351570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pPr marL="0" indent="0">
              <a:buNone/>
            </a:pPr>
            <a:r>
              <a:rPr lang="hu-HU" dirty="0"/>
              <a:t>A napi túlélés kényszere, a befoltozandó "lyukak" növekvő száma indokolhatja azt a gyakorlatot, amikor valamely intézmény egy kecsegtető pályázati kiírás nyomán talál ki pályázati programot a plusz pénzek megszerzésének reményében. </a:t>
            </a:r>
            <a:endParaRPr lang="hu-HU" dirty="0" smtClean="0"/>
          </a:p>
          <a:p>
            <a:pPr marL="0" indent="0">
              <a:buNone/>
            </a:pPr>
            <a:r>
              <a:rPr lang="hu-HU" dirty="0" smtClean="0"/>
              <a:t>Mi kell hozzá:</a:t>
            </a:r>
          </a:p>
          <a:p>
            <a:r>
              <a:rPr lang="hu-HU" dirty="0"/>
              <a:t>mielőbb alakítsák ki jövőképüket, </a:t>
            </a:r>
            <a:endParaRPr lang="hu-HU" dirty="0" smtClean="0"/>
          </a:p>
          <a:p>
            <a:r>
              <a:rPr lang="hu-HU" dirty="0" smtClean="0"/>
              <a:t>ennek </a:t>
            </a:r>
            <a:r>
              <a:rPr lang="hu-HU" dirty="0"/>
              <a:t>megfelelően dolgozzák ki szakmai programjaikat, </a:t>
            </a:r>
            <a:endParaRPr lang="hu-HU" dirty="0" smtClean="0"/>
          </a:p>
          <a:p>
            <a:r>
              <a:rPr lang="hu-HU" dirty="0" smtClean="0"/>
              <a:t>meghatározott </a:t>
            </a:r>
            <a:r>
              <a:rPr lang="hu-HU" dirty="0"/>
              <a:t>időtávban gondolkozva keressék (nemcsak anyagi, hanem működésbeli) forrásaikat.</a:t>
            </a:r>
          </a:p>
        </p:txBody>
      </p:sp>
      <p:sp>
        <p:nvSpPr>
          <p:cNvPr id="4" name="Dia számának helye 3"/>
          <p:cNvSpPr>
            <a:spLocks noGrp="1"/>
          </p:cNvSpPr>
          <p:nvPr>
            <p:ph type="sldNum" sz="quarter" idx="12"/>
          </p:nvPr>
        </p:nvSpPr>
        <p:spPr/>
        <p:txBody>
          <a:bodyPr/>
          <a:lstStyle/>
          <a:p>
            <a:fld id="{829DC037-E7BD-4C73-8B08-BA96F3CF2969}" type="slidenum">
              <a:rPr lang="hu-HU" smtClean="0"/>
              <a:t>23</a:t>
            </a:fld>
            <a:endParaRPr lang="hu-HU"/>
          </a:p>
        </p:txBody>
      </p:sp>
    </p:spTree>
    <p:extLst>
      <p:ext uri="{BB962C8B-B14F-4D97-AF65-F5344CB8AC3E}">
        <p14:creationId xmlns:p14="http://schemas.microsoft.com/office/powerpoint/2010/main" val="2618044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 a </a:t>
            </a:r>
            <a:r>
              <a:rPr lang="hu-HU" dirty="0" smtClean="0"/>
              <a:t>támogatásszervezés?</a:t>
            </a:r>
            <a:endParaRPr lang="hu-HU" dirty="0"/>
          </a:p>
        </p:txBody>
      </p:sp>
      <p:sp>
        <p:nvSpPr>
          <p:cNvPr id="3" name="Tartalom helye 2"/>
          <p:cNvSpPr>
            <a:spLocks noGrp="1"/>
          </p:cNvSpPr>
          <p:nvPr>
            <p:ph idx="1"/>
          </p:nvPr>
        </p:nvSpPr>
        <p:spPr/>
        <p:txBody>
          <a:bodyPr/>
          <a:lstStyle/>
          <a:p>
            <a:r>
              <a:rPr lang="hu-HU" dirty="0"/>
              <a:t>A támogatásszerzés nemcsak a pénz megszerzéséről szól. </a:t>
            </a:r>
            <a:endParaRPr lang="hu-HU" dirty="0" smtClean="0"/>
          </a:p>
          <a:p>
            <a:r>
              <a:rPr lang="hu-HU" dirty="0" smtClean="0"/>
              <a:t>Ehelyett </a:t>
            </a:r>
            <a:r>
              <a:rPr lang="hu-HU" dirty="0"/>
              <a:t>inkább olyan barátok </a:t>
            </a:r>
            <a:r>
              <a:rPr lang="hu-HU" dirty="0" smtClean="0"/>
              <a:t>megszerzéséről </a:t>
            </a:r>
            <a:r>
              <a:rPr lang="hu-HU" dirty="0"/>
              <a:t>akik </a:t>
            </a:r>
            <a:r>
              <a:rPr lang="hu-HU" dirty="0" smtClean="0"/>
              <a:t>hisznek céljainkban</a:t>
            </a:r>
            <a:r>
              <a:rPr lang="hu-HU" dirty="0"/>
              <a:t>, egyetértenek </a:t>
            </a:r>
            <a:r>
              <a:rPr lang="hu-HU" dirty="0" smtClean="0"/>
              <a:t>munkánkkal </a:t>
            </a:r>
            <a:r>
              <a:rPr lang="hu-HU" dirty="0"/>
              <a:t>és részt akarnak vállalni abból. </a:t>
            </a:r>
            <a:endParaRPr lang="hu-HU" dirty="0" smtClean="0"/>
          </a:p>
          <a:p>
            <a:r>
              <a:rPr lang="hu-HU" dirty="0" smtClean="0"/>
              <a:t>Mint </a:t>
            </a:r>
            <a:r>
              <a:rPr lang="hu-HU" dirty="0"/>
              <a:t>bármilyen más tevékenységnek, a támogatásszerzésnek is segítenie kell a csoport szervezeti oldalának fejlődését is. </a:t>
            </a:r>
            <a:r>
              <a:rPr lang="hu-HU" dirty="0" smtClean="0"/>
              <a:t>(Tömérdek </a:t>
            </a:r>
            <a:r>
              <a:rPr lang="hu-HU" dirty="0"/>
              <a:t>pénz összeszedése </a:t>
            </a:r>
            <a:r>
              <a:rPr lang="hu-HU" dirty="0" smtClean="0"/>
              <a:t>nem </a:t>
            </a:r>
            <a:r>
              <a:rPr lang="hu-HU" dirty="0"/>
              <a:t>feltétlenül segíti a szervezetet céljainak </a:t>
            </a:r>
            <a:r>
              <a:rPr lang="hu-HU" dirty="0" smtClean="0"/>
              <a:t>elérésében). </a:t>
            </a:r>
          </a:p>
          <a:p>
            <a:r>
              <a:rPr lang="hu-HU" dirty="0" smtClean="0"/>
              <a:t>A </a:t>
            </a:r>
            <a:r>
              <a:rPr lang="hu-HU" dirty="0"/>
              <a:t>támogatásszerzés legtöbbször azt is jelenti, hogy ötleteinket, programjainkat "el kell adnunk" a leendő támogatónak. </a:t>
            </a:r>
            <a:endParaRPr lang="hu-HU" dirty="0" smtClean="0"/>
          </a:p>
          <a:p>
            <a:r>
              <a:rPr lang="hu-HU" dirty="0" smtClean="0"/>
              <a:t>A </a:t>
            </a:r>
            <a:r>
              <a:rPr lang="hu-HU" dirty="0"/>
              <a:t>szervezet tagjainak ugyanakkor érezniük kell a támogatásszerzés időnként kellemetlen fázisai közben, hogy ezzel is segítik a - remélhetőleg általuk - kitűzött célok elérését </a:t>
            </a:r>
          </a:p>
        </p:txBody>
      </p:sp>
      <p:sp>
        <p:nvSpPr>
          <p:cNvPr id="4" name="Dia számának helye 3"/>
          <p:cNvSpPr>
            <a:spLocks noGrp="1"/>
          </p:cNvSpPr>
          <p:nvPr>
            <p:ph type="sldNum" sz="quarter" idx="12"/>
          </p:nvPr>
        </p:nvSpPr>
        <p:spPr/>
        <p:txBody>
          <a:bodyPr/>
          <a:lstStyle/>
          <a:p>
            <a:fld id="{829DC037-E7BD-4C73-8B08-BA96F3CF2969}" type="slidenum">
              <a:rPr lang="hu-HU" smtClean="0"/>
              <a:t>24</a:t>
            </a:fld>
            <a:endParaRPr lang="hu-HU"/>
          </a:p>
        </p:txBody>
      </p:sp>
    </p:spTree>
    <p:extLst>
      <p:ext uri="{BB962C8B-B14F-4D97-AF65-F5344CB8AC3E}">
        <p14:creationId xmlns:p14="http://schemas.microsoft.com/office/powerpoint/2010/main" val="635858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 pályázatok írása az egyetlen támogatásszerző módszer? </a:t>
            </a:r>
          </a:p>
        </p:txBody>
      </p:sp>
      <p:sp>
        <p:nvSpPr>
          <p:cNvPr id="3" name="Tartalom helye 2"/>
          <p:cNvSpPr>
            <a:spLocks noGrp="1"/>
          </p:cNvSpPr>
          <p:nvPr>
            <p:ph idx="1"/>
          </p:nvPr>
        </p:nvSpPr>
        <p:spPr/>
        <p:txBody>
          <a:bodyPr/>
          <a:lstStyle/>
          <a:p>
            <a:r>
              <a:rPr lang="hu-HU" dirty="0"/>
              <a:t>A válasz egyértelmű nem. </a:t>
            </a:r>
            <a:endParaRPr lang="hu-HU" dirty="0" smtClean="0"/>
          </a:p>
          <a:p>
            <a:r>
              <a:rPr lang="hu-HU" dirty="0" smtClean="0"/>
              <a:t>De </a:t>
            </a:r>
            <a:r>
              <a:rPr lang="hu-HU" dirty="0"/>
              <a:t>Közép- és Kelet-Európában sokáig szinte kizárólag a pályázatokon szerzett pénz jelentette és jelenti ma is sok szervezet számára a fő pénzforrást. </a:t>
            </a:r>
            <a:endParaRPr lang="hu-HU" dirty="0" smtClean="0"/>
          </a:p>
          <a:p>
            <a:r>
              <a:rPr lang="hu-HU" dirty="0" smtClean="0"/>
              <a:t>Ez </a:t>
            </a:r>
            <a:r>
              <a:rPr lang="hu-HU" dirty="0"/>
              <a:t>már most is érezhetően változik: a pályázható források - bizonyos témakörökben - lassan szűkülnek.</a:t>
            </a:r>
          </a:p>
        </p:txBody>
      </p:sp>
      <p:sp>
        <p:nvSpPr>
          <p:cNvPr id="4" name="Dia számának helye 3"/>
          <p:cNvSpPr>
            <a:spLocks noGrp="1"/>
          </p:cNvSpPr>
          <p:nvPr>
            <p:ph type="sldNum" sz="quarter" idx="12"/>
          </p:nvPr>
        </p:nvSpPr>
        <p:spPr/>
        <p:txBody>
          <a:bodyPr/>
          <a:lstStyle/>
          <a:p>
            <a:fld id="{829DC037-E7BD-4C73-8B08-BA96F3CF2969}" type="slidenum">
              <a:rPr lang="hu-HU" smtClean="0"/>
              <a:t>25</a:t>
            </a:fld>
            <a:endParaRPr lang="hu-HU"/>
          </a:p>
        </p:txBody>
      </p:sp>
    </p:spTree>
    <p:extLst>
      <p:ext uri="{BB962C8B-B14F-4D97-AF65-F5344CB8AC3E}">
        <p14:creationId xmlns:p14="http://schemas.microsoft.com/office/powerpoint/2010/main" val="1906058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 a pályázati anyag? </a:t>
            </a:r>
          </a:p>
        </p:txBody>
      </p:sp>
      <p:sp>
        <p:nvSpPr>
          <p:cNvPr id="3" name="Tartalom helye 2"/>
          <p:cNvSpPr>
            <a:spLocks noGrp="1"/>
          </p:cNvSpPr>
          <p:nvPr>
            <p:ph idx="1"/>
          </p:nvPr>
        </p:nvSpPr>
        <p:spPr/>
        <p:txBody>
          <a:bodyPr>
            <a:normAutofit fontScale="92500" lnSpcReduction="10000"/>
          </a:bodyPr>
          <a:lstStyle/>
          <a:p>
            <a:pPr marL="0" indent="0">
              <a:buNone/>
            </a:pPr>
            <a:r>
              <a:rPr lang="hu-HU" dirty="0"/>
              <a:t>A pályázat az írásbeli anyagok minden előnyével és hátrányával rendelkező támogatásszerző eszköz. </a:t>
            </a:r>
            <a:endParaRPr lang="hu-HU" dirty="0" smtClean="0"/>
          </a:p>
          <a:p>
            <a:pPr marL="0" indent="0">
              <a:buNone/>
            </a:pPr>
            <a:r>
              <a:rPr lang="hu-HU" dirty="0" smtClean="0"/>
              <a:t>A </a:t>
            </a:r>
            <a:r>
              <a:rPr lang="hu-HU" dirty="0"/>
              <a:t>pályázati anyag azon a feltételezésen alapul, hogy a pályázó szervezet és a leendő támogató közös értékekkel és/vagy célokkal rendelkezik. </a:t>
            </a:r>
            <a:endParaRPr lang="hu-HU" dirty="0" smtClean="0"/>
          </a:p>
          <a:p>
            <a:pPr marL="0" indent="0">
              <a:buNone/>
            </a:pPr>
            <a:r>
              <a:rPr lang="hu-HU" dirty="0" smtClean="0"/>
              <a:t>A </a:t>
            </a:r>
            <a:r>
              <a:rPr lang="hu-HU" dirty="0"/>
              <a:t>pályázaton szerzett pénznek előnyei és hátrányai egyaránt vannak</a:t>
            </a:r>
            <a:r>
              <a:rPr lang="hu-HU" dirty="0" smtClean="0"/>
              <a:t>:</a:t>
            </a:r>
          </a:p>
          <a:p>
            <a:pPr marL="0" indent="0">
              <a:buNone/>
            </a:pPr>
            <a:r>
              <a:rPr lang="hu-HU" dirty="0"/>
              <a:t>Előnyök: </a:t>
            </a:r>
          </a:p>
          <a:p>
            <a:r>
              <a:rPr lang="hu-HU" dirty="0" smtClean="0"/>
              <a:t>Remélhetőleg </a:t>
            </a:r>
            <a:r>
              <a:rPr lang="hu-HU" dirty="0"/>
              <a:t>egyszerre nagyobb összeg áll a házhoz. </a:t>
            </a:r>
          </a:p>
          <a:p>
            <a:r>
              <a:rPr lang="hu-HU" dirty="0" smtClean="0"/>
              <a:t>Viszonylag </a:t>
            </a:r>
            <a:r>
              <a:rPr lang="hu-HU" dirty="0"/>
              <a:t>kényelmesen szerzett pénz</a:t>
            </a:r>
            <a:r>
              <a:rPr lang="hu-HU" dirty="0" smtClean="0"/>
              <a:t>,( </a:t>
            </a:r>
            <a:r>
              <a:rPr lang="hu-HU" dirty="0"/>
              <a:t>hiszen a szobában ücsörögve meg tudjuk írni a pályázatot és nem kell lótni-futni a pénz </a:t>
            </a:r>
            <a:r>
              <a:rPr lang="hu-HU" dirty="0" smtClean="0"/>
              <a:t>után). </a:t>
            </a:r>
          </a:p>
          <a:p>
            <a:r>
              <a:rPr lang="hu-HU" dirty="0" smtClean="0"/>
              <a:t>Alacsonyak </a:t>
            </a:r>
            <a:r>
              <a:rPr lang="hu-HU" dirty="0"/>
              <a:t>a költségek. </a:t>
            </a:r>
          </a:p>
          <a:p>
            <a:r>
              <a:rPr lang="hu-HU" dirty="0" smtClean="0"/>
              <a:t>Segít </a:t>
            </a:r>
            <a:r>
              <a:rPr lang="hu-HU" dirty="0"/>
              <a:t>a tervezésben; egy jó pályázathoz részletesen végig kell gondolnunk mit is fogunk tenni. </a:t>
            </a:r>
          </a:p>
        </p:txBody>
      </p:sp>
      <p:sp>
        <p:nvSpPr>
          <p:cNvPr id="4" name="Dia számának helye 3"/>
          <p:cNvSpPr>
            <a:spLocks noGrp="1"/>
          </p:cNvSpPr>
          <p:nvPr>
            <p:ph type="sldNum" sz="quarter" idx="12"/>
          </p:nvPr>
        </p:nvSpPr>
        <p:spPr/>
        <p:txBody>
          <a:bodyPr/>
          <a:lstStyle/>
          <a:p>
            <a:fld id="{829DC037-E7BD-4C73-8B08-BA96F3CF2969}" type="slidenum">
              <a:rPr lang="hu-HU" smtClean="0"/>
              <a:t>26</a:t>
            </a:fld>
            <a:endParaRPr lang="hu-HU"/>
          </a:p>
        </p:txBody>
      </p:sp>
    </p:spTree>
    <p:extLst>
      <p:ext uri="{BB962C8B-B14F-4D97-AF65-F5344CB8AC3E}">
        <p14:creationId xmlns:p14="http://schemas.microsoft.com/office/powerpoint/2010/main" val="3833871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lnSpcReduction="10000"/>
          </a:bodyPr>
          <a:lstStyle/>
          <a:p>
            <a:pPr marL="0" indent="0">
              <a:buNone/>
            </a:pPr>
            <a:r>
              <a:rPr lang="hu-HU" dirty="0"/>
              <a:t>Hátrányok: </a:t>
            </a:r>
          </a:p>
          <a:p>
            <a:r>
              <a:rPr lang="hu-HU" dirty="0" smtClean="0"/>
              <a:t>A </a:t>
            </a:r>
            <a:r>
              <a:rPr lang="hu-HU" dirty="0"/>
              <a:t>különböző alapok általában csak a divatos témákra adnak pénzt. </a:t>
            </a:r>
          </a:p>
          <a:p>
            <a:r>
              <a:rPr lang="hu-HU" dirty="0" smtClean="0"/>
              <a:t>A </a:t>
            </a:r>
            <a:r>
              <a:rPr lang="hu-HU" dirty="0"/>
              <a:t>döntéshozatal elhúzódhat. </a:t>
            </a:r>
          </a:p>
          <a:p>
            <a:r>
              <a:rPr lang="hu-HU" dirty="0" smtClean="0"/>
              <a:t>A </a:t>
            </a:r>
            <a:r>
              <a:rPr lang="hu-HU" dirty="0"/>
              <a:t>pénzt csak egy programra lehet felhasználni. A pályázati forrásból származó pénz felhasználása szinte kivétel nélkül kötött, nem lehet vele szabadon gazdálkodni. A támogatók többsége nem támogat működési </a:t>
            </a:r>
            <a:r>
              <a:rPr lang="hu-HU" dirty="0" smtClean="0"/>
              <a:t>költségeket.</a:t>
            </a:r>
          </a:p>
          <a:p>
            <a:r>
              <a:rPr lang="hu-HU" dirty="0" smtClean="0"/>
              <a:t>A </a:t>
            </a:r>
            <a:r>
              <a:rPr lang="hu-HU" dirty="0"/>
              <a:t>közfelfogás szerint állandóan jelentéseket kell írni a </a:t>
            </a:r>
            <a:r>
              <a:rPr lang="hu-HU" dirty="0" smtClean="0"/>
              <a:t>támogatónak.</a:t>
            </a:r>
          </a:p>
          <a:p>
            <a:endParaRPr lang="hu-HU" dirty="0"/>
          </a:p>
          <a:p>
            <a:pPr marL="0" indent="0">
              <a:buNone/>
            </a:pPr>
            <a:r>
              <a:rPr lang="hu-HU" dirty="0" smtClean="0"/>
              <a:t>Megjegyzendő </a:t>
            </a:r>
            <a:r>
              <a:rPr lang="hu-HU" dirty="0"/>
              <a:t>azonban, hogy ha támogatóinkat partnernek tekintjük és hosszú távú kapcsolatot akarunk kiépíteni velük, akkor ők is "megérdemlik" a folyamatos tájékoztatást támogatásuk sorsáról.</a:t>
            </a:r>
          </a:p>
        </p:txBody>
      </p:sp>
      <p:sp>
        <p:nvSpPr>
          <p:cNvPr id="4" name="Dia számának helye 3"/>
          <p:cNvSpPr>
            <a:spLocks noGrp="1"/>
          </p:cNvSpPr>
          <p:nvPr>
            <p:ph type="sldNum" sz="quarter" idx="12"/>
          </p:nvPr>
        </p:nvSpPr>
        <p:spPr/>
        <p:txBody>
          <a:bodyPr/>
          <a:lstStyle/>
          <a:p>
            <a:fld id="{829DC037-E7BD-4C73-8B08-BA96F3CF2969}" type="slidenum">
              <a:rPr lang="hu-HU" smtClean="0"/>
              <a:t>27</a:t>
            </a:fld>
            <a:endParaRPr lang="hu-HU"/>
          </a:p>
        </p:txBody>
      </p:sp>
    </p:spTree>
    <p:extLst>
      <p:ext uri="{BB962C8B-B14F-4D97-AF65-F5344CB8AC3E}">
        <p14:creationId xmlns:p14="http://schemas.microsoft.com/office/powerpoint/2010/main" val="2763497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PÁLYÁZATOKRÓL ÁLTALÁBAN</a:t>
            </a:r>
          </a:p>
        </p:txBody>
      </p:sp>
      <p:sp>
        <p:nvSpPr>
          <p:cNvPr id="3" name="Tartalom helye 2"/>
          <p:cNvSpPr>
            <a:spLocks noGrp="1"/>
          </p:cNvSpPr>
          <p:nvPr>
            <p:ph idx="1"/>
          </p:nvPr>
        </p:nvSpPr>
        <p:spPr/>
        <p:txBody>
          <a:bodyPr/>
          <a:lstStyle/>
          <a:p>
            <a:r>
              <a:rPr lang="hu-HU" dirty="0"/>
              <a:t>A pályázatoknak régi hagyományuk, számos formájuk van. </a:t>
            </a:r>
            <a:endParaRPr lang="hu-HU" dirty="0" smtClean="0"/>
          </a:p>
          <a:p>
            <a:r>
              <a:rPr lang="hu-HU" dirty="0" smtClean="0"/>
              <a:t>Pályázhatunk </a:t>
            </a:r>
            <a:r>
              <a:rPr lang="hu-HU" dirty="0"/>
              <a:t>díjért, állásért, támogatásért, valamilyen jog vagy lehetőség elnyeréséért. </a:t>
            </a:r>
            <a:endParaRPr lang="hu-HU" dirty="0" smtClean="0"/>
          </a:p>
          <a:p>
            <a:r>
              <a:rPr lang="hu-HU" dirty="0" smtClean="0"/>
              <a:t>A </a:t>
            </a:r>
            <a:r>
              <a:rPr lang="hu-HU" dirty="0"/>
              <a:t>pályáztató lehet kormányzati, önkormányzati szerv, cég, intézmény, alapítvány, egyesület vagy éppen magánszemély. </a:t>
            </a:r>
            <a:endParaRPr lang="hu-HU" dirty="0" smtClean="0"/>
          </a:p>
          <a:p>
            <a:r>
              <a:rPr lang="hu-HU" dirty="0" smtClean="0"/>
              <a:t>Ettől </a:t>
            </a:r>
            <a:r>
              <a:rPr lang="hu-HU" dirty="0"/>
              <a:t>függően a pályázóval (intézmény, szervezet, magánszemély) való viszony hierarchikus vagy független. </a:t>
            </a:r>
            <a:endParaRPr lang="hu-HU" dirty="0" smtClean="0"/>
          </a:p>
          <a:p>
            <a:r>
              <a:rPr lang="hu-HU" dirty="0" smtClean="0"/>
              <a:t>A </a:t>
            </a:r>
            <a:r>
              <a:rPr lang="hu-HU" dirty="0"/>
              <a:t>pályázat meghirdetésének formái: nyílt, zárt és meghívásos.</a:t>
            </a:r>
          </a:p>
        </p:txBody>
      </p:sp>
      <p:sp>
        <p:nvSpPr>
          <p:cNvPr id="4" name="Dia számának helye 3"/>
          <p:cNvSpPr>
            <a:spLocks noGrp="1"/>
          </p:cNvSpPr>
          <p:nvPr>
            <p:ph type="sldNum" sz="quarter" idx="12"/>
          </p:nvPr>
        </p:nvSpPr>
        <p:spPr/>
        <p:txBody>
          <a:bodyPr/>
          <a:lstStyle/>
          <a:p>
            <a:fld id="{829DC037-E7BD-4C73-8B08-BA96F3CF2969}" type="slidenum">
              <a:rPr lang="hu-HU" smtClean="0"/>
              <a:t>28</a:t>
            </a:fld>
            <a:endParaRPr lang="hu-HU"/>
          </a:p>
        </p:txBody>
      </p:sp>
    </p:spTree>
    <p:extLst>
      <p:ext uri="{BB962C8B-B14F-4D97-AF65-F5344CB8AC3E}">
        <p14:creationId xmlns:p14="http://schemas.microsoft.com/office/powerpoint/2010/main" val="3226465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Általános feltételek</a:t>
            </a:r>
          </a:p>
        </p:txBody>
      </p:sp>
      <p:sp>
        <p:nvSpPr>
          <p:cNvPr id="3" name="Tartalom helye 2"/>
          <p:cNvSpPr>
            <a:spLocks noGrp="1"/>
          </p:cNvSpPr>
          <p:nvPr>
            <p:ph idx="1"/>
          </p:nvPr>
        </p:nvSpPr>
        <p:spPr/>
        <p:txBody>
          <a:bodyPr>
            <a:normAutofit fontScale="92500" lnSpcReduction="10000"/>
          </a:bodyPr>
          <a:lstStyle/>
          <a:p>
            <a:pPr marL="0" indent="0">
              <a:buNone/>
            </a:pPr>
            <a:r>
              <a:rPr lang="hu-HU" dirty="0"/>
              <a:t>A támogatókkal szembeni </a:t>
            </a:r>
            <a:r>
              <a:rPr lang="hu-HU" dirty="0" smtClean="0"/>
              <a:t>elvárások: </a:t>
            </a:r>
          </a:p>
          <a:p>
            <a:pPr marL="0" indent="0">
              <a:buNone/>
            </a:pPr>
            <a:r>
              <a:rPr lang="hu-HU" dirty="0" smtClean="0"/>
              <a:t>A </a:t>
            </a:r>
            <a:r>
              <a:rPr lang="hu-HU" dirty="0"/>
              <a:t>pályázat semmiképpen sem szolgálhatja azt a célt, hogy a támogató az egyik zsebéből a másikba rakva "mossa" át a pénzét</a:t>
            </a:r>
            <a:r>
              <a:rPr lang="hu-HU" dirty="0" smtClean="0"/>
              <a:t>.</a:t>
            </a:r>
          </a:p>
          <a:p>
            <a:pPr marL="0" indent="0">
              <a:buNone/>
            </a:pPr>
            <a:r>
              <a:rPr lang="hu-HU" dirty="0" smtClean="0"/>
              <a:t> </a:t>
            </a:r>
            <a:r>
              <a:rPr lang="hu-HU" dirty="0"/>
              <a:t>A támogatásoknak az úgynevezett alapfeladatok ellátásán kívül eső, azokat segítő és kiegészítő plusz tevékenységet vagy teljesítményt kell megcélozniuk. </a:t>
            </a:r>
            <a:r>
              <a:rPr lang="hu-HU" dirty="0" smtClean="0"/>
              <a:t> </a:t>
            </a:r>
          </a:p>
          <a:p>
            <a:pPr marL="0" indent="0">
              <a:buNone/>
            </a:pPr>
            <a:r>
              <a:rPr lang="hu-HU" dirty="0" smtClean="0"/>
              <a:t>A </a:t>
            </a:r>
            <a:r>
              <a:rPr lang="hu-HU" dirty="0"/>
              <a:t>támogatást nyújtó olyanokat kérjen fel az elbírálásra, akik mint pályázók vagy a pályázókhoz valamilyen formában kötődök nem érintettek. Ha ez nem lehetséges, akkor meghatározott szempontok szerinti kiegyensúlyozott összetételről kell gondoskodnia. </a:t>
            </a:r>
            <a:endParaRPr lang="hu-HU" dirty="0" smtClean="0"/>
          </a:p>
          <a:p>
            <a:pPr marL="0" indent="0">
              <a:buNone/>
            </a:pPr>
            <a:r>
              <a:rPr lang="hu-HU" dirty="0" smtClean="0"/>
              <a:t>A </a:t>
            </a:r>
            <a:r>
              <a:rPr lang="hu-HU" dirty="0"/>
              <a:t>támogatási gyakorlatnak átláthatónak és követhetőnek kell lennie. </a:t>
            </a:r>
            <a:endParaRPr lang="hu-HU" dirty="0" smtClean="0"/>
          </a:p>
          <a:p>
            <a:pPr marL="0" indent="0">
              <a:buNone/>
            </a:pPr>
            <a:r>
              <a:rPr lang="hu-HU" dirty="0" smtClean="0"/>
              <a:t>A </a:t>
            </a:r>
            <a:r>
              <a:rPr lang="hu-HU" dirty="0"/>
              <a:t>támogató által meghatározott feltételeket és szabályokat, a (lehetőleg minél jobban definiált) vállalásokat a kiírást követően következetesen </a:t>
            </a:r>
            <a:r>
              <a:rPr lang="hu-HU" dirty="0" smtClean="0"/>
              <a:t>be kell tartani.</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29</a:t>
            </a:fld>
            <a:endParaRPr lang="hu-HU"/>
          </a:p>
        </p:txBody>
      </p:sp>
    </p:spTree>
    <p:extLst>
      <p:ext uri="{BB962C8B-B14F-4D97-AF65-F5344CB8AC3E}">
        <p14:creationId xmlns:p14="http://schemas.microsoft.com/office/powerpoint/2010/main" val="477867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vezetés funkciói a szervezetekben </a:t>
            </a:r>
          </a:p>
        </p:txBody>
      </p:sp>
      <p:sp>
        <p:nvSpPr>
          <p:cNvPr id="3" name="Tartalom helye 2"/>
          <p:cNvSpPr>
            <a:spLocks noGrp="1"/>
          </p:cNvSpPr>
          <p:nvPr>
            <p:ph idx="1"/>
          </p:nvPr>
        </p:nvSpPr>
        <p:spPr/>
        <p:txBody>
          <a:bodyPr/>
          <a:lstStyle/>
          <a:p>
            <a:pPr marL="0" indent="0">
              <a:buNone/>
            </a:pPr>
            <a:r>
              <a:rPr lang="hu-HU" dirty="0"/>
              <a:t>Egy szervezet vezetése többfunkciós vagy többdimenziós feladat, ami megjelenik az: </a:t>
            </a:r>
          </a:p>
          <a:p>
            <a:pPr marL="0" indent="0">
              <a:buNone/>
            </a:pPr>
            <a:r>
              <a:rPr lang="hu-HU" dirty="0"/>
              <a:t>• stratégiai vezetés, </a:t>
            </a:r>
          </a:p>
          <a:p>
            <a:pPr marL="0" indent="0">
              <a:buNone/>
            </a:pPr>
            <a:r>
              <a:rPr lang="hu-HU" dirty="0"/>
              <a:t>• operatív vezetés, </a:t>
            </a:r>
          </a:p>
          <a:p>
            <a:pPr marL="0" indent="0">
              <a:buNone/>
            </a:pPr>
            <a:r>
              <a:rPr lang="hu-HU" dirty="0"/>
              <a:t>• projektvezetés feladataiban. </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3</a:t>
            </a:fld>
            <a:endParaRPr lang="hu-HU"/>
          </a:p>
        </p:txBody>
      </p:sp>
    </p:spTree>
    <p:extLst>
      <p:ext uri="{BB962C8B-B14F-4D97-AF65-F5344CB8AC3E}">
        <p14:creationId xmlns:p14="http://schemas.microsoft.com/office/powerpoint/2010/main" val="940386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pályázókkal szembeni elvárások</a:t>
            </a:r>
          </a:p>
        </p:txBody>
      </p:sp>
      <p:sp>
        <p:nvSpPr>
          <p:cNvPr id="3" name="Tartalom helye 2"/>
          <p:cNvSpPr>
            <a:spLocks noGrp="1"/>
          </p:cNvSpPr>
          <p:nvPr>
            <p:ph idx="1"/>
          </p:nvPr>
        </p:nvSpPr>
        <p:spPr/>
        <p:txBody>
          <a:bodyPr/>
          <a:lstStyle/>
          <a:p>
            <a:r>
              <a:rPr lang="hu-HU" dirty="0"/>
              <a:t>Ha a pályázó gondosan - a kiírásban szereplő feltételek és szabályok mérlegelésével - döntött a részvételről, ennek megfelelően </a:t>
            </a:r>
            <a:r>
              <a:rPr lang="hu-HU" dirty="0" smtClean="0"/>
              <a:t>kell eljárni. </a:t>
            </a:r>
          </a:p>
          <a:p>
            <a:r>
              <a:rPr lang="hu-HU" dirty="0" smtClean="0"/>
              <a:t>Valós </a:t>
            </a:r>
            <a:r>
              <a:rPr lang="hu-HU" dirty="0"/>
              <a:t>adatokat és </a:t>
            </a:r>
            <a:r>
              <a:rPr lang="hu-HU" dirty="0" smtClean="0"/>
              <a:t>információkat kell </a:t>
            </a:r>
            <a:r>
              <a:rPr lang="hu-HU" dirty="0"/>
              <a:t>meg. </a:t>
            </a:r>
            <a:endParaRPr lang="hu-HU" dirty="0" smtClean="0"/>
          </a:p>
          <a:p>
            <a:r>
              <a:rPr lang="hu-HU" dirty="0" smtClean="0"/>
              <a:t>Amennyiben </a:t>
            </a:r>
            <a:r>
              <a:rPr lang="hu-HU" dirty="0"/>
              <a:t>ezekben menet közben változás állna be, </a:t>
            </a:r>
            <a:r>
              <a:rPr lang="hu-HU" dirty="0" smtClean="0"/>
              <a:t>ismertetni kell </a:t>
            </a:r>
            <a:r>
              <a:rPr lang="hu-HU" dirty="0"/>
              <a:t>azokat. </a:t>
            </a:r>
            <a:endParaRPr lang="hu-HU" dirty="0" smtClean="0"/>
          </a:p>
          <a:p>
            <a:r>
              <a:rPr lang="hu-HU" dirty="0" smtClean="0"/>
              <a:t>Nem </a:t>
            </a:r>
            <a:r>
              <a:rPr lang="hu-HU" dirty="0"/>
              <a:t>"szép dolog" más pályázatokkal szemben jogosulatlan előnyre törekedni. </a:t>
            </a:r>
            <a:endParaRPr lang="hu-HU" dirty="0" smtClean="0"/>
          </a:p>
          <a:p>
            <a:r>
              <a:rPr lang="hu-HU" dirty="0" smtClean="0"/>
              <a:t>Elnyert </a:t>
            </a:r>
            <a:r>
              <a:rPr lang="hu-HU" dirty="0"/>
              <a:t>támogatást a megítélt célra </a:t>
            </a:r>
            <a:r>
              <a:rPr lang="hu-HU" dirty="0" smtClean="0"/>
              <a:t>kell </a:t>
            </a:r>
            <a:r>
              <a:rPr lang="hu-HU" dirty="0"/>
              <a:t>fordítani, a vállalt kötelezettségek betartásával egyetemben.</a:t>
            </a:r>
          </a:p>
        </p:txBody>
      </p:sp>
      <p:sp>
        <p:nvSpPr>
          <p:cNvPr id="4" name="Dia számának helye 3"/>
          <p:cNvSpPr>
            <a:spLocks noGrp="1"/>
          </p:cNvSpPr>
          <p:nvPr>
            <p:ph type="sldNum" sz="quarter" idx="12"/>
          </p:nvPr>
        </p:nvSpPr>
        <p:spPr/>
        <p:txBody>
          <a:bodyPr/>
          <a:lstStyle/>
          <a:p>
            <a:fld id="{829DC037-E7BD-4C73-8B08-BA96F3CF2969}" type="slidenum">
              <a:rPr lang="hu-HU" smtClean="0"/>
              <a:t>30</a:t>
            </a:fld>
            <a:endParaRPr lang="hu-HU"/>
          </a:p>
        </p:txBody>
      </p:sp>
    </p:spTree>
    <p:extLst>
      <p:ext uri="{BB962C8B-B14F-4D97-AF65-F5344CB8AC3E}">
        <p14:creationId xmlns:p14="http://schemas.microsoft.com/office/powerpoint/2010/main" val="2100424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pályázatok jellemzői</a:t>
            </a:r>
          </a:p>
        </p:txBody>
      </p:sp>
      <p:sp>
        <p:nvSpPr>
          <p:cNvPr id="3" name="Tartalom helye 2"/>
          <p:cNvSpPr>
            <a:spLocks noGrp="1"/>
          </p:cNvSpPr>
          <p:nvPr>
            <p:ph idx="1"/>
          </p:nvPr>
        </p:nvSpPr>
        <p:spPr/>
        <p:txBody>
          <a:bodyPr>
            <a:normAutofit lnSpcReduction="10000"/>
          </a:bodyPr>
          <a:lstStyle/>
          <a:p>
            <a:r>
              <a:rPr lang="hu-HU" dirty="0"/>
              <a:t>A </a:t>
            </a:r>
            <a:r>
              <a:rPr lang="hu-HU" dirty="0" smtClean="0"/>
              <a:t>pályázatokat </a:t>
            </a:r>
            <a:r>
              <a:rPr lang="hu-HU" dirty="0"/>
              <a:t>a pályáztató által elkészített adat- vagy űrlapon lehet </a:t>
            </a:r>
            <a:r>
              <a:rPr lang="hu-HU" dirty="0" smtClean="0"/>
              <a:t>benyújtani.</a:t>
            </a:r>
          </a:p>
          <a:p>
            <a:r>
              <a:rPr lang="hu-HU" dirty="0"/>
              <a:t>Gyakoribb forma, amikor a támogató pályázati felhívást ad ki, és ezt közzéteszi a számára elérhető és az általa megcélzottak elérésére legalkalmasabb módon és formában. </a:t>
            </a:r>
            <a:endParaRPr lang="hu-HU" dirty="0" smtClean="0"/>
          </a:p>
          <a:p>
            <a:r>
              <a:rPr lang="hu-HU" dirty="0" smtClean="0"/>
              <a:t>A </a:t>
            </a:r>
            <a:r>
              <a:rPr lang="hu-HU" dirty="0"/>
              <a:t>jó kiírás a legfontosabb információkat közli tömören. Kiknek, milyen célból, milyen témában, milyen határidők és egyéb feltételek mellett, hogyan lehet pályázni. </a:t>
            </a:r>
            <a:endParaRPr lang="hu-HU" dirty="0" smtClean="0"/>
          </a:p>
          <a:p>
            <a:r>
              <a:rPr lang="hu-HU" dirty="0" smtClean="0"/>
              <a:t>Természetesen </a:t>
            </a:r>
            <a:r>
              <a:rPr lang="hu-HU" dirty="0"/>
              <a:t>meg kell jelölnie az elnyerhető támogatás formáját és mértékét. </a:t>
            </a:r>
            <a:endParaRPr lang="hu-HU" dirty="0" smtClean="0"/>
          </a:p>
          <a:p>
            <a:r>
              <a:rPr lang="hu-HU" dirty="0" smtClean="0"/>
              <a:t>Kívánatos</a:t>
            </a:r>
            <a:r>
              <a:rPr lang="hu-HU" dirty="0"/>
              <a:t>, hogy meghatározza azt a keretet is, amely az adott támogatásra rendelkezésre áll.</a:t>
            </a:r>
          </a:p>
        </p:txBody>
      </p:sp>
      <p:sp>
        <p:nvSpPr>
          <p:cNvPr id="4" name="Dia számának helye 3"/>
          <p:cNvSpPr>
            <a:spLocks noGrp="1"/>
          </p:cNvSpPr>
          <p:nvPr>
            <p:ph type="sldNum" sz="quarter" idx="12"/>
          </p:nvPr>
        </p:nvSpPr>
        <p:spPr/>
        <p:txBody>
          <a:bodyPr/>
          <a:lstStyle/>
          <a:p>
            <a:fld id="{829DC037-E7BD-4C73-8B08-BA96F3CF2969}" type="slidenum">
              <a:rPr lang="hu-HU" smtClean="0"/>
              <a:t>31</a:t>
            </a:fld>
            <a:endParaRPr lang="hu-HU"/>
          </a:p>
        </p:txBody>
      </p:sp>
    </p:spTree>
    <p:extLst>
      <p:ext uri="{BB962C8B-B14F-4D97-AF65-F5344CB8AC3E}">
        <p14:creationId xmlns:p14="http://schemas.microsoft.com/office/powerpoint/2010/main" val="1556675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lnSpcReduction="10000"/>
          </a:bodyPr>
          <a:lstStyle/>
          <a:p>
            <a:pPr marL="0" indent="0">
              <a:buNone/>
            </a:pPr>
            <a:r>
              <a:rPr lang="hu-HU" dirty="0"/>
              <a:t>A jól megszerkesztett adatlapok áttekinthetővé, összehasonlíthatóvá teszik a pályázatokat, lehetővé teszik, hogy a lényeges könnyen </a:t>
            </a:r>
            <a:r>
              <a:rPr lang="hu-HU" dirty="0" smtClean="0"/>
              <a:t>megkülönböztethető </a:t>
            </a:r>
            <a:r>
              <a:rPr lang="hu-HU" dirty="0"/>
              <a:t>legyen a lényegtelentől. </a:t>
            </a:r>
          </a:p>
          <a:p>
            <a:r>
              <a:rPr lang="hu-HU" dirty="0" smtClean="0"/>
              <a:t>Az </a:t>
            </a:r>
            <a:r>
              <a:rPr lang="hu-HU" dirty="0"/>
              <a:t>értékelés rendszerint több lépcsőben zajlik. Vagy a döntéshozók maguk, vagy az előkészítők végeznek egy előszűrést. Ennek egyik legközismertebb formája, amikor elkülönítik azokat a pályázatokat, amelyek valamelyik formai feltételnek nem felelnek meg. Ilyenek lehetnek: határidőn túl érkezett;  nem a megadott adatlapon nyújtották be; </a:t>
            </a:r>
          </a:p>
          <a:p>
            <a:r>
              <a:rPr lang="hu-HU" dirty="0" smtClean="0"/>
              <a:t>a </a:t>
            </a:r>
            <a:r>
              <a:rPr lang="hu-HU" dirty="0"/>
              <a:t>pályázó nem tartozik a lehetséges pályázók </a:t>
            </a:r>
            <a:r>
              <a:rPr lang="hu-HU" dirty="0" smtClean="0"/>
              <a:t>körébe;</a:t>
            </a:r>
          </a:p>
          <a:p>
            <a:r>
              <a:rPr lang="hu-HU" dirty="0" smtClean="0"/>
              <a:t>túllépte </a:t>
            </a:r>
            <a:r>
              <a:rPr lang="hu-HU" dirty="0"/>
              <a:t>az összeghatárt vagy a terjedelmi korlátot; </a:t>
            </a:r>
          </a:p>
          <a:p>
            <a:r>
              <a:rPr lang="hu-HU" dirty="0" smtClean="0"/>
              <a:t>pályázata </a:t>
            </a:r>
            <a:r>
              <a:rPr lang="hu-HU" dirty="0"/>
              <a:t>nem a kiírásban megjelölt célra irányul</a:t>
            </a:r>
            <a:r>
              <a:rPr lang="hu-HU" dirty="0" smtClean="0"/>
              <a:t>;</a:t>
            </a:r>
          </a:p>
          <a:p>
            <a:r>
              <a:rPr lang="hu-HU" dirty="0" smtClean="0"/>
              <a:t> </a:t>
            </a:r>
            <a:r>
              <a:rPr lang="hu-HU" dirty="0"/>
              <a:t>nem felel meg egyéb feltételeknek</a:t>
            </a:r>
          </a:p>
        </p:txBody>
      </p:sp>
      <p:sp>
        <p:nvSpPr>
          <p:cNvPr id="4" name="Dia számának helye 3"/>
          <p:cNvSpPr>
            <a:spLocks noGrp="1"/>
          </p:cNvSpPr>
          <p:nvPr>
            <p:ph type="sldNum" sz="quarter" idx="12"/>
          </p:nvPr>
        </p:nvSpPr>
        <p:spPr/>
        <p:txBody>
          <a:bodyPr/>
          <a:lstStyle/>
          <a:p>
            <a:fld id="{829DC037-E7BD-4C73-8B08-BA96F3CF2969}" type="slidenum">
              <a:rPr lang="hu-HU" smtClean="0"/>
              <a:t>32</a:t>
            </a:fld>
            <a:endParaRPr lang="hu-HU"/>
          </a:p>
        </p:txBody>
      </p:sp>
    </p:spTree>
    <p:extLst>
      <p:ext uri="{BB962C8B-B14F-4D97-AF65-F5344CB8AC3E}">
        <p14:creationId xmlns:p14="http://schemas.microsoft.com/office/powerpoint/2010/main" val="1352914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r>
              <a:rPr lang="hu-HU" dirty="0"/>
              <a:t>Ezt a szűrőt akkor alkalmazzák korrektül, ha a támogató a feltételeket előzetesen és egyértelműen a pályázó tudomására hozta. </a:t>
            </a:r>
            <a:endParaRPr lang="hu-HU" dirty="0" smtClean="0"/>
          </a:p>
          <a:p>
            <a:r>
              <a:rPr lang="hu-HU" dirty="0" smtClean="0"/>
              <a:t>Van </a:t>
            </a:r>
            <a:r>
              <a:rPr lang="hu-HU" dirty="0"/>
              <a:t>olyan gyakorlat is, amely ilyen esetben korrekcióra vagy hiánypótlásra visszaadja a beküldött anyagot. (Természetesen határidő túllépésekor más a helyzet.) </a:t>
            </a:r>
            <a:endParaRPr lang="hu-HU" dirty="0" smtClean="0"/>
          </a:p>
          <a:p>
            <a:r>
              <a:rPr lang="hu-HU" dirty="0" smtClean="0"/>
              <a:t>A </a:t>
            </a:r>
            <a:r>
              <a:rPr lang="hu-HU" dirty="0"/>
              <a:t>következő fordulóban már érdemi szempontok alapján folyik a válogatás. </a:t>
            </a:r>
            <a:endParaRPr lang="hu-HU" dirty="0" smtClean="0"/>
          </a:p>
          <a:p>
            <a:r>
              <a:rPr lang="hu-HU" dirty="0" smtClean="0"/>
              <a:t>Az </a:t>
            </a:r>
            <a:r>
              <a:rPr lang="hu-HU" dirty="0"/>
              <a:t>egyértelmű nem és az egyértelmű igen minősítést kapottak mellett általában egy harmadik szempont szerint is csoportosítják a pályázatokat. </a:t>
            </a:r>
            <a:endParaRPr lang="hu-HU" dirty="0" smtClean="0"/>
          </a:p>
          <a:p>
            <a:pPr marL="0" indent="0">
              <a:buNone/>
            </a:pPr>
            <a:r>
              <a:rPr lang="hu-HU" dirty="0"/>
              <a:t>A beadott pályázatok közül átlagosan 10% számíthat kedvező döntésre. </a:t>
            </a:r>
          </a:p>
        </p:txBody>
      </p:sp>
      <p:sp>
        <p:nvSpPr>
          <p:cNvPr id="4" name="Dia számának helye 3"/>
          <p:cNvSpPr>
            <a:spLocks noGrp="1"/>
          </p:cNvSpPr>
          <p:nvPr>
            <p:ph type="sldNum" sz="quarter" idx="12"/>
          </p:nvPr>
        </p:nvSpPr>
        <p:spPr/>
        <p:txBody>
          <a:bodyPr/>
          <a:lstStyle/>
          <a:p>
            <a:fld id="{829DC037-E7BD-4C73-8B08-BA96F3CF2969}" type="slidenum">
              <a:rPr lang="hu-HU" smtClean="0"/>
              <a:t>33</a:t>
            </a:fld>
            <a:endParaRPr lang="hu-HU"/>
          </a:p>
        </p:txBody>
      </p:sp>
    </p:spTree>
    <p:extLst>
      <p:ext uri="{BB962C8B-B14F-4D97-AF65-F5344CB8AC3E}">
        <p14:creationId xmlns:p14="http://schemas.microsoft.com/office/powerpoint/2010/main" val="1267286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Döntés</a:t>
            </a:r>
            <a:endParaRPr lang="hu-HU" dirty="0"/>
          </a:p>
        </p:txBody>
      </p:sp>
      <p:sp>
        <p:nvSpPr>
          <p:cNvPr id="3" name="Tartalom helye 2"/>
          <p:cNvSpPr>
            <a:spLocks noGrp="1"/>
          </p:cNvSpPr>
          <p:nvPr>
            <p:ph idx="1"/>
          </p:nvPr>
        </p:nvSpPr>
        <p:spPr/>
        <p:txBody>
          <a:bodyPr/>
          <a:lstStyle/>
          <a:p>
            <a:r>
              <a:rPr lang="hu-HU" dirty="0"/>
              <a:t>A döntés után a sikeres pályázók értesítést kapnak. </a:t>
            </a:r>
            <a:endParaRPr lang="hu-HU" dirty="0" smtClean="0"/>
          </a:p>
          <a:p>
            <a:r>
              <a:rPr lang="hu-HU" dirty="0" smtClean="0"/>
              <a:t>Kívánatos</a:t>
            </a:r>
            <a:r>
              <a:rPr lang="hu-HU" dirty="0"/>
              <a:t>, de sajnos nem minden támogató tartja fontosnak vagy tudja megoldani, hogy az elutasítottakat is értesítse. </a:t>
            </a:r>
            <a:endParaRPr lang="hu-HU" dirty="0" smtClean="0"/>
          </a:p>
          <a:p>
            <a:r>
              <a:rPr lang="hu-HU" dirty="0" smtClean="0"/>
              <a:t>A </a:t>
            </a:r>
            <a:r>
              <a:rPr lang="hu-HU" dirty="0"/>
              <a:t>pályázó az elnyert támogatást többnyire egy szerződés megkötése révén veheti birtokba, használatba. </a:t>
            </a:r>
            <a:endParaRPr lang="hu-HU" dirty="0" smtClean="0"/>
          </a:p>
          <a:p>
            <a:r>
              <a:rPr lang="hu-HU" dirty="0" smtClean="0"/>
              <a:t>E </a:t>
            </a:r>
            <a:r>
              <a:rPr lang="hu-HU" dirty="0"/>
              <a:t>szerződés tartalmazza a két fél kötelezettségvállalásait, a felhasználás technikai részleteit, a kapcsolattartást és nem utolsósorban a teljesítésről való beszámolás módját.</a:t>
            </a:r>
          </a:p>
        </p:txBody>
      </p:sp>
      <p:sp>
        <p:nvSpPr>
          <p:cNvPr id="4" name="Dia számának helye 3"/>
          <p:cNvSpPr>
            <a:spLocks noGrp="1"/>
          </p:cNvSpPr>
          <p:nvPr>
            <p:ph type="sldNum" sz="quarter" idx="12"/>
          </p:nvPr>
        </p:nvSpPr>
        <p:spPr/>
        <p:txBody>
          <a:bodyPr/>
          <a:lstStyle/>
          <a:p>
            <a:fld id="{829DC037-E7BD-4C73-8B08-BA96F3CF2969}" type="slidenum">
              <a:rPr lang="hu-HU" smtClean="0"/>
              <a:t>34</a:t>
            </a:fld>
            <a:endParaRPr lang="hu-HU"/>
          </a:p>
        </p:txBody>
      </p:sp>
    </p:spTree>
    <p:extLst>
      <p:ext uri="{BB962C8B-B14F-4D97-AF65-F5344CB8AC3E}">
        <p14:creationId xmlns:p14="http://schemas.microsoft.com/office/powerpoint/2010/main" val="3659786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Felkészülés, környezet </a:t>
            </a:r>
          </a:p>
        </p:txBody>
      </p:sp>
      <p:sp>
        <p:nvSpPr>
          <p:cNvPr id="3" name="Tartalom helye 2"/>
          <p:cNvSpPr>
            <a:spLocks noGrp="1"/>
          </p:cNvSpPr>
          <p:nvPr>
            <p:ph idx="1"/>
          </p:nvPr>
        </p:nvSpPr>
        <p:spPr/>
        <p:txBody>
          <a:bodyPr/>
          <a:lstStyle/>
          <a:p>
            <a:r>
              <a:rPr lang="hu-HU" dirty="0"/>
              <a:t>Pályázatok révén csak hosszú távú tervezéssel, kemény és folyamatos munka mellett lehet kiszámítható forrásokra szert tenni. </a:t>
            </a:r>
            <a:endParaRPr lang="hu-HU" dirty="0" smtClean="0"/>
          </a:p>
          <a:p>
            <a:r>
              <a:rPr lang="hu-HU" dirty="0" smtClean="0"/>
              <a:t>A </a:t>
            </a:r>
            <a:r>
              <a:rPr lang="hu-HU" dirty="0"/>
              <a:t>pályázni kívánó </a:t>
            </a:r>
            <a:r>
              <a:rPr lang="hu-HU" dirty="0" smtClean="0"/>
              <a:t>szervezet </a:t>
            </a:r>
            <a:r>
              <a:rPr lang="hu-HU" dirty="0"/>
              <a:t>vezetési gyakorlata, a döntéshozatal és a munkamegosztás módja, az intézmény jellege, stílusa, szakmai törekvései és természetesen működési feltételei adják azt a környezetet, ami meghatározza a felkészüléshez szükséges döntéseket. </a:t>
            </a:r>
            <a:endParaRPr lang="hu-HU" dirty="0" smtClean="0"/>
          </a:p>
          <a:p>
            <a:r>
              <a:rPr lang="hu-HU" dirty="0" smtClean="0"/>
              <a:t>Melyek </a:t>
            </a:r>
            <a:r>
              <a:rPr lang="hu-HU" dirty="0"/>
              <a:t>ezek? Elsősorban annak tisztázása, hogy kíván- e </a:t>
            </a:r>
            <a:r>
              <a:rPr lang="hu-HU" dirty="0" smtClean="0"/>
              <a:t>a szervezet tudatosan </a:t>
            </a:r>
            <a:r>
              <a:rPr lang="hu-HU" dirty="0"/>
              <a:t>támogatásszerzéssel foglalkozni. Ha igen, az adottságokra építő stratégiában </a:t>
            </a:r>
            <a:r>
              <a:rPr lang="hu-HU" dirty="0" smtClean="0"/>
              <a:t>milyen </a:t>
            </a:r>
            <a:r>
              <a:rPr lang="hu-HU" dirty="0"/>
              <a:t>szerepet töltsön be a pályázati tevékenység.</a:t>
            </a:r>
          </a:p>
        </p:txBody>
      </p:sp>
      <p:sp>
        <p:nvSpPr>
          <p:cNvPr id="4" name="Dia számának helye 3"/>
          <p:cNvSpPr>
            <a:spLocks noGrp="1"/>
          </p:cNvSpPr>
          <p:nvPr>
            <p:ph type="sldNum" sz="quarter" idx="12"/>
          </p:nvPr>
        </p:nvSpPr>
        <p:spPr/>
        <p:txBody>
          <a:bodyPr/>
          <a:lstStyle/>
          <a:p>
            <a:fld id="{829DC037-E7BD-4C73-8B08-BA96F3CF2969}" type="slidenum">
              <a:rPr lang="hu-HU" smtClean="0"/>
              <a:t>35</a:t>
            </a:fld>
            <a:endParaRPr lang="hu-HU"/>
          </a:p>
        </p:txBody>
      </p:sp>
    </p:spTree>
    <p:extLst>
      <p:ext uri="{BB962C8B-B14F-4D97-AF65-F5344CB8AC3E}">
        <p14:creationId xmlns:p14="http://schemas.microsoft.com/office/powerpoint/2010/main" val="1798795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Tájékozódás, az információk begyűjtése</a:t>
            </a:r>
          </a:p>
        </p:txBody>
      </p:sp>
      <p:sp>
        <p:nvSpPr>
          <p:cNvPr id="3" name="Tartalom helye 2"/>
          <p:cNvSpPr>
            <a:spLocks noGrp="1"/>
          </p:cNvSpPr>
          <p:nvPr>
            <p:ph idx="1"/>
          </p:nvPr>
        </p:nvSpPr>
        <p:spPr/>
        <p:txBody>
          <a:bodyPr/>
          <a:lstStyle/>
          <a:p>
            <a:r>
              <a:rPr lang="hu-HU" dirty="0"/>
              <a:t>A tájékozódó, információszerző munka tapasztalatainak birtokában vizsgáljuk felül, ha szükséges korrigáljuk pályázati stratégiánkat, és döntsünk a konkrét pályázat beadásáról. </a:t>
            </a:r>
          </a:p>
        </p:txBody>
      </p:sp>
      <p:sp>
        <p:nvSpPr>
          <p:cNvPr id="4" name="Dia számának helye 3"/>
          <p:cNvSpPr>
            <a:spLocks noGrp="1"/>
          </p:cNvSpPr>
          <p:nvPr>
            <p:ph type="sldNum" sz="quarter" idx="12"/>
          </p:nvPr>
        </p:nvSpPr>
        <p:spPr/>
        <p:txBody>
          <a:bodyPr/>
          <a:lstStyle/>
          <a:p>
            <a:fld id="{829DC037-E7BD-4C73-8B08-BA96F3CF2969}" type="slidenum">
              <a:rPr lang="hu-HU" smtClean="0"/>
              <a:t>36</a:t>
            </a:fld>
            <a:endParaRPr lang="hu-HU"/>
          </a:p>
        </p:txBody>
      </p:sp>
    </p:spTree>
    <p:extLst>
      <p:ext uri="{BB962C8B-B14F-4D97-AF65-F5344CB8AC3E}">
        <p14:creationId xmlns:p14="http://schemas.microsoft.com/office/powerpoint/2010/main" val="317037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pályázat megírása</a:t>
            </a:r>
          </a:p>
        </p:txBody>
      </p:sp>
      <p:sp>
        <p:nvSpPr>
          <p:cNvPr id="3" name="Tartalom helye 2"/>
          <p:cNvSpPr>
            <a:spLocks noGrp="1"/>
          </p:cNvSpPr>
          <p:nvPr>
            <p:ph idx="1"/>
          </p:nvPr>
        </p:nvSpPr>
        <p:spPr/>
        <p:txBody>
          <a:bodyPr>
            <a:normAutofit lnSpcReduction="10000"/>
          </a:bodyPr>
          <a:lstStyle/>
          <a:p>
            <a:pPr marL="0" indent="0">
              <a:buNone/>
            </a:pPr>
            <a:r>
              <a:rPr lang="hu-HU" dirty="0"/>
              <a:t>Pályázatunk megírásakor még akkor is célszerű saját programjavaslatunkat elkészíteni, s abból kiindulni, ha az adott pályázati felhívásra csak a támogató által megadott adatlapon és formanyomtatványon lehet jelentkezni. </a:t>
            </a:r>
            <a:r>
              <a:rPr lang="hu-HU" dirty="0" smtClean="0"/>
              <a:t> </a:t>
            </a:r>
          </a:p>
          <a:p>
            <a:r>
              <a:rPr lang="hu-HU" dirty="0" smtClean="0"/>
              <a:t>Milyen </a:t>
            </a:r>
            <a:r>
              <a:rPr lang="hu-HU" dirty="0"/>
              <a:t>szempontoknak feleljen meg a jó programjavaslat? </a:t>
            </a:r>
          </a:p>
          <a:p>
            <a:r>
              <a:rPr lang="hu-HU" dirty="0" smtClean="0"/>
              <a:t>Világosan </a:t>
            </a:r>
            <a:r>
              <a:rPr lang="hu-HU" dirty="0"/>
              <a:t>meg kell jelenítenie megoldani kívánt problémánkat és a javasolt megoldást. </a:t>
            </a:r>
          </a:p>
          <a:p>
            <a:r>
              <a:rPr lang="hu-HU" dirty="0" smtClean="0"/>
              <a:t>Átlátható </a:t>
            </a:r>
            <a:r>
              <a:rPr lang="hu-HU" dirty="0"/>
              <a:t>tervet kell tartalmaznia a probléma megoldásának módjára. </a:t>
            </a:r>
          </a:p>
          <a:p>
            <a:r>
              <a:rPr lang="hu-HU" dirty="0" smtClean="0"/>
              <a:t>Meg </a:t>
            </a:r>
            <a:r>
              <a:rPr lang="hu-HU" dirty="0"/>
              <a:t>kell jelölnie anyagi, technikai és egyéb igényeinket, amelyek kielégítését várjuk. </a:t>
            </a:r>
          </a:p>
          <a:p>
            <a:r>
              <a:rPr lang="hu-HU" dirty="0" smtClean="0"/>
              <a:t>Meggyőző </a:t>
            </a:r>
            <a:r>
              <a:rPr lang="hu-HU" dirty="0"/>
              <a:t>érveket, konkrétumokat kell felsorakoztatnia, amelyek alátámasztják igényeinket</a:t>
            </a:r>
            <a:r>
              <a:rPr lang="hu-HU" dirty="0" smtClean="0"/>
              <a:t>.</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37</a:t>
            </a:fld>
            <a:endParaRPr lang="hu-HU"/>
          </a:p>
        </p:txBody>
      </p:sp>
    </p:spTree>
    <p:extLst>
      <p:ext uri="{BB962C8B-B14F-4D97-AF65-F5344CB8AC3E}">
        <p14:creationId xmlns:p14="http://schemas.microsoft.com/office/powerpoint/2010/main" val="4085964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költségvetésről </a:t>
            </a:r>
          </a:p>
        </p:txBody>
      </p:sp>
      <p:sp>
        <p:nvSpPr>
          <p:cNvPr id="3" name="Tartalom helye 2"/>
          <p:cNvSpPr>
            <a:spLocks noGrp="1"/>
          </p:cNvSpPr>
          <p:nvPr>
            <p:ph idx="1"/>
          </p:nvPr>
        </p:nvSpPr>
        <p:spPr>
          <a:xfrm>
            <a:off x="221381" y="1232034"/>
            <a:ext cx="11608067" cy="5124315"/>
          </a:xfrm>
        </p:spPr>
        <p:txBody>
          <a:bodyPr>
            <a:normAutofit fontScale="85000" lnSpcReduction="20000"/>
          </a:bodyPr>
          <a:lstStyle/>
          <a:p>
            <a:pPr marL="0" indent="0">
              <a:buNone/>
            </a:pPr>
            <a:r>
              <a:rPr lang="hu-HU" dirty="0"/>
              <a:t>Kiadási oldal </a:t>
            </a:r>
          </a:p>
          <a:p>
            <a:r>
              <a:rPr lang="hu-HU" dirty="0" smtClean="0"/>
              <a:t>Személyi </a:t>
            </a:r>
            <a:r>
              <a:rPr lang="hu-HU" dirty="0"/>
              <a:t>jellegű kifizetések (munkabér, megbízási szerződés, tiszteletdíj, szerzői honorárium, ösztöndíj) </a:t>
            </a:r>
          </a:p>
          <a:p>
            <a:r>
              <a:rPr lang="hu-HU" dirty="0" smtClean="0"/>
              <a:t>A </a:t>
            </a:r>
            <a:r>
              <a:rPr lang="hu-HU" dirty="0"/>
              <a:t>személyi kifizetéseket terhelő járulékos költségek (adók, járulékok) </a:t>
            </a:r>
          </a:p>
          <a:p>
            <a:r>
              <a:rPr lang="hu-HU" dirty="0" smtClean="0"/>
              <a:t>Dologi </a:t>
            </a:r>
            <a:r>
              <a:rPr lang="hu-HU" dirty="0"/>
              <a:t>jellegű kiadások( irodaszer, vegyszer, nyersanyag stb.) </a:t>
            </a:r>
          </a:p>
          <a:p>
            <a:r>
              <a:rPr lang="hu-HU" dirty="0" smtClean="0"/>
              <a:t>Eszközök </a:t>
            </a:r>
          </a:p>
          <a:p>
            <a:r>
              <a:rPr lang="hu-HU" dirty="0" smtClean="0"/>
              <a:t>Utazási</a:t>
            </a:r>
            <a:r>
              <a:rPr lang="hu-HU" dirty="0"/>
              <a:t>, esetleg szállásköltség </a:t>
            </a:r>
          </a:p>
          <a:p>
            <a:r>
              <a:rPr lang="hu-HU" dirty="0" smtClean="0"/>
              <a:t>Rendezvények </a:t>
            </a:r>
            <a:r>
              <a:rPr lang="hu-HU" dirty="0"/>
              <a:t>költségei (bérleti díj, műszak, étkezés) </a:t>
            </a:r>
          </a:p>
          <a:p>
            <a:r>
              <a:rPr lang="hu-HU" dirty="0" smtClean="0"/>
              <a:t>Egyéb </a:t>
            </a:r>
            <a:r>
              <a:rPr lang="hu-HU" dirty="0"/>
              <a:t>(posta, telefon, biztosítás stb</a:t>
            </a:r>
            <a:r>
              <a:rPr lang="hu-HU" dirty="0" smtClean="0"/>
              <a:t>.)</a:t>
            </a:r>
          </a:p>
          <a:p>
            <a:pPr marL="0" indent="0">
              <a:buNone/>
            </a:pPr>
            <a:r>
              <a:rPr lang="hu-HU" dirty="0" smtClean="0"/>
              <a:t>Bevételi oldal:</a:t>
            </a:r>
          </a:p>
          <a:p>
            <a:r>
              <a:rPr lang="hu-HU" dirty="0" smtClean="0"/>
              <a:t> </a:t>
            </a:r>
            <a:r>
              <a:rPr lang="hu-HU" dirty="0"/>
              <a:t>Saját rész </a:t>
            </a:r>
          </a:p>
          <a:p>
            <a:r>
              <a:rPr lang="hu-HU" dirty="0" smtClean="0"/>
              <a:t>Más </a:t>
            </a:r>
            <a:r>
              <a:rPr lang="hu-HU" dirty="0"/>
              <a:t>támogatók által biztosított rész </a:t>
            </a:r>
          </a:p>
          <a:p>
            <a:r>
              <a:rPr lang="hu-HU" dirty="0" smtClean="0"/>
              <a:t>Az </a:t>
            </a:r>
            <a:r>
              <a:rPr lang="hu-HU" dirty="0"/>
              <a:t>adott pályázattól remélt összeg</a:t>
            </a:r>
          </a:p>
        </p:txBody>
      </p:sp>
      <p:sp>
        <p:nvSpPr>
          <p:cNvPr id="4" name="Dia számának helye 3"/>
          <p:cNvSpPr>
            <a:spLocks noGrp="1"/>
          </p:cNvSpPr>
          <p:nvPr>
            <p:ph type="sldNum" sz="quarter" idx="12"/>
          </p:nvPr>
        </p:nvSpPr>
        <p:spPr/>
        <p:txBody>
          <a:bodyPr/>
          <a:lstStyle/>
          <a:p>
            <a:fld id="{829DC037-E7BD-4C73-8B08-BA96F3CF2969}" type="slidenum">
              <a:rPr lang="hu-HU" smtClean="0"/>
              <a:t>38</a:t>
            </a:fld>
            <a:endParaRPr lang="hu-HU"/>
          </a:p>
        </p:txBody>
      </p:sp>
    </p:spTree>
    <p:extLst>
      <p:ext uri="{BB962C8B-B14F-4D97-AF65-F5344CB8AC3E}">
        <p14:creationId xmlns:p14="http://schemas.microsoft.com/office/powerpoint/2010/main" val="1913850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Határidők</a:t>
            </a:r>
          </a:p>
        </p:txBody>
      </p:sp>
      <p:sp>
        <p:nvSpPr>
          <p:cNvPr id="3" name="Tartalom helye 2"/>
          <p:cNvSpPr>
            <a:spLocks noGrp="1"/>
          </p:cNvSpPr>
          <p:nvPr>
            <p:ph idx="1"/>
          </p:nvPr>
        </p:nvSpPr>
        <p:spPr/>
        <p:txBody>
          <a:bodyPr>
            <a:normAutofit lnSpcReduction="10000"/>
          </a:bodyPr>
          <a:lstStyle/>
          <a:p>
            <a:pPr marL="0" indent="0">
              <a:buNone/>
            </a:pPr>
            <a:r>
              <a:rPr lang="hu-HU" dirty="0"/>
              <a:t>A határidők szem előtt tartása mindig a legfontosabb feladatok egyike, de a hazai pályázási környezetet figyelembe véve különösen az. </a:t>
            </a:r>
            <a:endParaRPr lang="hu-HU" dirty="0" smtClean="0"/>
          </a:p>
          <a:p>
            <a:pPr marL="0" indent="0">
              <a:buNone/>
            </a:pPr>
            <a:r>
              <a:rPr lang="hu-HU" dirty="0" smtClean="0"/>
              <a:t>Egy </a:t>
            </a:r>
            <a:r>
              <a:rPr lang="hu-HU" dirty="0"/>
              <a:t>pályázási folyamat során többféle időpontra, ezek összehangolására kell figyelnünk: </a:t>
            </a:r>
          </a:p>
          <a:p>
            <a:r>
              <a:rPr lang="hu-HU" dirty="0" smtClean="0"/>
              <a:t>a </a:t>
            </a:r>
            <a:r>
              <a:rPr lang="hu-HU" dirty="0"/>
              <a:t>felhívás megjelenése és a beadás időpontja közti időszak; </a:t>
            </a:r>
          </a:p>
          <a:p>
            <a:r>
              <a:rPr lang="hu-HU" dirty="0" smtClean="0"/>
              <a:t>az </a:t>
            </a:r>
            <a:r>
              <a:rPr lang="hu-HU" dirty="0"/>
              <a:t>esetleges hiánypótlások vagy a szerződéskötéssel kapcsolatos időpontok; </a:t>
            </a:r>
          </a:p>
          <a:p>
            <a:r>
              <a:rPr lang="hu-HU" dirty="0" smtClean="0"/>
              <a:t>a </a:t>
            </a:r>
            <a:r>
              <a:rPr lang="hu-HU" dirty="0"/>
              <a:t>remélt támogatás megérkezése és a program megkezdésének időbeli összehangolása; </a:t>
            </a:r>
          </a:p>
          <a:p>
            <a:r>
              <a:rPr lang="hu-HU" dirty="0" smtClean="0"/>
              <a:t>a </a:t>
            </a:r>
            <a:r>
              <a:rPr lang="hu-HU" dirty="0"/>
              <a:t>munkatervben megjelölt ütemezés, az egyes feladatok teljesítésének időpontjai; </a:t>
            </a:r>
            <a:endParaRPr lang="hu-HU" dirty="0" smtClean="0"/>
          </a:p>
          <a:p>
            <a:r>
              <a:rPr lang="hu-HU" dirty="0" smtClean="0"/>
              <a:t>a </a:t>
            </a:r>
            <a:r>
              <a:rPr lang="hu-HU" dirty="0"/>
              <a:t>végleges értékelés, a beszámoló beadásának időpontja.</a:t>
            </a:r>
          </a:p>
        </p:txBody>
      </p:sp>
      <p:sp>
        <p:nvSpPr>
          <p:cNvPr id="4" name="Dia számának helye 3"/>
          <p:cNvSpPr>
            <a:spLocks noGrp="1"/>
          </p:cNvSpPr>
          <p:nvPr>
            <p:ph type="sldNum" sz="quarter" idx="12"/>
          </p:nvPr>
        </p:nvSpPr>
        <p:spPr/>
        <p:txBody>
          <a:bodyPr/>
          <a:lstStyle/>
          <a:p>
            <a:fld id="{829DC037-E7BD-4C73-8B08-BA96F3CF2969}" type="slidenum">
              <a:rPr lang="hu-HU" smtClean="0"/>
              <a:t>39</a:t>
            </a:fld>
            <a:endParaRPr lang="hu-HU"/>
          </a:p>
        </p:txBody>
      </p:sp>
    </p:spTree>
    <p:extLst>
      <p:ext uri="{BB962C8B-B14F-4D97-AF65-F5344CB8AC3E}">
        <p14:creationId xmlns:p14="http://schemas.microsoft.com/office/powerpoint/2010/main" val="806305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vezetés funkciói a szervezetekben </a:t>
            </a:r>
          </a:p>
        </p:txBody>
      </p:sp>
      <p:sp>
        <p:nvSpPr>
          <p:cNvPr id="3" name="Tartalom helye 2"/>
          <p:cNvSpPr>
            <a:spLocks noGrp="1"/>
          </p:cNvSpPr>
          <p:nvPr>
            <p:ph idx="1"/>
          </p:nvPr>
        </p:nvSpPr>
        <p:spPr/>
        <p:txBody>
          <a:bodyPr/>
          <a:lstStyle/>
          <a:p>
            <a:r>
              <a:rPr lang="hu-HU" dirty="0"/>
              <a:t>Stratégiai menedzsment</a:t>
            </a:r>
          </a:p>
          <a:p>
            <a:endParaRPr lang="hu-HU" dirty="0"/>
          </a:p>
          <a:p>
            <a:r>
              <a:rPr lang="hu-HU" dirty="0"/>
              <a:t>Operatív menedzsment</a:t>
            </a:r>
          </a:p>
          <a:p>
            <a:endParaRPr lang="hu-HU" dirty="0"/>
          </a:p>
          <a:p>
            <a:r>
              <a:rPr lang="hu-HU" dirty="0"/>
              <a:t>Projektmenedzsment</a:t>
            </a:r>
          </a:p>
        </p:txBody>
      </p:sp>
      <p:sp>
        <p:nvSpPr>
          <p:cNvPr id="4" name="Dia számának helye 3"/>
          <p:cNvSpPr>
            <a:spLocks noGrp="1"/>
          </p:cNvSpPr>
          <p:nvPr>
            <p:ph type="sldNum" sz="quarter" idx="12"/>
          </p:nvPr>
        </p:nvSpPr>
        <p:spPr/>
        <p:txBody>
          <a:bodyPr/>
          <a:lstStyle/>
          <a:p>
            <a:fld id="{829DC037-E7BD-4C73-8B08-BA96F3CF2969}" type="slidenum">
              <a:rPr lang="hu-HU" smtClean="0"/>
              <a:t>4</a:t>
            </a:fld>
            <a:endParaRPr lang="hu-HU"/>
          </a:p>
        </p:txBody>
      </p:sp>
    </p:spTree>
    <p:extLst>
      <p:ext uri="{BB962C8B-B14F-4D97-AF65-F5344CB8AC3E}">
        <p14:creationId xmlns:p14="http://schemas.microsoft.com/office/powerpoint/2010/main" val="2700800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pályázat főbb részei</a:t>
            </a:r>
          </a:p>
        </p:txBody>
      </p:sp>
      <p:sp>
        <p:nvSpPr>
          <p:cNvPr id="3" name="Tartalom helye 2"/>
          <p:cNvSpPr>
            <a:spLocks noGrp="1"/>
          </p:cNvSpPr>
          <p:nvPr>
            <p:ph idx="1"/>
          </p:nvPr>
        </p:nvSpPr>
        <p:spPr/>
        <p:txBody>
          <a:bodyPr>
            <a:normAutofit fontScale="92500" lnSpcReduction="10000"/>
          </a:bodyPr>
          <a:lstStyle/>
          <a:p>
            <a:r>
              <a:rPr lang="hu-HU" dirty="0"/>
              <a:t>1. Kísérőlevél </a:t>
            </a:r>
            <a:endParaRPr lang="hu-HU" dirty="0" smtClean="0"/>
          </a:p>
          <a:p>
            <a:r>
              <a:rPr lang="hu-HU" dirty="0" smtClean="0"/>
              <a:t>2</a:t>
            </a:r>
            <a:r>
              <a:rPr lang="hu-HU" dirty="0"/>
              <a:t>. A szöveges ismertető összefoglalója </a:t>
            </a:r>
            <a:endParaRPr lang="hu-HU" dirty="0" smtClean="0"/>
          </a:p>
          <a:p>
            <a:r>
              <a:rPr lang="hu-HU" dirty="0" smtClean="0"/>
              <a:t>3</a:t>
            </a:r>
            <a:r>
              <a:rPr lang="hu-HU" dirty="0"/>
              <a:t>. Bevezetés </a:t>
            </a:r>
            <a:endParaRPr lang="hu-HU" dirty="0" smtClean="0"/>
          </a:p>
          <a:p>
            <a:r>
              <a:rPr lang="hu-HU" dirty="0" smtClean="0"/>
              <a:t>4</a:t>
            </a:r>
            <a:r>
              <a:rPr lang="hu-HU" dirty="0"/>
              <a:t>. A probléma és a program részletes leírása </a:t>
            </a:r>
            <a:endParaRPr lang="hu-HU" dirty="0" smtClean="0"/>
          </a:p>
          <a:p>
            <a:r>
              <a:rPr lang="hu-HU" dirty="0" smtClean="0"/>
              <a:t>5</a:t>
            </a:r>
            <a:r>
              <a:rPr lang="hu-HU" dirty="0"/>
              <a:t>. Hosszú távú cél </a:t>
            </a:r>
            <a:endParaRPr lang="hu-HU" dirty="0" smtClean="0"/>
          </a:p>
          <a:p>
            <a:r>
              <a:rPr lang="hu-HU" dirty="0" smtClean="0"/>
              <a:t>6</a:t>
            </a:r>
            <a:r>
              <a:rPr lang="hu-HU" dirty="0"/>
              <a:t>. Rövid távú célkitűzések </a:t>
            </a:r>
            <a:endParaRPr lang="hu-HU" dirty="0" smtClean="0"/>
          </a:p>
          <a:p>
            <a:r>
              <a:rPr lang="hu-HU" dirty="0" smtClean="0"/>
              <a:t>7</a:t>
            </a:r>
            <a:r>
              <a:rPr lang="hu-HU" dirty="0"/>
              <a:t>. Módszerek </a:t>
            </a:r>
            <a:endParaRPr lang="hu-HU" dirty="0" smtClean="0"/>
          </a:p>
          <a:p>
            <a:r>
              <a:rPr lang="hu-HU" dirty="0" smtClean="0"/>
              <a:t>8</a:t>
            </a:r>
            <a:r>
              <a:rPr lang="hu-HU" dirty="0"/>
              <a:t>. Értékelés </a:t>
            </a:r>
            <a:endParaRPr lang="hu-HU" dirty="0" smtClean="0"/>
          </a:p>
          <a:p>
            <a:r>
              <a:rPr lang="hu-HU" dirty="0" smtClean="0"/>
              <a:t>9</a:t>
            </a:r>
            <a:r>
              <a:rPr lang="hu-HU" dirty="0"/>
              <a:t>. Költségvetés </a:t>
            </a:r>
            <a:endParaRPr lang="hu-HU" dirty="0" smtClean="0"/>
          </a:p>
          <a:p>
            <a:r>
              <a:rPr lang="hu-HU" dirty="0" smtClean="0"/>
              <a:t>10</a:t>
            </a:r>
            <a:r>
              <a:rPr lang="hu-HU" dirty="0"/>
              <a:t>. Korábbi és további támogatások </a:t>
            </a:r>
          </a:p>
          <a:p>
            <a:r>
              <a:rPr lang="hu-HU" dirty="0" smtClean="0"/>
              <a:t>11</a:t>
            </a:r>
            <a:r>
              <a:rPr lang="hu-HU" dirty="0"/>
              <a:t>. Alátámasztó anyagok</a:t>
            </a:r>
          </a:p>
        </p:txBody>
      </p:sp>
      <p:sp>
        <p:nvSpPr>
          <p:cNvPr id="4" name="Dia számának helye 3"/>
          <p:cNvSpPr>
            <a:spLocks noGrp="1"/>
          </p:cNvSpPr>
          <p:nvPr>
            <p:ph type="sldNum" sz="quarter" idx="12"/>
          </p:nvPr>
        </p:nvSpPr>
        <p:spPr/>
        <p:txBody>
          <a:bodyPr/>
          <a:lstStyle/>
          <a:p>
            <a:fld id="{829DC037-E7BD-4C73-8B08-BA96F3CF2969}" type="slidenum">
              <a:rPr lang="hu-HU" smtClean="0"/>
              <a:t>40</a:t>
            </a:fld>
            <a:endParaRPr lang="hu-HU"/>
          </a:p>
        </p:txBody>
      </p:sp>
    </p:spTree>
    <p:extLst>
      <p:ext uri="{BB962C8B-B14F-4D97-AF65-F5344CB8AC3E}">
        <p14:creationId xmlns:p14="http://schemas.microsoft.com/office/powerpoint/2010/main" val="3685243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pPr marL="0" indent="0">
              <a:buNone/>
            </a:pPr>
            <a:endParaRPr lang="hu-HU" dirty="0" smtClean="0"/>
          </a:p>
          <a:p>
            <a:pPr marL="0" indent="0">
              <a:buNone/>
            </a:pPr>
            <a:endParaRPr lang="hu-HU" dirty="0"/>
          </a:p>
          <a:p>
            <a:pPr marL="0" indent="0">
              <a:buNone/>
            </a:pPr>
            <a:endParaRPr lang="hu-HU" dirty="0" smtClean="0"/>
          </a:p>
          <a:p>
            <a:pPr marL="0" indent="0">
              <a:buNone/>
            </a:pPr>
            <a:endParaRPr lang="hu-HU" dirty="0"/>
          </a:p>
          <a:p>
            <a:pPr marL="0" indent="0" algn="ctr">
              <a:buNone/>
            </a:pPr>
            <a:r>
              <a:rPr lang="hu-HU" sz="4000" dirty="0" smtClean="0"/>
              <a:t>Köszönöm a figyelmet!</a:t>
            </a:r>
            <a:endParaRPr lang="hu-HU" sz="4000" dirty="0"/>
          </a:p>
        </p:txBody>
      </p:sp>
      <p:sp>
        <p:nvSpPr>
          <p:cNvPr id="4" name="Dia számának helye 3"/>
          <p:cNvSpPr>
            <a:spLocks noGrp="1"/>
          </p:cNvSpPr>
          <p:nvPr>
            <p:ph type="sldNum" sz="quarter" idx="12"/>
          </p:nvPr>
        </p:nvSpPr>
        <p:spPr/>
        <p:txBody>
          <a:bodyPr/>
          <a:lstStyle/>
          <a:p>
            <a:fld id="{829DC037-E7BD-4C73-8B08-BA96F3CF2969}" type="slidenum">
              <a:rPr lang="hu-HU" smtClean="0"/>
              <a:t>41</a:t>
            </a:fld>
            <a:endParaRPr lang="hu-HU"/>
          </a:p>
        </p:txBody>
      </p:sp>
    </p:spTree>
    <p:extLst>
      <p:ext uri="{BB962C8B-B14F-4D97-AF65-F5344CB8AC3E}">
        <p14:creationId xmlns:p14="http://schemas.microsoft.com/office/powerpoint/2010/main" val="220777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vezetés funkciói a szervezetekben </a:t>
            </a:r>
          </a:p>
        </p:txBody>
      </p:sp>
      <p:pic>
        <p:nvPicPr>
          <p:cNvPr id="5" name="Tartalom helye 4">
            <a:extLst>
              <a:ext uri="{FF2B5EF4-FFF2-40B4-BE49-F238E27FC236}">
                <a16:creationId xmlns="" xmlns:a16="http://schemas.microsoft.com/office/drawing/2014/main" id="{50A78B6F-B807-4EBD-AE70-EC1CC2B84072}"/>
              </a:ext>
            </a:extLst>
          </p:cNvPr>
          <p:cNvPicPr>
            <a:picLocks noGrp="1" noChangeAspect="1"/>
          </p:cNvPicPr>
          <p:nvPr>
            <p:ph idx="1"/>
          </p:nvPr>
        </p:nvPicPr>
        <p:blipFill>
          <a:blip r:embed="rId2"/>
          <a:stretch>
            <a:fillRect/>
          </a:stretch>
        </p:blipFill>
        <p:spPr>
          <a:xfrm>
            <a:off x="2929885" y="1231900"/>
            <a:ext cx="6190942" cy="494506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a:t>
            </a:fld>
            <a:endParaRPr lang="hu-HU"/>
          </a:p>
        </p:txBody>
      </p:sp>
    </p:spTree>
    <p:extLst>
      <p:ext uri="{BB962C8B-B14F-4D97-AF65-F5344CB8AC3E}">
        <p14:creationId xmlns:p14="http://schemas.microsoft.com/office/powerpoint/2010/main" val="97904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projekt fogalma </a:t>
            </a:r>
          </a:p>
        </p:txBody>
      </p:sp>
      <p:sp>
        <p:nvSpPr>
          <p:cNvPr id="3" name="Tartalom helye 2"/>
          <p:cNvSpPr>
            <a:spLocks noGrp="1"/>
          </p:cNvSpPr>
          <p:nvPr>
            <p:ph idx="1"/>
          </p:nvPr>
        </p:nvSpPr>
        <p:spPr/>
        <p:txBody>
          <a:bodyPr/>
          <a:lstStyle/>
          <a:p>
            <a:pPr marL="0" indent="0">
              <a:buNone/>
            </a:pPr>
            <a:endParaRPr lang="hu-HU" dirty="0"/>
          </a:p>
          <a:p>
            <a:pPr marL="0" indent="0">
              <a:buNone/>
            </a:pPr>
            <a:endParaRPr lang="hu-HU" dirty="0"/>
          </a:p>
          <a:p>
            <a:pPr marL="0" indent="0">
              <a:buNone/>
            </a:pPr>
            <a:r>
              <a:rPr lang="hu-HU" dirty="0"/>
              <a:t>A </a:t>
            </a:r>
            <a:r>
              <a:rPr lang="hu-HU" b="1" dirty="0"/>
              <a:t>projekt </a:t>
            </a:r>
            <a:r>
              <a:rPr lang="hu-HU" dirty="0"/>
              <a:t>minden olyan tevékenység, amely egy szervezet számára olyan </a:t>
            </a:r>
            <a:r>
              <a:rPr lang="hu-HU" b="1" dirty="0"/>
              <a:t>egyszeri és komplex feladatot </a:t>
            </a:r>
            <a:r>
              <a:rPr lang="hu-HU" dirty="0"/>
              <a:t>jelent, amelynek teljesítési </a:t>
            </a:r>
            <a:r>
              <a:rPr lang="hu-HU" b="1" dirty="0"/>
              <a:t>időtartama </a:t>
            </a:r>
            <a:r>
              <a:rPr lang="hu-HU" dirty="0"/>
              <a:t>(kezdés és befejezés) valamint teljesítésének költségei (erőforrások) meghatározottak, és egy </a:t>
            </a:r>
            <a:r>
              <a:rPr lang="hu-HU" b="1" dirty="0"/>
              <a:t>definiált cél (eredmény) </a:t>
            </a:r>
            <a:r>
              <a:rPr lang="hu-HU" dirty="0"/>
              <a:t>elérésére irányul. </a:t>
            </a:r>
          </a:p>
        </p:txBody>
      </p:sp>
      <p:sp>
        <p:nvSpPr>
          <p:cNvPr id="4" name="Dia számának helye 3"/>
          <p:cNvSpPr>
            <a:spLocks noGrp="1"/>
          </p:cNvSpPr>
          <p:nvPr>
            <p:ph type="sldNum" sz="quarter" idx="12"/>
          </p:nvPr>
        </p:nvSpPr>
        <p:spPr/>
        <p:txBody>
          <a:bodyPr/>
          <a:lstStyle/>
          <a:p>
            <a:fld id="{829DC037-E7BD-4C73-8B08-BA96F3CF2969}" type="slidenum">
              <a:rPr lang="hu-HU" smtClean="0"/>
              <a:t>6</a:t>
            </a:fld>
            <a:endParaRPr lang="hu-HU"/>
          </a:p>
        </p:txBody>
      </p:sp>
    </p:spTree>
    <p:extLst>
      <p:ext uri="{BB962C8B-B14F-4D97-AF65-F5344CB8AC3E}">
        <p14:creationId xmlns:p14="http://schemas.microsoft.com/office/powerpoint/2010/main" val="208163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projektmenedzsment fogalma </a:t>
            </a:r>
          </a:p>
        </p:txBody>
      </p:sp>
      <p:sp>
        <p:nvSpPr>
          <p:cNvPr id="3" name="Tartalom helye 2"/>
          <p:cNvSpPr>
            <a:spLocks noGrp="1"/>
          </p:cNvSpPr>
          <p:nvPr>
            <p:ph idx="1"/>
          </p:nvPr>
        </p:nvSpPr>
        <p:spPr/>
        <p:txBody>
          <a:bodyPr/>
          <a:lstStyle/>
          <a:p>
            <a:pPr marL="0" indent="0">
              <a:buNone/>
            </a:pPr>
            <a:endParaRPr lang="hu-HU" dirty="0"/>
          </a:p>
          <a:p>
            <a:pPr marL="0" indent="0">
              <a:buNone/>
            </a:pPr>
            <a:endParaRPr lang="hu-HU" dirty="0"/>
          </a:p>
          <a:p>
            <a:pPr marL="0" indent="0">
              <a:buNone/>
            </a:pPr>
            <a:endParaRPr lang="hu-HU" dirty="0"/>
          </a:p>
          <a:p>
            <a:pPr marL="0" indent="0">
              <a:buNone/>
            </a:pPr>
            <a:r>
              <a:rPr lang="hu-HU" dirty="0"/>
              <a:t>A </a:t>
            </a:r>
            <a:r>
              <a:rPr lang="hu-HU" b="1" dirty="0"/>
              <a:t>projektmenedzsment </a:t>
            </a:r>
            <a:r>
              <a:rPr lang="hu-HU" dirty="0"/>
              <a:t>egy olyan vezetési funkció gyakorlása, amely az </a:t>
            </a:r>
            <a:r>
              <a:rPr lang="hu-HU" b="1" dirty="0"/>
              <a:t>erőforrásokat </a:t>
            </a:r>
            <a:r>
              <a:rPr lang="hu-HU" dirty="0"/>
              <a:t>(humán és technikai) az </a:t>
            </a:r>
            <a:r>
              <a:rPr lang="hu-HU" b="1" dirty="0"/>
              <a:t>információkat</a:t>
            </a:r>
            <a:r>
              <a:rPr lang="hu-HU" dirty="0"/>
              <a:t>, valamint a releváns </a:t>
            </a:r>
            <a:r>
              <a:rPr lang="hu-HU" b="1" dirty="0"/>
              <a:t>módszertani </a:t>
            </a:r>
            <a:r>
              <a:rPr lang="hu-HU" dirty="0"/>
              <a:t>és </a:t>
            </a:r>
            <a:r>
              <a:rPr lang="hu-HU" b="1" dirty="0"/>
              <a:t>technikai </a:t>
            </a:r>
            <a:r>
              <a:rPr lang="hu-HU" b="1" dirty="0" err="1"/>
              <a:t>eszköztárat</a:t>
            </a:r>
            <a:r>
              <a:rPr lang="hu-HU" b="1" dirty="0"/>
              <a:t> </a:t>
            </a:r>
            <a:r>
              <a:rPr lang="hu-HU" dirty="0"/>
              <a:t>egy konkrétan meghatározott </a:t>
            </a:r>
            <a:r>
              <a:rPr lang="hu-HU" b="1" dirty="0"/>
              <a:t>cél elérésére összpontosítja. </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7</a:t>
            </a:fld>
            <a:endParaRPr lang="hu-HU"/>
          </a:p>
        </p:txBody>
      </p:sp>
    </p:spTree>
    <p:extLst>
      <p:ext uri="{BB962C8B-B14F-4D97-AF65-F5344CB8AC3E}">
        <p14:creationId xmlns:p14="http://schemas.microsoft.com/office/powerpoint/2010/main" val="111124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projektmenedzser</a:t>
            </a:r>
          </a:p>
        </p:txBody>
      </p:sp>
      <p:sp>
        <p:nvSpPr>
          <p:cNvPr id="3" name="Tartalom helye 2"/>
          <p:cNvSpPr>
            <a:spLocks noGrp="1"/>
          </p:cNvSpPr>
          <p:nvPr>
            <p:ph idx="1"/>
          </p:nvPr>
        </p:nvSpPr>
        <p:spPr/>
        <p:txBody>
          <a:bodyPr/>
          <a:lstStyle/>
          <a:p>
            <a:r>
              <a:rPr lang="hu-HU" dirty="0"/>
              <a:t>A projektmenedzser az a személy, aki hatáskörrel, és egyben felelősséggel is tartozik a projekt teljesítéséért.</a:t>
            </a:r>
          </a:p>
          <a:p>
            <a:r>
              <a:rPr lang="hu-HU" dirty="0"/>
              <a:t>A szervezeti stratégia és a projektek kapcsolata</a:t>
            </a:r>
          </a:p>
          <a:p>
            <a:r>
              <a:rPr lang="hu-HU" dirty="0"/>
              <a:t>A szervezeti stratégia mint hierarchikusan felépülő rendszer a szervezet hosszú távú fejlődési pályáját jelöli ki.</a:t>
            </a:r>
          </a:p>
        </p:txBody>
      </p:sp>
      <p:sp>
        <p:nvSpPr>
          <p:cNvPr id="4" name="Dia számának helye 3"/>
          <p:cNvSpPr>
            <a:spLocks noGrp="1"/>
          </p:cNvSpPr>
          <p:nvPr>
            <p:ph type="sldNum" sz="quarter" idx="12"/>
          </p:nvPr>
        </p:nvSpPr>
        <p:spPr/>
        <p:txBody>
          <a:bodyPr/>
          <a:lstStyle/>
          <a:p>
            <a:fld id="{829DC037-E7BD-4C73-8B08-BA96F3CF2969}" type="slidenum">
              <a:rPr lang="hu-HU" smtClean="0"/>
              <a:t>8</a:t>
            </a:fld>
            <a:endParaRPr lang="hu-HU"/>
          </a:p>
        </p:txBody>
      </p:sp>
    </p:spTree>
    <p:extLst>
      <p:ext uri="{BB962C8B-B14F-4D97-AF65-F5344CB8AC3E}">
        <p14:creationId xmlns:p14="http://schemas.microsoft.com/office/powerpoint/2010/main" val="278697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stratégiai menedzsment</a:t>
            </a:r>
          </a:p>
        </p:txBody>
      </p:sp>
      <p:sp>
        <p:nvSpPr>
          <p:cNvPr id="3" name="Tartalom helye 2"/>
          <p:cNvSpPr>
            <a:spLocks noGrp="1"/>
          </p:cNvSpPr>
          <p:nvPr>
            <p:ph idx="1"/>
          </p:nvPr>
        </p:nvSpPr>
        <p:spPr/>
        <p:txBody>
          <a:bodyPr>
            <a:normAutofit lnSpcReduction="10000"/>
          </a:bodyPr>
          <a:lstStyle/>
          <a:p>
            <a:pPr marL="0" indent="0">
              <a:buNone/>
            </a:pPr>
            <a:r>
              <a:rPr lang="hu-HU" dirty="0"/>
              <a:t>A stratégiai menedzsment működésének fókuszában három feladatkör található</a:t>
            </a:r>
          </a:p>
          <a:p>
            <a:pPr marL="0" indent="0">
              <a:buNone/>
            </a:pPr>
            <a:r>
              <a:rPr lang="hu-HU" dirty="0"/>
              <a:t>A stratégia megfogalmazása során a vállalkozás felső vezetése a következő </a:t>
            </a:r>
            <a:r>
              <a:rPr lang="hu-HU" b="1" dirty="0"/>
              <a:t>három alapkérdésre </a:t>
            </a:r>
            <a:r>
              <a:rPr lang="hu-HU" dirty="0"/>
              <a:t>keresi a választ: </a:t>
            </a:r>
          </a:p>
          <a:p>
            <a:pPr marL="0" indent="0">
              <a:buNone/>
            </a:pPr>
            <a:r>
              <a:rPr lang="hu-HU" dirty="0"/>
              <a:t>• milyen jövőbeni állapot kialakítása látszik célszerűnek a vállalkozás számára, </a:t>
            </a:r>
          </a:p>
          <a:p>
            <a:pPr marL="0" indent="0">
              <a:buNone/>
            </a:pPr>
            <a:r>
              <a:rPr lang="hu-HU" dirty="0"/>
              <a:t>• milyen döntéseket kell meghozni a kívánt jövőbeni állapot elérése érdekében, </a:t>
            </a:r>
          </a:p>
          <a:p>
            <a:pPr marL="0" indent="0">
              <a:buNone/>
            </a:pPr>
            <a:r>
              <a:rPr lang="hu-HU" dirty="0"/>
              <a:t>• milyen eszközök felhasználásával (erőforrások, módszerek) valósíthatók meg a meghozott döntések. </a:t>
            </a:r>
            <a:endParaRPr lang="hu-HU" dirty="0" smtClean="0"/>
          </a:p>
          <a:p>
            <a:pPr marL="0" indent="0">
              <a:buNone/>
            </a:pPr>
            <a:r>
              <a:rPr lang="hu-HU" dirty="0"/>
              <a:t>Mindebből következik, hogy a vállalkozások stratégiája egy hierarchikusan felépülő rendszer, amelyben az egyes szintek közötti kapcsolatok nem feltétlenül egyirányúak, hanem a módosítás lehetőségét is magukba foglaló visszacsatolás jellegűek</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9</a:t>
            </a:fld>
            <a:endParaRPr lang="hu-HU"/>
          </a:p>
        </p:txBody>
      </p:sp>
    </p:spTree>
    <p:extLst>
      <p:ext uri="{BB962C8B-B14F-4D97-AF65-F5344CB8AC3E}">
        <p14:creationId xmlns:p14="http://schemas.microsoft.com/office/powerpoint/2010/main" val="1107509665"/>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um" ma:contentTypeID="0x010100863222B35225894CB55C76CF6373C5E1" ma:contentTypeVersion="0" ma:contentTypeDescription="Új dokumentum létrehozása." ma:contentTypeScope="" ma:versionID="57cd53c3c6c4ed8661e7f1252d6a2708">
  <xsd:schema xmlns:xsd="http://www.w3.org/2001/XMLSchema" xmlns:xs="http://www.w3.org/2001/XMLSchema" xmlns:p="http://schemas.microsoft.com/office/2006/metadata/properties" targetNamespace="http://schemas.microsoft.com/office/2006/metadata/properties" ma:root="true" ma:fieldsID="f7af5af6639fca6992108c272a16dc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26E422-9A97-4327-A647-AE05CC40D46B}">
  <ds:schemaRefs>
    <ds:schemaRef ds:uri="http://schemas.microsoft.com/sharepoint/v3/contenttype/forms"/>
  </ds:schemaRefs>
</ds:datastoreItem>
</file>

<file path=customXml/itemProps2.xml><?xml version="1.0" encoding="utf-8"?>
<ds:datastoreItem xmlns:ds="http://schemas.openxmlformats.org/officeDocument/2006/customXml" ds:itemID="{825FF221-DDC8-4954-A579-3E3C13EEA601}">
  <ds:schemaRefs>
    <ds:schemaRef ds:uri="http://schemas.openxmlformats.org/package/2006/metadata/core-properties"/>
    <ds:schemaRef ds:uri="http://purl.org/dc/terms/"/>
    <ds:schemaRef ds:uri="http://www.w3.org/XML/1998/namespace"/>
    <ds:schemaRef ds:uri="de51649e-bc69-41ec-9bf9-1ea60d57d5f8"/>
    <ds:schemaRef ds:uri="http://purl.org/dc/dcmitype/"/>
    <ds:schemaRef ds:uri="http://schemas.microsoft.com/office/2006/documentManagement/types"/>
    <ds:schemaRef ds:uri="e231ebef-788f-4c9f-acf4-87c4004a6337"/>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FE7DB96-1D2A-448F-BE83-8645B46C609D}"/>
</file>

<file path=docProps/app.xml><?xml version="1.0" encoding="utf-8"?>
<Properties xmlns="http://schemas.openxmlformats.org/officeDocument/2006/extended-properties" xmlns:vt="http://schemas.openxmlformats.org/officeDocument/2006/docPropsVTypes">
  <TotalTime>235</TotalTime>
  <Words>4507</Words>
  <Application>Microsoft Office PowerPoint</Application>
  <PresentationFormat>Szélesvásznú</PresentationFormat>
  <Paragraphs>376</Paragraphs>
  <Slides>41</Slides>
  <Notes>12</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41</vt:i4>
      </vt:variant>
    </vt:vector>
  </HeadingPairs>
  <TitlesOfParts>
    <vt:vector size="45" baseType="lpstr">
      <vt:lpstr>Arial</vt:lpstr>
      <vt:lpstr>Calibri</vt:lpstr>
      <vt:lpstr>Calibri Light</vt:lpstr>
      <vt:lpstr>Office-téma</vt:lpstr>
      <vt:lpstr>PowerPoint bemutató</vt:lpstr>
      <vt:lpstr>Cél</vt:lpstr>
      <vt:lpstr>A vezetés funkciói a szervezetekben </vt:lpstr>
      <vt:lpstr>A vezetés funkciói a szervezetekben </vt:lpstr>
      <vt:lpstr>A vezetés funkciói a szervezetekben </vt:lpstr>
      <vt:lpstr>A projekt fogalma </vt:lpstr>
      <vt:lpstr>A projektmenedzsment fogalma </vt:lpstr>
      <vt:lpstr>A projektmenedzser</vt:lpstr>
      <vt:lpstr>A stratégiai menedzsment</vt:lpstr>
      <vt:lpstr>Stratégiai ábra</vt:lpstr>
      <vt:lpstr>A szervezeti stratégiák rendszerében általánosan megtalálható elemek a következők szerint jellemezhetők: </vt:lpstr>
      <vt:lpstr>PowerPoint bemutató</vt:lpstr>
      <vt:lpstr>A projekt fogalma, szakterületi kapcsolódása, csoportosítása </vt:lpstr>
      <vt:lpstr>A menedzsment szakterületek kapcsolata a projektmenedzsmenttel </vt:lpstr>
      <vt:lpstr>A menedzsment szakterületek és kapcsolódásaik a projektmenedzsmenttel </vt:lpstr>
      <vt:lpstr>A projektek csoportosítása </vt:lpstr>
      <vt:lpstr>PowerPoint bemutató</vt:lpstr>
      <vt:lpstr>A projektek további csoportosítása </vt:lpstr>
      <vt:lpstr>Összefoglalás</vt:lpstr>
      <vt:lpstr>Ellenőrző kérdések</vt:lpstr>
      <vt:lpstr>A TÁMOGATÁSSZERZÉSRŐL ÁLTALÁBAN</vt:lpstr>
      <vt:lpstr>Kabáthoz a gombot, de lehet fordítva is </vt:lpstr>
      <vt:lpstr>PowerPoint bemutató</vt:lpstr>
      <vt:lpstr>Mi a támogatásszervezés?</vt:lpstr>
      <vt:lpstr>A pályázatok írása az egyetlen támogatásszerző módszer? </vt:lpstr>
      <vt:lpstr>Mi a pályázati anyag? </vt:lpstr>
      <vt:lpstr>PowerPoint bemutató</vt:lpstr>
      <vt:lpstr>A PÁLYÁZATOKRÓL ÁLTALÁBAN</vt:lpstr>
      <vt:lpstr>Általános feltételek</vt:lpstr>
      <vt:lpstr>A pályázókkal szembeni elvárások</vt:lpstr>
      <vt:lpstr>A pályázatok jellemzői</vt:lpstr>
      <vt:lpstr>PowerPoint bemutató</vt:lpstr>
      <vt:lpstr>PowerPoint bemutató</vt:lpstr>
      <vt:lpstr>Döntés</vt:lpstr>
      <vt:lpstr>Felkészülés, környezet </vt:lpstr>
      <vt:lpstr>Tájékozódás, az információk begyűjtése</vt:lpstr>
      <vt:lpstr>A pályázat megírása</vt:lpstr>
      <vt:lpstr>A költségvetésről </vt:lpstr>
      <vt:lpstr>Határidők</vt:lpstr>
      <vt:lpstr>A pályázat főbb részei</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gabor.varga</dc:creator>
  <cp:lastModifiedBy>Admin</cp:lastModifiedBy>
  <cp:revision>17</cp:revision>
  <dcterms:created xsi:type="dcterms:W3CDTF">2020-03-12T12:44:42Z</dcterms:created>
  <dcterms:modified xsi:type="dcterms:W3CDTF">2023-02-22T08:47:36Z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0x010100863222B35225894CB55C76CF6373C5E1</vt:lpwstr>
  </property>
</Properties>
</file>