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65" r:id="rId4"/>
    <p:sldId id="266" r:id="rId5"/>
    <p:sldId id="267" r:id="rId6"/>
    <p:sldId id="268" r:id="rId7"/>
    <p:sldId id="269" r:id="rId8"/>
    <p:sldId id="270" r:id="rId9"/>
    <p:sldId id="271" r:id="rId10"/>
    <p:sldId id="272" r:id="rId11"/>
    <p:sldId id="276" r:id="rId12"/>
    <p:sldId id="277" r:id="rId13"/>
    <p:sldId id="273" r:id="rId14"/>
    <p:sldId id="274" r:id="rId15"/>
    <p:sldId id="275" r:id="rId16"/>
    <p:sldId id="278" r:id="rId17"/>
    <p:sldId id="258"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EC4164-8A92-4B02-AE72-390F795C2DBB}" v="67" dt="2020-06-22T12:37:09.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7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ILLA FILÓ" userId="7405f81079fe67b7" providerId="LiveId" clId="{25EC4164-8A92-4B02-AE72-390F795C2DBB}"/>
    <pc:docChg chg="custSel addSld delSld modSld">
      <pc:chgData name="CSILLA FILÓ" userId="7405f81079fe67b7" providerId="LiveId" clId="{25EC4164-8A92-4B02-AE72-390F795C2DBB}" dt="2020-06-25T09:48:53.734" v="462" actId="20577"/>
      <pc:docMkLst>
        <pc:docMk/>
      </pc:docMkLst>
      <pc:sldChg chg="modSp mod">
        <pc:chgData name="CSILLA FILÓ" userId="7405f81079fe67b7" providerId="LiveId" clId="{25EC4164-8A92-4B02-AE72-390F795C2DBB}" dt="2020-06-25T09:48:53.734" v="462" actId="20577"/>
        <pc:sldMkLst>
          <pc:docMk/>
          <pc:sldMk cId="2559225136" sldId="256"/>
        </pc:sldMkLst>
        <pc:spChg chg="mod">
          <ac:chgData name="CSILLA FILÓ" userId="7405f81079fe67b7" providerId="LiveId" clId="{25EC4164-8A92-4B02-AE72-390F795C2DBB}" dt="2020-06-25T09:48:53.734" v="462" actId="20577"/>
          <ac:spMkLst>
            <pc:docMk/>
            <pc:sldMk cId="2559225136" sldId="256"/>
            <ac:spMk id="7" creationId="{00000000-0000-0000-0000-000000000000}"/>
          </ac:spMkLst>
        </pc:spChg>
        <pc:spChg chg="mod">
          <ac:chgData name="CSILLA FILÓ" userId="7405f81079fe67b7" providerId="LiveId" clId="{25EC4164-8A92-4B02-AE72-390F795C2DBB}" dt="2020-06-22T11:47:44.752" v="51"/>
          <ac:spMkLst>
            <pc:docMk/>
            <pc:sldMk cId="2559225136" sldId="256"/>
            <ac:spMk id="8" creationId="{00000000-0000-0000-0000-000000000000}"/>
          </ac:spMkLst>
        </pc:spChg>
      </pc:sldChg>
      <pc:sldChg chg="modSp mod">
        <pc:chgData name="CSILLA FILÓ" userId="7405f81079fe67b7" providerId="LiveId" clId="{25EC4164-8A92-4B02-AE72-390F795C2DBB}" dt="2020-06-22T12:37:22.522" v="442" actId="5793"/>
        <pc:sldMkLst>
          <pc:docMk/>
          <pc:sldMk cId="1762687779" sldId="258"/>
        </pc:sldMkLst>
        <pc:spChg chg="mod">
          <ac:chgData name="CSILLA FILÓ" userId="7405f81079fe67b7" providerId="LiveId" clId="{25EC4164-8A92-4B02-AE72-390F795C2DBB}" dt="2020-06-22T12:36:53.581" v="434" actId="20577"/>
          <ac:spMkLst>
            <pc:docMk/>
            <pc:sldMk cId="1762687779" sldId="258"/>
            <ac:spMk id="2" creationId="{00000000-0000-0000-0000-000000000000}"/>
          </ac:spMkLst>
        </pc:spChg>
        <pc:spChg chg="mod">
          <ac:chgData name="CSILLA FILÓ" userId="7405f81079fe67b7" providerId="LiveId" clId="{25EC4164-8A92-4B02-AE72-390F795C2DBB}" dt="2020-06-22T12:37:22.522" v="442" actId="5793"/>
          <ac:spMkLst>
            <pc:docMk/>
            <pc:sldMk cId="1762687779" sldId="258"/>
            <ac:spMk id="3" creationId="{00000000-0000-0000-0000-000000000000}"/>
          </ac:spMkLst>
        </pc:spChg>
      </pc:sldChg>
      <pc:sldChg chg="del">
        <pc:chgData name="CSILLA FILÓ" userId="7405f81079fe67b7" providerId="LiveId" clId="{25EC4164-8A92-4B02-AE72-390F795C2DBB}" dt="2020-06-22T12:37:29.267" v="443" actId="47"/>
        <pc:sldMkLst>
          <pc:docMk/>
          <pc:sldMk cId="719772756" sldId="259"/>
        </pc:sldMkLst>
      </pc:sldChg>
      <pc:sldChg chg="del">
        <pc:chgData name="CSILLA FILÓ" userId="7405f81079fe67b7" providerId="LiveId" clId="{25EC4164-8A92-4B02-AE72-390F795C2DBB}" dt="2020-06-22T12:37:31.895" v="444" actId="47"/>
        <pc:sldMkLst>
          <pc:docMk/>
          <pc:sldMk cId="4025773468" sldId="260"/>
        </pc:sldMkLst>
      </pc:sldChg>
      <pc:sldChg chg="modSp mod">
        <pc:chgData name="CSILLA FILÓ" userId="7405f81079fe67b7" providerId="LiveId" clId="{25EC4164-8A92-4B02-AE72-390F795C2DBB}" dt="2020-06-22T12:16:27.694" v="81" actId="20577"/>
        <pc:sldMkLst>
          <pc:docMk/>
          <pc:sldMk cId="2552525456" sldId="264"/>
        </pc:sldMkLst>
        <pc:spChg chg="mod">
          <ac:chgData name="CSILLA FILÓ" userId="7405f81079fe67b7" providerId="LiveId" clId="{25EC4164-8A92-4B02-AE72-390F795C2DBB}" dt="2020-06-22T12:15:57.567" v="54" actId="20577"/>
          <ac:spMkLst>
            <pc:docMk/>
            <pc:sldMk cId="2552525456" sldId="264"/>
            <ac:spMk id="2" creationId="{00000000-0000-0000-0000-000000000000}"/>
          </ac:spMkLst>
        </pc:spChg>
        <pc:spChg chg="mod">
          <ac:chgData name="CSILLA FILÓ" userId="7405f81079fe67b7" providerId="LiveId" clId="{25EC4164-8A92-4B02-AE72-390F795C2DBB}" dt="2020-06-22T12:16:27.694" v="81" actId="20577"/>
          <ac:spMkLst>
            <pc:docMk/>
            <pc:sldMk cId="2552525456" sldId="264"/>
            <ac:spMk id="3" creationId="{00000000-0000-0000-0000-000000000000}"/>
          </ac:spMkLst>
        </pc:spChg>
      </pc:sldChg>
      <pc:sldChg chg="modSp add mod">
        <pc:chgData name="CSILLA FILÓ" userId="7405f81079fe67b7" providerId="LiveId" clId="{25EC4164-8A92-4B02-AE72-390F795C2DBB}" dt="2020-06-22T12:17:39.619" v="98" actId="5793"/>
        <pc:sldMkLst>
          <pc:docMk/>
          <pc:sldMk cId="940386217" sldId="265"/>
        </pc:sldMkLst>
        <pc:spChg chg="mod">
          <ac:chgData name="CSILLA FILÓ" userId="7405f81079fe67b7" providerId="LiveId" clId="{25EC4164-8A92-4B02-AE72-390F795C2DBB}" dt="2020-06-22T12:17:06.373" v="91"/>
          <ac:spMkLst>
            <pc:docMk/>
            <pc:sldMk cId="940386217" sldId="265"/>
            <ac:spMk id="2" creationId="{00000000-0000-0000-0000-000000000000}"/>
          </ac:spMkLst>
        </pc:spChg>
        <pc:spChg chg="mod">
          <ac:chgData name="CSILLA FILÓ" userId="7405f81079fe67b7" providerId="LiveId" clId="{25EC4164-8A92-4B02-AE72-390F795C2DBB}" dt="2020-06-22T12:17:39.619" v="98" actId="5793"/>
          <ac:spMkLst>
            <pc:docMk/>
            <pc:sldMk cId="940386217" sldId="265"/>
            <ac:spMk id="3" creationId="{00000000-0000-0000-0000-000000000000}"/>
          </ac:spMkLst>
        </pc:spChg>
      </pc:sldChg>
      <pc:sldChg chg="modSp add">
        <pc:chgData name="CSILLA FILÓ" userId="7405f81079fe67b7" providerId="LiveId" clId="{25EC4164-8A92-4B02-AE72-390F795C2DBB}" dt="2020-06-22T12:19:27.453" v="101"/>
        <pc:sldMkLst>
          <pc:docMk/>
          <pc:sldMk cId="2700800715" sldId="266"/>
        </pc:sldMkLst>
        <pc:spChg chg="mod">
          <ac:chgData name="CSILLA FILÓ" userId="7405f81079fe67b7" providerId="LiveId" clId="{25EC4164-8A92-4B02-AE72-390F795C2DBB}" dt="2020-06-22T12:18:38.614" v="99"/>
          <ac:spMkLst>
            <pc:docMk/>
            <pc:sldMk cId="2700800715" sldId="266"/>
            <ac:spMk id="2" creationId="{00000000-0000-0000-0000-000000000000}"/>
          </ac:spMkLst>
        </pc:spChg>
        <pc:spChg chg="mod">
          <ac:chgData name="CSILLA FILÓ" userId="7405f81079fe67b7" providerId="LiveId" clId="{25EC4164-8A92-4B02-AE72-390F795C2DBB}" dt="2020-06-22T12:19:27.453" v="101"/>
          <ac:spMkLst>
            <pc:docMk/>
            <pc:sldMk cId="2700800715" sldId="266"/>
            <ac:spMk id="3" creationId="{00000000-0000-0000-0000-000000000000}"/>
          </ac:spMkLst>
        </pc:spChg>
      </pc:sldChg>
      <pc:sldChg chg="addSp delSp modSp add">
        <pc:chgData name="CSILLA FILÓ" userId="7405f81079fe67b7" providerId="LiveId" clId="{25EC4164-8A92-4B02-AE72-390F795C2DBB}" dt="2020-06-22T12:21:07.587" v="102"/>
        <pc:sldMkLst>
          <pc:docMk/>
          <pc:sldMk cId="979042938" sldId="267"/>
        </pc:sldMkLst>
        <pc:spChg chg="mod">
          <ac:chgData name="CSILLA FILÓ" userId="7405f81079fe67b7" providerId="LiveId" clId="{25EC4164-8A92-4B02-AE72-390F795C2DBB}" dt="2020-06-22T12:18:43.097" v="100"/>
          <ac:spMkLst>
            <pc:docMk/>
            <pc:sldMk cId="979042938" sldId="267"/>
            <ac:spMk id="2" creationId="{00000000-0000-0000-0000-000000000000}"/>
          </ac:spMkLst>
        </pc:spChg>
        <pc:spChg chg="del">
          <ac:chgData name="CSILLA FILÓ" userId="7405f81079fe67b7" providerId="LiveId" clId="{25EC4164-8A92-4B02-AE72-390F795C2DBB}" dt="2020-06-22T12:21:07.587" v="102"/>
          <ac:spMkLst>
            <pc:docMk/>
            <pc:sldMk cId="979042938" sldId="267"/>
            <ac:spMk id="3" creationId="{00000000-0000-0000-0000-000000000000}"/>
          </ac:spMkLst>
        </pc:spChg>
        <pc:picChg chg="add mod">
          <ac:chgData name="CSILLA FILÓ" userId="7405f81079fe67b7" providerId="LiveId" clId="{25EC4164-8A92-4B02-AE72-390F795C2DBB}" dt="2020-06-22T12:21:07.587" v="102"/>
          <ac:picMkLst>
            <pc:docMk/>
            <pc:sldMk cId="979042938" sldId="267"/>
            <ac:picMk id="5" creationId="{50A78B6F-B807-4EBD-AE70-EC1CC2B84072}"/>
          </ac:picMkLst>
        </pc:picChg>
      </pc:sldChg>
      <pc:sldChg chg="modSp add mod">
        <pc:chgData name="CSILLA FILÓ" userId="7405f81079fe67b7" providerId="LiveId" clId="{25EC4164-8A92-4B02-AE72-390F795C2DBB}" dt="2020-06-22T12:21:49.261" v="107" actId="20577"/>
        <pc:sldMkLst>
          <pc:docMk/>
          <pc:sldMk cId="2081638016" sldId="268"/>
        </pc:sldMkLst>
        <pc:spChg chg="mod">
          <ac:chgData name="CSILLA FILÓ" userId="7405f81079fe67b7" providerId="LiveId" clId="{25EC4164-8A92-4B02-AE72-390F795C2DBB}" dt="2020-06-22T12:21:31.665" v="103"/>
          <ac:spMkLst>
            <pc:docMk/>
            <pc:sldMk cId="2081638016" sldId="268"/>
            <ac:spMk id="2" creationId="{00000000-0000-0000-0000-000000000000}"/>
          </ac:spMkLst>
        </pc:spChg>
        <pc:spChg chg="mod">
          <ac:chgData name="CSILLA FILÓ" userId="7405f81079fe67b7" providerId="LiveId" clId="{25EC4164-8A92-4B02-AE72-390F795C2DBB}" dt="2020-06-22T12:21:49.261" v="107" actId="20577"/>
          <ac:spMkLst>
            <pc:docMk/>
            <pc:sldMk cId="2081638016" sldId="268"/>
            <ac:spMk id="3" creationId="{00000000-0000-0000-0000-000000000000}"/>
          </ac:spMkLst>
        </pc:spChg>
      </pc:sldChg>
      <pc:sldChg chg="modSp add mod">
        <pc:chgData name="CSILLA FILÓ" userId="7405f81079fe67b7" providerId="LiveId" clId="{25EC4164-8A92-4B02-AE72-390F795C2DBB}" dt="2020-06-22T12:22:41.122" v="119" actId="20577"/>
        <pc:sldMkLst>
          <pc:docMk/>
          <pc:sldMk cId="1111241975" sldId="269"/>
        </pc:sldMkLst>
        <pc:spChg chg="mod">
          <ac:chgData name="CSILLA FILÓ" userId="7405f81079fe67b7" providerId="LiveId" clId="{25EC4164-8A92-4B02-AE72-390F795C2DBB}" dt="2020-06-22T12:22:24.573" v="114"/>
          <ac:spMkLst>
            <pc:docMk/>
            <pc:sldMk cId="1111241975" sldId="269"/>
            <ac:spMk id="2" creationId="{00000000-0000-0000-0000-000000000000}"/>
          </ac:spMkLst>
        </pc:spChg>
        <pc:spChg chg="mod">
          <ac:chgData name="CSILLA FILÓ" userId="7405f81079fe67b7" providerId="LiveId" clId="{25EC4164-8A92-4B02-AE72-390F795C2DBB}" dt="2020-06-22T12:22:41.122" v="119" actId="20577"/>
          <ac:spMkLst>
            <pc:docMk/>
            <pc:sldMk cId="1111241975" sldId="269"/>
            <ac:spMk id="3" creationId="{00000000-0000-0000-0000-000000000000}"/>
          </ac:spMkLst>
        </pc:spChg>
      </pc:sldChg>
      <pc:sldChg chg="modSp add mod">
        <pc:chgData name="CSILLA FILÓ" userId="7405f81079fe67b7" providerId="LiveId" clId="{25EC4164-8A92-4B02-AE72-390F795C2DBB}" dt="2020-06-22T12:23:26.365" v="138"/>
        <pc:sldMkLst>
          <pc:docMk/>
          <pc:sldMk cId="2786977154" sldId="270"/>
        </pc:sldMkLst>
        <pc:spChg chg="mod">
          <ac:chgData name="CSILLA FILÓ" userId="7405f81079fe67b7" providerId="LiveId" clId="{25EC4164-8A92-4B02-AE72-390F795C2DBB}" dt="2020-06-22T12:23:00.639" v="137" actId="20577"/>
          <ac:spMkLst>
            <pc:docMk/>
            <pc:sldMk cId="2786977154" sldId="270"/>
            <ac:spMk id="2" creationId="{00000000-0000-0000-0000-000000000000}"/>
          </ac:spMkLst>
        </pc:spChg>
        <pc:spChg chg="mod">
          <ac:chgData name="CSILLA FILÓ" userId="7405f81079fe67b7" providerId="LiveId" clId="{25EC4164-8A92-4B02-AE72-390F795C2DBB}" dt="2020-06-22T12:23:26.365" v="138"/>
          <ac:spMkLst>
            <pc:docMk/>
            <pc:sldMk cId="2786977154" sldId="270"/>
            <ac:spMk id="3" creationId="{00000000-0000-0000-0000-000000000000}"/>
          </ac:spMkLst>
        </pc:spChg>
      </pc:sldChg>
      <pc:sldChg chg="modSp add mod modNotesTx">
        <pc:chgData name="CSILLA FILÓ" userId="7405f81079fe67b7" providerId="LiveId" clId="{25EC4164-8A92-4B02-AE72-390F795C2DBB}" dt="2020-06-22T12:25:21.238" v="176" actId="5793"/>
        <pc:sldMkLst>
          <pc:docMk/>
          <pc:sldMk cId="1107509665" sldId="271"/>
        </pc:sldMkLst>
        <pc:spChg chg="mod">
          <ac:chgData name="CSILLA FILÓ" userId="7405f81079fe67b7" providerId="LiveId" clId="{25EC4164-8A92-4B02-AE72-390F795C2DBB}" dt="2020-06-22T12:24:21.138" v="164" actId="20577"/>
          <ac:spMkLst>
            <pc:docMk/>
            <pc:sldMk cId="1107509665" sldId="271"/>
            <ac:spMk id="2" creationId="{00000000-0000-0000-0000-000000000000}"/>
          </ac:spMkLst>
        </pc:spChg>
        <pc:spChg chg="mod">
          <ac:chgData name="CSILLA FILÓ" userId="7405f81079fe67b7" providerId="LiveId" clId="{25EC4164-8A92-4B02-AE72-390F795C2DBB}" dt="2020-06-22T12:25:21.238" v="176" actId="5793"/>
          <ac:spMkLst>
            <pc:docMk/>
            <pc:sldMk cId="1107509665" sldId="271"/>
            <ac:spMk id="3" creationId="{00000000-0000-0000-0000-000000000000}"/>
          </ac:spMkLst>
        </pc:spChg>
      </pc:sldChg>
      <pc:sldChg chg="addSp delSp modSp add mod modNotesTx">
        <pc:chgData name="CSILLA FILÓ" userId="7405f81079fe67b7" providerId="LiveId" clId="{25EC4164-8A92-4B02-AE72-390F795C2DBB}" dt="2020-06-22T12:31:18.960" v="269" actId="20577"/>
        <pc:sldMkLst>
          <pc:docMk/>
          <pc:sldMk cId="1531574976" sldId="272"/>
        </pc:sldMkLst>
        <pc:spChg chg="mod">
          <ac:chgData name="CSILLA FILÓ" userId="7405f81079fe67b7" providerId="LiveId" clId="{25EC4164-8A92-4B02-AE72-390F795C2DBB}" dt="2020-06-22T12:26:17.284" v="193" actId="20577"/>
          <ac:spMkLst>
            <pc:docMk/>
            <pc:sldMk cId="1531574976" sldId="272"/>
            <ac:spMk id="2" creationId="{00000000-0000-0000-0000-000000000000}"/>
          </ac:spMkLst>
        </pc:spChg>
        <pc:spChg chg="del">
          <ac:chgData name="CSILLA FILÓ" userId="7405f81079fe67b7" providerId="LiveId" clId="{25EC4164-8A92-4B02-AE72-390F795C2DBB}" dt="2020-06-22T12:26:37.288" v="194"/>
          <ac:spMkLst>
            <pc:docMk/>
            <pc:sldMk cId="1531574976" sldId="272"/>
            <ac:spMk id="3" creationId="{00000000-0000-0000-0000-000000000000}"/>
          </ac:spMkLst>
        </pc:spChg>
        <pc:picChg chg="add mod">
          <ac:chgData name="CSILLA FILÓ" userId="7405f81079fe67b7" providerId="LiveId" clId="{25EC4164-8A92-4B02-AE72-390F795C2DBB}" dt="2020-06-22T12:26:37.288" v="194"/>
          <ac:picMkLst>
            <pc:docMk/>
            <pc:sldMk cId="1531574976" sldId="272"/>
            <ac:picMk id="5" creationId="{6C60FC17-F91C-4290-AD68-FDE36B67BC8A}"/>
          </ac:picMkLst>
        </pc:picChg>
      </pc:sldChg>
      <pc:sldChg chg="addSp modSp add mod">
        <pc:chgData name="CSILLA FILÓ" userId="7405f81079fe67b7" providerId="LiveId" clId="{25EC4164-8A92-4B02-AE72-390F795C2DBB}" dt="2020-06-22T12:34:22.013" v="350" actId="14100"/>
        <pc:sldMkLst>
          <pc:docMk/>
          <pc:sldMk cId="1770234994" sldId="273"/>
        </pc:sldMkLst>
        <pc:spChg chg="mod">
          <ac:chgData name="CSILLA FILÓ" userId="7405f81079fe67b7" providerId="LiveId" clId="{25EC4164-8A92-4B02-AE72-390F795C2DBB}" dt="2020-06-22T12:33:43.407" v="346" actId="27636"/>
          <ac:spMkLst>
            <pc:docMk/>
            <pc:sldMk cId="1770234994" sldId="273"/>
            <ac:spMk id="2" creationId="{00000000-0000-0000-0000-000000000000}"/>
          </ac:spMkLst>
        </pc:spChg>
        <pc:picChg chg="add mod">
          <ac:chgData name="CSILLA FILÓ" userId="7405f81079fe67b7" providerId="LiveId" clId="{25EC4164-8A92-4B02-AE72-390F795C2DBB}" dt="2020-06-22T12:34:22.013" v="350" actId="14100"/>
          <ac:picMkLst>
            <pc:docMk/>
            <pc:sldMk cId="1770234994" sldId="273"/>
            <ac:picMk id="5" creationId="{0CB94FF9-0157-45E1-9168-A78D9BACC64D}"/>
          </ac:picMkLst>
        </pc:picChg>
      </pc:sldChg>
      <pc:sldChg chg="modSp add mod">
        <pc:chgData name="CSILLA FILÓ" userId="7405f81079fe67b7" providerId="LiveId" clId="{25EC4164-8A92-4B02-AE72-390F795C2DBB}" dt="2020-06-22T12:34:55.030" v="354"/>
        <pc:sldMkLst>
          <pc:docMk/>
          <pc:sldMk cId="1253141494" sldId="274"/>
        </pc:sldMkLst>
        <pc:spChg chg="mod">
          <ac:chgData name="CSILLA FILÓ" userId="7405f81079fe67b7" providerId="LiveId" clId="{25EC4164-8A92-4B02-AE72-390F795C2DBB}" dt="2020-06-22T12:34:40.181" v="351"/>
          <ac:spMkLst>
            <pc:docMk/>
            <pc:sldMk cId="1253141494" sldId="274"/>
            <ac:spMk id="2" creationId="{00000000-0000-0000-0000-000000000000}"/>
          </ac:spMkLst>
        </pc:spChg>
        <pc:spChg chg="mod">
          <ac:chgData name="CSILLA FILÓ" userId="7405f81079fe67b7" providerId="LiveId" clId="{25EC4164-8A92-4B02-AE72-390F795C2DBB}" dt="2020-06-22T12:34:55.030" v="354"/>
          <ac:spMkLst>
            <pc:docMk/>
            <pc:sldMk cId="1253141494" sldId="274"/>
            <ac:spMk id="3" creationId="{00000000-0000-0000-0000-000000000000}"/>
          </ac:spMkLst>
        </pc:spChg>
      </pc:sldChg>
      <pc:sldChg chg="modSp add mod">
        <pc:chgData name="CSILLA FILÓ" userId="7405f81079fe67b7" providerId="LiveId" clId="{25EC4164-8A92-4B02-AE72-390F795C2DBB}" dt="2020-06-22T12:36:11.273" v="398" actId="20577"/>
        <pc:sldMkLst>
          <pc:docMk/>
          <pc:sldMk cId="3531983899" sldId="275"/>
        </pc:sldMkLst>
        <pc:spChg chg="mod">
          <ac:chgData name="CSILLA FILÓ" userId="7405f81079fe67b7" providerId="LiveId" clId="{25EC4164-8A92-4B02-AE72-390F795C2DBB}" dt="2020-06-22T12:35:45.652" v="367" actId="20577"/>
          <ac:spMkLst>
            <pc:docMk/>
            <pc:sldMk cId="3531983899" sldId="275"/>
            <ac:spMk id="2" creationId="{00000000-0000-0000-0000-000000000000}"/>
          </ac:spMkLst>
        </pc:spChg>
        <pc:spChg chg="mod">
          <ac:chgData name="CSILLA FILÓ" userId="7405f81079fe67b7" providerId="LiveId" clId="{25EC4164-8A92-4B02-AE72-390F795C2DBB}" dt="2020-06-22T12:36:11.273" v="398" actId="20577"/>
          <ac:spMkLst>
            <pc:docMk/>
            <pc:sldMk cId="3531983899" sldId="275"/>
            <ac:spMk id="3" creationId="{00000000-0000-0000-0000-000000000000}"/>
          </ac:spMkLst>
        </pc:spChg>
      </pc:sldChg>
      <pc:sldChg chg="addSp modSp add mod modNotesTx">
        <pc:chgData name="CSILLA FILÓ" userId="7405f81079fe67b7" providerId="LiveId" clId="{25EC4164-8A92-4B02-AE72-390F795C2DBB}" dt="2020-06-22T12:31:43.743" v="271"/>
        <pc:sldMkLst>
          <pc:docMk/>
          <pc:sldMk cId="2732438682" sldId="276"/>
        </pc:sldMkLst>
        <pc:spChg chg="mod">
          <ac:chgData name="CSILLA FILÓ" userId="7405f81079fe67b7" providerId="LiveId" clId="{25EC4164-8A92-4B02-AE72-390F795C2DBB}" dt="2020-06-22T12:28:22.843" v="198" actId="27636"/>
          <ac:spMkLst>
            <pc:docMk/>
            <pc:sldMk cId="2732438682" sldId="276"/>
            <ac:spMk id="2" creationId="{00000000-0000-0000-0000-000000000000}"/>
          </ac:spMkLst>
        </pc:spChg>
        <pc:spChg chg="mod">
          <ac:chgData name="CSILLA FILÓ" userId="7405f81079fe67b7" providerId="LiveId" clId="{25EC4164-8A92-4B02-AE72-390F795C2DBB}" dt="2020-06-22T12:31:43.743" v="271"/>
          <ac:spMkLst>
            <pc:docMk/>
            <pc:sldMk cId="2732438682" sldId="276"/>
            <ac:spMk id="3" creationId="{00000000-0000-0000-0000-000000000000}"/>
          </ac:spMkLst>
        </pc:spChg>
        <pc:picChg chg="add mod">
          <ac:chgData name="CSILLA FILÓ" userId="7405f81079fe67b7" providerId="LiveId" clId="{25EC4164-8A92-4B02-AE72-390F795C2DBB}" dt="2020-06-22T12:29:28.348" v="211" actId="1076"/>
          <ac:picMkLst>
            <pc:docMk/>
            <pc:sldMk cId="2732438682" sldId="276"/>
            <ac:picMk id="5" creationId="{AFF73C9D-5BA0-492A-B9C8-1D3FF1F4F2A6}"/>
          </ac:picMkLst>
        </pc:picChg>
      </pc:sldChg>
      <pc:sldChg chg="addSp modSp add mod modNotesTx">
        <pc:chgData name="CSILLA FILÓ" userId="7405f81079fe67b7" providerId="LiveId" clId="{25EC4164-8A92-4B02-AE72-390F795C2DBB}" dt="2020-06-22T12:33:19.690" v="344" actId="1076"/>
        <pc:sldMkLst>
          <pc:docMk/>
          <pc:sldMk cId="1479112724" sldId="277"/>
        </pc:sldMkLst>
        <pc:spChg chg="mod">
          <ac:chgData name="CSILLA FILÓ" userId="7405f81079fe67b7" providerId="LiveId" clId="{25EC4164-8A92-4B02-AE72-390F795C2DBB}" dt="2020-06-22T12:32:01.668" v="273" actId="27636"/>
          <ac:spMkLst>
            <pc:docMk/>
            <pc:sldMk cId="1479112724" sldId="277"/>
            <ac:spMk id="2" creationId="{00000000-0000-0000-0000-000000000000}"/>
          </ac:spMkLst>
        </pc:spChg>
        <pc:spChg chg="mod">
          <ac:chgData name="CSILLA FILÓ" userId="7405f81079fe67b7" providerId="LiveId" clId="{25EC4164-8A92-4B02-AE72-390F795C2DBB}" dt="2020-06-22T12:32:48.725" v="340" actId="20577"/>
          <ac:spMkLst>
            <pc:docMk/>
            <pc:sldMk cId="1479112724" sldId="277"/>
            <ac:spMk id="3" creationId="{00000000-0000-0000-0000-000000000000}"/>
          </ac:spMkLst>
        </pc:spChg>
        <pc:picChg chg="add mod">
          <ac:chgData name="CSILLA FILÓ" userId="7405f81079fe67b7" providerId="LiveId" clId="{25EC4164-8A92-4B02-AE72-390F795C2DBB}" dt="2020-06-22T12:33:19.690" v="344" actId="1076"/>
          <ac:picMkLst>
            <pc:docMk/>
            <pc:sldMk cId="1479112724" sldId="277"/>
            <ac:picMk id="5" creationId="{DCFA8845-D9A0-4970-8D4E-05355456B1CD}"/>
          </ac:picMkLst>
        </pc:picChg>
      </pc:sldChg>
      <pc:sldChg chg="modSp add mod">
        <pc:chgData name="CSILLA FILÓ" userId="7405f81079fe67b7" providerId="LiveId" clId="{25EC4164-8A92-4B02-AE72-390F795C2DBB}" dt="2020-06-22T12:36:31.017" v="413" actId="27636"/>
        <pc:sldMkLst>
          <pc:docMk/>
          <pc:sldMk cId="2920517635" sldId="278"/>
        </pc:sldMkLst>
        <pc:spChg chg="mod">
          <ac:chgData name="CSILLA FILÓ" userId="7405f81079fe67b7" providerId="LiveId" clId="{25EC4164-8A92-4B02-AE72-390F795C2DBB}" dt="2020-06-22T12:36:17.511" v="411" actId="20577"/>
          <ac:spMkLst>
            <pc:docMk/>
            <pc:sldMk cId="2920517635" sldId="278"/>
            <ac:spMk id="2" creationId="{00000000-0000-0000-0000-000000000000}"/>
          </ac:spMkLst>
        </pc:spChg>
        <pc:spChg chg="mod">
          <ac:chgData name="CSILLA FILÓ" userId="7405f81079fe67b7" providerId="LiveId" clId="{25EC4164-8A92-4B02-AE72-390F795C2DBB}" dt="2020-06-22T12:36:31.017" v="413" actId="27636"/>
          <ac:spMkLst>
            <pc:docMk/>
            <pc:sldMk cId="2920517635" sldId="278"/>
            <ac:spMk id="3" creationId="{00000000-0000-0000-0000-000000000000}"/>
          </ac:spMkLst>
        </pc:spChg>
      </pc:sldChg>
      <pc:sldChg chg="add del">
        <pc:chgData name="CSILLA FILÓ" userId="7405f81079fe67b7" providerId="LiveId" clId="{25EC4164-8A92-4B02-AE72-390F795C2DBB}" dt="2020-06-22T12:36:40.287" v="414" actId="47"/>
        <pc:sldMkLst>
          <pc:docMk/>
          <pc:sldMk cId="4013345056" sldId="279"/>
        </pc:sldMkLst>
      </pc:sldChg>
      <pc:sldChg chg="add del">
        <pc:chgData name="CSILLA FILÓ" userId="7405f81079fe67b7" providerId="LiveId" clId="{25EC4164-8A92-4B02-AE72-390F795C2DBB}" dt="2020-06-22T12:36:41.089" v="415" actId="47"/>
        <pc:sldMkLst>
          <pc:docMk/>
          <pc:sldMk cId="1764135692" sldId="280"/>
        </pc:sldMkLst>
      </pc:sldChg>
      <pc:sldChg chg="add del">
        <pc:chgData name="CSILLA FILÓ" userId="7405f81079fe67b7" providerId="LiveId" clId="{25EC4164-8A92-4B02-AE72-390F795C2DBB}" dt="2020-06-22T12:36:42.266" v="416" actId="47"/>
        <pc:sldMkLst>
          <pc:docMk/>
          <pc:sldMk cId="1730159136"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B829-3F1E-4106-BE6B-DA288349A410}" type="datetimeFigureOut">
              <a:rPr lang="hu-HU" smtClean="0"/>
              <a:t>2020. 06. 25.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7CDC6-9918-45C5-BF3A-39725102091B}" type="slidenum">
              <a:rPr lang="hu-HU" smtClean="0"/>
              <a:t>‹#›</a:t>
            </a:fld>
            <a:endParaRPr lang="hu-HU"/>
          </a:p>
        </p:txBody>
      </p:sp>
    </p:spTree>
    <p:extLst>
      <p:ext uri="{BB962C8B-B14F-4D97-AF65-F5344CB8AC3E}">
        <p14:creationId xmlns:p14="http://schemas.microsoft.com/office/powerpoint/2010/main" val="26579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gazdasági szervezetek létformájává vált a szinte folyamatos változás kényszere. A vállalkozásoknak a stratégiai céljaik eléréséhez és ahhoz, hogy a változó környezeti feltételekhez alkalmazkodni tudjanak különböző projekteket kell megvalósítaniuk.</a:t>
            </a:r>
          </a:p>
          <a:p>
            <a:r>
              <a:rPr lang="hu-HU" dirty="0"/>
              <a:t>A projektmenedzsment képezi az egyik legfontosabb eszközét annak, ahogyan egy szervezet az egyik állapotából egy másik állapotába változik át. Ezért nevezhetnénk változás-menedzsmentnek is.</a:t>
            </a:r>
          </a:p>
        </p:txBody>
      </p:sp>
      <p:sp>
        <p:nvSpPr>
          <p:cNvPr id="4" name="Dia számának helye 3"/>
          <p:cNvSpPr>
            <a:spLocks noGrp="1"/>
          </p:cNvSpPr>
          <p:nvPr>
            <p:ph type="sldNum" sz="quarter" idx="5"/>
          </p:nvPr>
        </p:nvSpPr>
        <p:spPr/>
        <p:txBody>
          <a:bodyPr/>
          <a:lstStyle/>
          <a:p>
            <a:fld id="{51F7CDC6-9918-45C5-BF3A-39725102091B}" type="slidenum">
              <a:rPr lang="hu-HU" smtClean="0"/>
              <a:t>3</a:t>
            </a:fld>
            <a:endParaRPr lang="hu-HU"/>
          </a:p>
        </p:txBody>
      </p:sp>
    </p:spTree>
    <p:extLst>
      <p:ext uri="{BB962C8B-B14F-4D97-AF65-F5344CB8AC3E}">
        <p14:creationId xmlns:p14="http://schemas.microsoft.com/office/powerpoint/2010/main" val="80259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projektcélként definiált elérendő eredmény alapján a különféle tartalmú projekteket a következő kategóriák szerint célszerű csoportosítani:</a:t>
            </a:r>
          </a:p>
          <a:p>
            <a:r>
              <a:rPr lang="hu-HU" dirty="0"/>
              <a:t>• beruházási projektek,</a:t>
            </a:r>
          </a:p>
          <a:p>
            <a:r>
              <a:rPr lang="hu-HU" dirty="0"/>
              <a:t>• kutatási-és fejlesztési projektek,</a:t>
            </a:r>
          </a:p>
          <a:p>
            <a:r>
              <a:rPr lang="hu-HU" dirty="0"/>
              <a:t>• szellemi szolgáltatási projektek.</a:t>
            </a:r>
          </a:p>
          <a:p>
            <a:r>
              <a:rPr lang="hu-HU" dirty="0"/>
              <a:t>A beruházási projektek eredményeként valamilyen termék előállítására, vagy szolgáltatás teljesítésére alkalmas létesítmény jön létre, vagy már meglévő létesítmény kerül átalakításra, bővítésre, felújításra vagy megszüntetésre. Ezen projekteket műszaki, illetve létesítményi projekteknek is nevezi a szakirodalom.</a:t>
            </a:r>
          </a:p>
          <a:p>
            <a:r>
              <a:rPr lang="hu-HU" dirty="0"/>
              <a:t>A beruházási projektek létesítésének meghatározó erőforrása – materiális jellegű (anyag, berendezés).</a:t>
            </a:r>
          </a:p>
          <a:p>
            <a:r>
              <a:rPr lang="hu-HU" dirty="0"/>
              <a:t>A kutatási és fejlesztési projektek eredményeként:</a:t>
            </a:r>
          </a:p>
          <a:p>
            <a:r>
              <a:rPr lang="hu-HU" dirty="0"/>
              <a:t>• új termék, vagy új technológia jön létre,</a:t>
            </a:r>
          </a:p>
          <a:p>
            <a:r>
              <a:rPr lang="hu-HU" dirty="0"/>
              <a:t>• meglévő termék, vagy technológia javulása következik be,</a:t>
            </a:r>
          </a:p>
          <a:p>
            <a:r>
              <a:rPr lang="hu-HU" dirty="0"/>
              <a:t>• új termék gyártása, vagy új technológia alkalmazása kerül bevezetésre,</a:t>
            </a:r>
          </a:p>
          <a:p>
            <a:r>
              <a:rPr lang="hu-HU" dirty="0"/>
              <a:t>• a termékek gyártási költsége csökkenthető,</a:t>
            </a:r>
          </a:p>
          <a:p>
            <a:r>
              <a:rPr lang="hu-HU" dirty="0"/>
              <a:t>• új értékesítési, vagy beszerzési piacok kerülnek megszerzésre stb.</a:t>
            </a:r>
          </a:p>
          <a:p>
            <a:r>
              <a:rPr lang="hu-HU" dirty="0"/>
              <a:t>A kutatási és fejlesztési projekteket a szakirodalom gyakran innovációs projekteknek nevezi.</a:t>
            </a:r>
          </a:p>
          <a:p>
            <a:r>
              <a:rPr lang="hu-HU" dirty="0"/>
              <a:t>A kutatási és fejlesztési projektek fizikai megvalósítása során a materiális jellegű erőforrások mellett egyre inkább a szellemi erőforrások válnak meghatározóvá.</a:t>
            </a:r>
          </a:p>
          <a:p>
            <a:r>
              <a:rPr lang="hu-HU" dirty="0"/>
              <a:t>A szellemi szolgáltatási projektek eredményeként egy szervezet működési körülményeinek és működése keretfeltételeinek új minősége jön létre:</a:t>
            </a:r>
          </a:p>
          <a:p>
            <a:r>
              <a:rPr lang="hu-HU" dirty="0"/>
              <a:t>• a szervezeti struktúra átalakítása,</a:t>
            </a:r>
          </a:p>
          <a:p>
            <a:r>
              <a:rPr lang="hu-HU" dirty="0"/>
              <a:t>• a tulajdonosi struktúra megváltoztatása,</a:t>
            </a:r>
          </a:p>
          <a:p>
            <a:r>
              <a:rPr lang="hu-HU" dirty="0"/>
              <a:t>• a szervezet tagjainak jelentős mértékű tovább-,vagy átképzése.</a:t>
            </a:r>
          </a:p>
          <a:p>
            <a:r>
              <a:rPr lang="hu-HU" dirty="0"/>
              <a:t>A szellemi szolgáltatási projektek teljesítésének meghatározó erőforrása - a szellemi erőforrás.</a:t>
            </a:r>
          </a:p>
          <a:p>
            <a:r>
              <a:rPr lang="hu-HU" dirty="0"/>
              <a:t>A szakirodalom megkülönbözteti még a:</a:t>
            </a:r>
          </a:p>
          <a:p>
            <a:r>
              <a:rPr lang="hu-HU" dirty="0"/>
              <a:t>• mega („szuper”) projekteket, amelyek, nem egy gazdálkodó szervezethez kötődnek, jelentős a tőke és más erőforrás igényük, területileg és időben is kiterjedtek (például olimpia, világkiállítás).</a:t>
            </a:r>
          </a:p>
        </p:txBody>
      </p:sp>
      <p:sp>
        <p:nvSpPr>
          <p:cNvPr id="4" name="Dia számának helye 3"/>
          <p:cNvSpPr>
            <a:spLocks noGrp="1"/>
          </p:cNvSpPr>
          <p:nvPr>
            <p:ph type="sldNum" sz="quarter" idx="5"/>
          </p:nvPr>
        </p:nvSpPr>
        <p:spPr/>
        <p:txBody>
          <a:bodyPr/>
          <a:lstStyle/>
          <a:p>
            <a:fld id="{51F7CDC6-9918-45C5-BF3A-39725102091B}" type="slidenum">
              <a:rPr lang="hu-HU" smtClean="0"/>
              <a:t>14</a:t>
            </a:fld>
            <a:endParaRPr lang="hu-HU"/>
          </a:p>
        </p:txBody>
      </p:sp>
    </p:spTree>
    <p:extLst>
      <p:ext uri="{BB962C8B-B14F-4D97-AF65-F5344CB8AC3E}">
        <p14:creationId xmlns:p14="http://schemas.microsoft.com/office/powerpoint/2010/main" val="23116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 </a:t>
            </a:r>
            <a:r>
              <a:rPr lang="hu-HU" sz="1200" b="1" i="0" u="none" strike="noStrike" kern="1200" baseline="0" dirty="0">
                <a:solidFill>
                  <a:schemeClr val="tx1"/>
                </a:solidFill>
                <a:latin typeface="+mn-lt"/>
                <a:ea typeface="+mn-ea"/>
                <a:cs typeface="+mn-cs"/>
              </a:rPr>
              <a:t>külső projekt </a:t>
            </a:r>
            <a:r>
              <a:rPr lang="hu-HU" sz="1200" b="0" i="0" u="none" strike="noStrike" kern="1200" baseline="0" dirty="0">
                <a:solidFill>
                  <a:schemeClr val="tx1"/>
                </a:solidFill>
                <a:latin typeface="+mn-lt"/>
                <a:ea typeface="+mn-ea"/>
                <a:cs typeface="+mn-cs"/>
              </a:rPr>
              <a:t>(szervezeten kívüli közreműködők a fizikai megvalósításban), </a:t>
            </a:r>
          </a:p>
          <a:p>
            <a:r>
              <a:rPr lang="hu-HU" sz="1200" b="0" i="0" u="none" strike="noStrike" kern="1200" baseline="0" dirty="0">
                <a:solidFill>
                  <a:schemeClr val="tx1"/>
                </a:solidFill>
                <a:latin typeface="+mn-lt"/>
                <a:ea typeface="+mn-ea"/>
                <a:cs typeface="+mn-cs"/>
              </a:rPr>
              <a:t>• </a:t>
            </a:r>
            <a:r>
              <a:rPr lang="hu-HU" sz="1200" b="1" i="0" u="none" strike="noStrike" kern="1200" baseline="0" dirty="0">
                <a:solidFill>
                  <a:schemeClr val="tx1"/>
                </a:solidFill>
                <a:latin typeface="+mn-lt"/>
                <a:ea typeface="+mn-ea"/>
                <a:cs typeface="+mn-cs"/>
              </a:rPr>
              <a:t>belső projekt </a:t>
            </a:r>
            <a:r>
              <a:rPr lang="hu-HU" sz="1200" b="0" i="0" u="none" strike="noStrike" kern="1200" baseline="0" dirty="0">
                <a:solidFill>
                  <a:schemeClr val="tx1"/>
                </a:solidFill>
                <a:latin typeface="+mn-lt"/>
                <a:ea typeface="+mn-ea"/>
                <a:cs typeface="+mn-cs"/>
              </a:rPr>
              <a:t>(alapvetően a szervezet belső saját erőforrásai). </a:t>
            </a:r>
          </a:p>
          <a:p>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15</a:t>
            </a:fld>
            <a:endParaRPr lang="hu-HU"/>
          </a:p>
        </p:txBody>
      </p:sp>
    </p:spTree>
    <p:extLst>
      <p:ext uri="{BB962C8B-B14F-4D97-AF65-F5344CB8AC3E}">
        <p14:creationId xmlns:p14="http://schemas.microsoft.com/office/powerpoint/2010/main" val="69915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0" i="0" u="none" strike="noStrike" kern="1200" baseline="0" dirty="0">
              <a:solidFill>
                <a:schemeClr val="tx1"/>
              </a:solidFill>
              <a:latin typeface="+mn-lt"/>
              <a:ea typeface="+mn-ea"/>
              <a:cs typeface="+mn-cs"/>
            </a:endParaRPr>
          </a:p>
          <a:p>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projektmenedzsment</a:t>
            </a:r>
            <a:r>
              <a:rPr lang="hu-HU" sz="1200" b="0" i="0" u="none" strike="noStrike" kern="1200" baseline="0" dirty="0">
                <a:solidFill>
                  <a:schemeClr val="tx1"/>
                </a:solidFill>
                <a:latin typeface="+mn-lt"/>
                <a:ea typeface="+mn-ea"/>
                <a:cs typeface="+mn-cs"/>
              </a:rPr>
              <a:t>, mint az egyik fontos szakterületi menedzsment egyfajta </a:t>
            </a:r>
            <a:r>
              <a:rPr lang="hu-HU" sz="1200" b="1" i="0" u="none" strike="noStrike" kern="1200" baseline="0" dirty="0">
                <a:solidFill>
                  <a:schemeClr val="tx1"/>
                </a:solidFill>
                <a:latin typeface="+mn-lt"/>
                <a:ea typeface="+mn-ea"/>
                <a:cs typeface="+mn-cs"/>
              </a:rPr>
              <a:t>köztes kategória </a:t>
            </a:r>
            <a:r>
              <a:rPr lang="hu-HU" sz="1200" b="0" i="0" u="none" strike="noStrike" kern="1200" baseline="0" dirty="0">
                <a:solidFill>
                  <a:schemeClr val="tx1"/>
                </a:solidFill>
                <a:latin typeface="+mn-lt"/>
                <a:ea typeface="+mn-ea"/>
                <a:cs typeface="+mn-cs"/>
              </a:rPr>
              <a:t>vezetés stratégiai és operatív szintjei között. </a:t>
            </a:r>
          </a:p>
          <a:p>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a stratégia megvalósításának az eszköze, maga a </a:t>
            </a:r>
            <a:r>
              <a:rPr lang="hu-HU" sz="1200" b="1" i="0" u="none" strike="noStrike" kern="1200" baseline="0" dirty="0">
                <a:solidFill>
                  <a:schemeClr val="tx1"/>
                </a:solidFill>
                <a:latin typeface="+mn-lt"/>
                <a:ea typeface="+mn-ea"/>
                <a:cs typeface="+mn-cs"/>
              </a:rPr>
              <a:t>projekt </a:t>
            </a:r>
            <a:r>
              <a:rPr lang="hu-HU" sz="1200" b="0" i="0" u="none" strike="noStrike" kern="1200" baseline="0" dirty="0">
                <a:solidFill>
                  <a:schemeClr val="tx1"/>
                </a:solidFill>
                <a:latin typeface="+mn-lt"/>
                <a:ea typeface="+mn-ea"/>
                <a:cs typeface="+mn-cs"/>
              </a:rPr>
              <a:t>pedig egy-egy konkrét stratégiai program vagy részprogram, illetve annak egy jól </a:t>
            </a:r>
            <a:r>
              <a:rPr lang="hu-HU" sz="1200" b="0" i="0" u="none" strike="noStrike" kern="1200" baseline="0" dirty="0" err="1">
                <a:solidFill>
                  <a:schemeClr val="tx1"/>
                </a:solidFill>
                <a:latin typeface="+mn-lt"/>
                <a:ea typeface="+mn-ea"/>
                <a:cs typeface="+mn-cs"/>
              </a:rPr>
              <a:t>körülhatárolható</a:t>
            </a:r>
            <a:r>
              <a:rPr lang="hu-HU" sz="1200" b="0" i="0" u="none" strike="noStrike" kern="1200" baseline="0" dirty="0">
                <a:solidFill>
                  <a:schemeClr val="tx1"/>
                </a:solidFill>
                <a:latin typeface="+mn-lt"/>
                <a:ea typeface="+mn-ea"/>
                <a:cs typeface="+mn-cs"/>
              </a:rPr>
              <a:t> része. </a:t>
            </a:r>
          </a:p>
          <a:p>
            <a:r>
              <a:rPr lang="hu-HU" sz="1200" b="0" i="0" u="none" strike="noStrike" kern="1200" baseline="0" dirty="0">
                <a:solidFill>
                  <a:schemeClr val="tx1"/>
                </a:solidFill>
                <a:latin typeface="+mn-lt"/>
                <a:ea typeface="+mn-ea"/>
                <a:cs typeface="+mn-cs"/>
              </a:rPr>
              <a:t>• A különböző </a:t>
            </a:r>
            <a:r>
              <a:rPr lang="hu-HU" sz="1200" b="1" i="0" u="none" strike="noStrike" kern="1200" baseline="0" dirty="0">
                <a:solidFill>
                  <a:schemeClr val="tx1"/>
                </a:solidFill>
                <a:latin typeface="+mn-lt"/>
                <a:ea typeface="+mn-ea"/>
                <a:cs typeface="+mn-cs"/>
              </a:rPr>
              <a:t>projektek </a:t>
            </a:r>
            <a:r>
              <a:rPr lang="hu-HU" sz="1200" b="0" i="0" u="none" strike="noStrike" kern="1200" baseline="0" dirty="0">
                <a:solidFill>
                  <a:schemeClr val="tx1"/>
                </a:solidFill>
                <a:latin typeface="+mn-lt"/>
                <a:ea typeface="+mn-ea"/>
                <a:cs typeface="+mn-cs"/>
              </a:rPr>
              <a:t>a szervezeti stratégiából jönnek létre, oly módon, hogy maga a szervezeti stratégia generálja azokat. </a:t>
            </a:r>
          </a:p>
          <a:p>
            <a:r>
              <a:rPr lang="hu-HU" sz="1200" b="0" i="0" u="none" strike="noStrike" kern="1200" baseline="0" dirty="0">
                <a:solidFill>
                  <a:schemeClr val="tx1"/>
                </a:solidFill>
                <a:latin typeface="+mn-lt"/>
                <a:ea typeface="+mn-ea"/>
                <a:cs typeface="+mn-cs"/>
              </a:rPr>
              <a:t>• Egy adott </a:t>
            </a:r>
            <a:r>
              <a:rPr lang="hu-HU" sz="1200" b="1" i="0" u="none" strike="noStrike" kern="1200" baseline="0" dirty="0">
                <a:solidFill>
                  <a:schemeClr val="tx1"/>
                </a:solidFill>
                <a:latin typeface="+mn-lt"/>
                <a:ea typeface="+mn-ea"/>
                <a:cs typeface="+mn-cs"/>
              </a:rPr>
              <a:t>projektet </a:t>
            </a:r>
            <a:r>
              <a:rPr lang="hu-HU" sz="1200" b="0" i="0" u="none" strike="noStrike" kern="1200" baseline="0" dirty="0">
                <a:solidFill>
                  <a:schemeClr val="tx1"/>
                </a:solidFill>
                <a:latin typeface="+mn-lt"/>
                <a:ea typeface="+mn-ea"/>
                <a:cs typeface="+mn-cs"/>
              </a:rPr>
              <a:t>az azonosító </a:t>
            </a:r>
            <a:r>
              <a:rPr lang="hu-HU" sz="1200" b="1" i="0" u="none" strike="noStrike" kern="1200" baseline="0" dirty="0">
                <a:solidFill>
                  <a:schemeClr val="tx1"/>
                </a:solidFill>
                <a:latin typeface="+mn-lt"/>
                <a:ea typeface="+mn-ea"/>
                <a:cs typeface="+mn-cs"/>
              </a:rPr>
              <a:t>karakterisztikák </a:t>
            </a:r>
            <a:r>
              <a:rPr lang="hu-HU" sz="1200" b="0" i="0" u="none" strike="noStrike" kern="1200" baseline="0" dirty="0">
                <a:solidFill>
                  <a:schemeClr val="tx1"/>
                </a:solidFill>
                <a:latin typeface="+mn-lt"/>
                <a:ea typeface="+mn-ea"/>
                <a:cs typeface="+mn-cs"/>
              </a:rPr>
              <a:t>mindenkor behatárolnak, miközben igaz, hogy a karakterisztikák között </a:t>
            </a:r>
            <a:r>
              <a:rPr lang="hu-HU" sz="1200" b="1" i="0" u="none" strike="noStrike" kern="1200" baseline="0" dirty="0">
                <a:solidFill>
                  <a:schemeClr val="tx1"/>
                </a:solidFill>
                <a:latin typeface="+mn-lt"/>
                <a:ea typeface="+mn-ea"/>
                <a:cs typeface="+mn-cs"/>
              </a:rPr>
              <a:t>kölcsönös összefüggés </a:t>
            </a:r>
            <a:r>
              <a:rPr lang="hu-HU" sz="1200" b="0" i="0" u="none" strike="noStrike" kern="1200" baseline="0" dirty="0">
                <a:solidFill>
                  <a:schemeClr val="tx1"/>
                </a:solidFill>
                <a:latin typeface="+mn-lt"/>
                <a:ea typeface="+mn-ea"/>
                <a:cs typeface="+mn-cs"/>
              </a:rPr>
              <a:t>áll fenn. </a:t>
            </a:r>
          </a:p>
          <a:p>
            <a:r>
              <a:rPr lang="hu-HU" sz="1200" b="0" i="0" u="none" strike="noStrike" kern="1200" baseline="0" dirty="0">
                <a:solidFill>
                  <a:schemeClr val="tx1"/>
                </a:solidFill>
                <a:latin typeface="+mn-lt"/>
                <a:ea typeface="+mn-ea"/>
                <a:cs typeface="+mn-cs"/>
              </a:rPr>
              <a:t>• A projektmenedzsment szorosan kapcsolódik a vállalkozás </a:t>
            </a:r>
            <a:r>
              <a:rPr lang="hu-HU" sz="1200" b="1" i="0" u="none" strike="noStrike" kern="1200" baseline="0" dirty="0">
                <a:solidFill>
                  <a:schemeClr val="tx1"/>
                </a:solidFill>
                <a:latin typeface="+mn-lt"/>
                <a:ea typeface="+mn-ea"/>
                <a:cs typeface="+mn-cs"/>
              </a:rPr>
              <a:t>különböző szakterületi menedzsmentjeihez</a:t>
            </a:r>
            <a:r>
              <a:rPr lang="hu-HU" sz="1200" b="0" i="0" u="none" strike="noStrike" kern="1200" baseline="0" dirty="0">
                <a:solidFill>
                  <a:schemeClr val="tx1"/>
                </a:solidFill>
                <a:latin typeface="+mn-lt"/>
                <a:ea typeface="+mn-ea"/>
                <a:cs typeface="+mn-cs"/>
              </a:rPr>
              <a:t>, melyek közül érdemes kiemelni legalább öt területet. </a:t>
            </a:r>
          </a:p>
          <a:p>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projektcélként definiált </a:t>
            </a:r>
            <a:r>
              <a:rPr lang="hu-HU" sz="1200" b="0" i="0" u="none" strike="noStrike" kern="1200" baseline="0" dirty="0">
                <a:solidFill>
                  <a:schemeClr val="tx1"/>
                </a:solidFill>
                <a:latin typeface="+mn-lt"/>
                <a:ea typeface="+mn-ea"/>
                <a:cs typeface="+mn-cs"/>
              </a:rPr>
              <a:t>elérendő eredmény alapján a különféle tartalmú projekteket három fő kategóriába célszerű csoportosítani. </a:t>
            </a:r>
          </a:p>
          <a:p>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16</a:t>
            </a:fld>
            <a:endParaRPr lang="hu-HU"/>
          </a:p>
        </p:txBody>
      </p:sp>
    </p:spTree>
    <p:extLst>
      <p:ext uri="{BB962C8B-B14F-4D97-AF65-F5344CB8AC3E}">
        <p14:creationId xmlns:p14="http://schemas.microsoft.com/office/powerpoint/2010/main" val="44871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Stratégiai menedzsment</a:t>
            </a:r>
          </a:p>
          <a:p>
            <a:r>
              <a:rPr lang="hu-HU" dirty="0"/>
              <a:t>A vezetésnek meg kell határoznia a szervezet jövőbeni változási pályáját, ki kell jelölnie azt az állapotot, amelyet fennmaradása érdekében a jövőben el kell érnie, figyelembe véve a külső körülmények várható változásait, a belső adottságokat, illetve sajátosságokat.</a:t>
            </a:r>
          </a:p>
          <a:p>
            <a:r>
              <a:rPr lang="hu-HU" dirty="0"/>
              <a:t>Operatív menedzsment</a:t>
            </a:r>
          </a:p>
          <a:p>
            <a:r>
              <a:rPr lang="hu-HU" dirty="0"/>
              <a:t>A vezetés azon funkciója a szervezetben, hogy biztosítsa az éppen aktuális közvetlen célok és feladatok folyamatos és eredményes teljesítését, amelyek lehetnek a beszerzés, készletezés, gyártás, összeszerelés, minőségellenőrzés, raktározás, értékesítés, pénzügyi, számviteli, és adminisztratív tevékenységek.</a:t>
            </a:r>
          </a:p>
          <a:p>
            <a:r>
              <a:rPr lang="hu-HU" dirty="0"/>
              <a:t>Projektmenedzsment</a:t>
            </a:r>
          </a:p>
          <a:p>
            <a:r>
              <a:rPr lang="hu-HU" dirty="0"/>
              <a:t>A stratégiai célok és részcélok realizálásának folyamatai egy-egy jól </a:t>
            </a:r>
            <a:r>
              <a:rPr lang="hu-HU" dirty="0" err="1"/>
              <a:t>körülhatárolható</a:t>
            </a:r>
            <a:r>
              <a:rPr lang="hu-HU" dirty="0"/>
              <a:t>, komplex és egyszeri feladatot képeznek. Ezek a feladatok mind az operatív menedzsmenttől, mind pedig a stratégiai menedzsmenttől eltérő vezetési szemléletet, továbbá eltérő módszereket és technikákat kényszerítettek ki a szervezetek vezetésében.</a:t>
            </a:r>
          </a:p>
          <a:p>
            <a:r>
              <a:rPr lang="hu-HU" dirty="0"/>
              <a:t>A projektmenedzsment tehát egyfajta köztes kategória vezetés stratégiai és operatív szintjei között, és mint ilyen, a stratégiai célok realizálását valósítja meg, amelyek következtében a stratégiai célok a napi operatív működés szintjére realizálódnak.</a:t>
            </a:r>
          </a:p>
          <a:p>
            <a:r>
              <a:rPr lang="hu-HU" dirty="0"/>
              <a:t>Ebben az értelemben a projektmenedzsment a stratégia megvalósításának az eszköze, maga a projekt pedig egy-egy konkrét stratégiai program vagy részprogram, illetve stratégiai akció vagy annak egy jól </a:t>
            </a:r>
            <a:r>
              <a:rPr lang="hu-HU" dirty="0" err="1"/>
              <a:t>körülhatárolható</a:t>
            </a:r>
            <a:r>
              <a:rPr lang="hu-HU" dirty="0"/>
              <a:t> része.</a:t>
            </a:r>
          </a:p>
        </p:txBody>
      </p:sp>
      <p:sp>
        <p:nvSpPr>
          <p:cNvPr id="4" name="Dia számának helye 3"/>
          <p:cNvSpPr>
            <a:spLocks noGrp="1"/>
          </p:cNvSpPr>
          <p:nvPr>
            <p:ph type="sldNum" sz="quarter" idx="5"/>
          </p:nvPr>
        </p:nvSpPr>
        <p:spPr/>
        <p:txBody>
          <a:bodyPr/>
          <a:lstStyle/>
          <a:p>
            <a:fld id="{51F7CDC6-9918-45C5-BF3A-39725102091B}" type="slidenum">
              <a:rPr lang="hu-HU" smtClean="0"/>
              <a:t>4</a:t>
            </a:fld>
            <a:endParaRPr lang="hu-HU"/>
          </a:p>
        </p:txBody>
      </p:sp>
    </p:spTree>
    <p:extLst>
      <p:ext uri="{BB962C8B-B14F-4D97-AF65-F5344CB8AC3E}">
        <p14:creationId xmlns:p14="http://schemas.microsoft.com/office/powerpoint/2010/main" val="370330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projekt </a:t>
            </a:r>
            <a:r>
              <a:rPr lang="hu-HU" sz="1200" b="0" i="0" u="none" strike="noStrike" kern="1200" baseline="0" dirty="0">
                <a:solidFill>
                  <a:schemeClr val="tx1"/>
                </a:solidFill>
                <a:latin typeface="+mn-lt"/>
                <a:ea typeface="+mn-ea"/>
                <a:cs typeface="+mn-cs"/>
              </a:rPr>
              <a:t>minden olyan tevékenység, amely egy szervezet számára olyan </a:t>
            </a:r>
            <a:r>
              <a:rPr lang="hu-HU" sz="1200" b="1" i="0" u="none" strike="noStrike" kern="1200" baseline="0" dirty="0">
                <a:solidFill>
                  <a:schemeClr val="tx1"/>
                </a:solidFill>
                <a:latin typeface="+mn-lt"/>
                <a:ea typeface="+mn-ea"/>
                <a:cs typeface="+mn-cs"/>
              </a:rPr>
              <a:t>egyszeri és komplex feladatot </a:t>
            </a:r>
            <a:r>
              <a:rPr lang="hu-HU" sz="1200" b="0" i="0" u="none" strike="noStrike" kern="1200" baseline="0" dirty="0">
                <a:solidFill>
                  <a:schemeClr val="tx1"/>
                </a:solidFill>
                <a:latin typeface="+mn-lt"/>
                <a:ea typeface="+mn-ea"/>
                <a:cs typeface="+mn-cs"/>
              </a:rPr>
              <a:t>jelent, amelynek teljesítési </a:t>
            </a:r>
            <a:r>
              <a:rPr lang="hu-HU" sz="1200" b="1" i="0" u="none" strike="noStrike" kern="1200" baseline="0" dirty="0">
                <a:solidFill>
                  <a:schemeClr val="tx1"/>
                </a:solidFill>
                <a:latin typeface="+mn-lt"/>
                <a:ea typeface="+mn-ea"/>
                <a:cs typeface="+mn-cs"/>
              </a:rPr>
              <a:t>időtartama </a:t>
            </a:r>
            <a:r>
              <a:rPr lang="hu-HU" sz="1200" b="0" i="0" u="none" strike="noStrike" kern="1200" baseline="0" dirty="0">
                <a:solidFill>
                  <a:schemeClr val="tx1"/>
                </a:solidFill>
                <a:latin typeface="+mn-lt"/>
                <a:ea typeface="+mn-ea"/>
                <a:cs typeface="+mn-cs"/>
              </a:rPr>
              <a:t>(kezdés és befejezés) valamint teljesítésének költségei (erőforrások) meghatározottak, és egy </a:t>
            </a:r>
            <a:r>
              <a:rPr lang="hu-HU" sz="1200" b="1" i="0" u="none" strike="noStrike" kern="1200" baseline="0" dirty="0">
                <a:solidFill>
                  <a:schemeClr val="tx1"/>
                </a:solidFill>
                <a:latin typeface="+mn-lt"/>
                <a:ea typeface="+mn-ea"/>
                <a:cs typeface="+mn-cs"/>
              </a:rPr>
              <a:t>definiált cél (eredmény) </a:t>
            </a:r>
            <a:r>
              <a:rPr lang="hu-HU" sz="1200" b="0" i="0" u="none" strike="noStrike" kern="1200" baseline="0" dirty="0">
                <a:solidFill>
                  <a:schemeClr val="tx1"/>
                </a:solidFill>
                <a:latin typeface="+mn-lt"/>
                <a:ea typeface="+mn-ea"/>
                <a:cs typeface="+mn-cs"/>
              </a:rPr>
              <a:t>elérésére irányul.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6</a:t>
            </a:fld>
            <a:endParaRPr lang="hu-HU"/>
          </a:p>
        </p:txBody>
      </p:sp>
    </p:spTree>
    <p:extLst>
      <p:ext uri="{BB962C8B-B14F-4D97-AF65-F5344CB8AC3E}">
        <p14:creationId xmlns:p14="http://schemas.microsoft.com/office/powerpoint/2010/main" val="366641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egy olyan vezetési funkció gyakorlása, amely az </a:t>
            </a:r>
            <a:r>
              <a:rPr lang="hu-HU" sz="1200" b="1" i="0" u="none" strike="noStrike" kern="1200" baseline="0" dirty="0">
                <a:solidFill>
                  <a:schemeClr val="tx1"/>
                </a:solidFill>
                <a:latin typeface="+mn-lt"/>
                <a:ea typeface="+mn-ea"/>
                <a:cs typeface="+mn-cs"/>
              </a:rPr>
              <a:t>erőforrásokat </a:t>
            </a:r>
            <a:r>
              <a:rPr lang="hu-HU" sz="1200" b="0" i="0" u="none" strike="noStrike" kern="1200" baseline="0" dirty="0">
                <a:solidFill>
                  <a:schemeClr val="tx1"/>
                </a:solidFill>
                <a:latin typeface="+mn-lt"/>
                <a:ea typeface="+mn-ea"/>
                <a:cs typeface="+mn-cs"/>
              </a:rPr>
              <a:t>(humán és technikai) az </a:t>
            </a:r>
            <a:r>
              <a:rPr lang="hu-HU" sz="1200" b="1" i="0" u="none" strike="noStrike" kern="1200" baseline="0" dirty="0">
                <a:solidFill>
                  <a:schemeClr val="tx1"/>
                </a:solidFill>
                <a:latin typeface="+mn-lt"/>
                <a:ea typeface="+mn-ea"/>
                <a:cs typeface="+mn-cs"/>
              </a:rPr>
              <a:t>információkat</a:t>
            </a:r>
            <a:r>
              <a:rPr lang="hu-HU" sz="1200" b="0" i="0" u="none" strike="noStrike" kern="1200" baseline="0" dirty="0">
                <a:solidFill>
                  <a:schemeClr val="tx1"/>
                </a:solidFill>
                <a:latin typeface="+mn-lt"/>
                <a:ea typeface="+mn-ea"/>
                <a:cs typeface="+mn-cs"/>
              </a:rPr>
              <a:t>, valamint a releváns </a:t>
            </a:r>
            <a:r>
              <a:rPr lang="hu-HU" sz="1200" b="1" i="0" u="none" strike="noStrike" kern="1200" baseline="0" dirty="0">
                <a:solidFill>
                  <a:schemeClr val="tx1"/>
                </a:solidFill>
                <a:latin typeface="+mn-lt"/>
                <a:ea typeface="+mn-ea"/>
                <a:cs typeface="+mn-cs"/>
              </a:rPr>
              <a:t>módszertani </a:t>
            </a:r>
            <a:r>
              <a:rPr lang="hu-HU" sz="1200" b="0" i="0" u="none" strike="noStrike" kern="1200" baseline="0" dirty="0">
                <a:solidFill>
                  <a:schemeClr val="tx1"/>
                </a:solidFill>
                <a:latin typeface="+mn-lt"/>
                <a:ea typeface="+mn-ea"/>
                <a:cs typeface="+mn-cs"/>
              </a:rPr>
              <a:t>és </a:t>
            </a:r>
            <a:r>
              <a:rPr lang="hu-HU" sz="1200" b="1" i="0" u="none" strike="noStrike" kern="1200" baseline="0" dirty="0">
                <a:solidFill>
                  <a:schemeClr val="tx1"/>
                </a:solidFill>
                <a:latin typeface="+mn-lt"/>
                <a:ea typeface="+mn-ea"/>
                <a:cs typeface="+mn-cs"/>
              </a:rPr>
              <a:t>technikai </a:t>
            </a:r>
            <a:r>
              <a:rPr lang="hu-HU" sz="1200" b="1" i="0" u="none" strike="noStrike" kern="1200" baseline="0" dirty="0" err="1">
                <a:solidFill>
                  <a:schemeClr val="tx1"/>
                </a:solidFill>
                <a:latin typeface="+mn-lt"/>
                <a:ea typeface="+mn-ea"/>
                <a:cs typeface="+mn-cs"/>
              </a:rPr>
              <a:t>eszköztárat</a:t>
            </a:r>
            <a:r>
              <a:rPr lang="hu-HU" sz="1200" b="1" i="0" u="none" strike="noStrike" kern="1200" baseline="0" dirty="0">
                <a:solidFill>
                  <a:schemeClr val="tx1"/>
                </a:solidFill>
                <a:latin typeface="+mn-lt"/>
                <a:ea typeface="+mn-ea"/>
                <a:cs typeface="+mn-cs"/>
              </a:rPr>
              <a:t> </a:t>
            </a:r>
            <a:r>
              <a:rPr lang="hu-HU" sz="1200" b="0" i="0" u="none" strike="noStrike" kern="1200" baseline="0" dirty="0">
                <a:solidFill>
                  <a:schemeClr val="tx1"/>
                </a:solidFill>
                <a:latin typeface="+mn-lt"/>
                <a:ea typeface="+mn-ea"/>
                <a:cs typeface="+mn-cs"/>
              </a:rPr>
              <a:t>egy konkrétan meghatározott </a:t>
            </a:r>
            <a:r>
              <a:rPr lang="hu-HU" sz="1200" b="1" i="0" u="none" strike="noStrike" kern="1200" baseline="0" dirty="0">
                <a:solidFill>
                  <a:schemeClr val="tx1"/>
                </a:solidFill>
                <a:latin typeface="+mn-lt"/>
                <a:ea typeface="+mn-ea"/>
                <a:cs typeface="+mn-cs"/>
              </a:rPr>
              <a:t>cél elérésére összpontosítja.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7</a:t>
            </a:fld>
            <a:endParaRPr lang="hu-HU"/>
          </a:p>
        </p:txBody>
      </p:sp>
    </p:spTree>
    <p:extLst>
      <p:ext uri="{BB962C8B-B14F-4D97-AF65-F5344CB8AC3E}">
        <p14:creationId xmlns:p14="http://schemas.microsoft.com/office/powerpoint/2010/main" val="41017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projektmenedzser az a személy, aki hatáskörrel, és egyben felelősséggel is tartozik a projekt teljesítéséért.</a:t>
            </a:r>
          </a:p>
          <a:p>
            <a:r>
              <a:rPr lang="hu-HU" dirty="0"/>
              <a:t>A szervezeti stratégia és a projektek kapcsolata</a:t>
            </a:r>
          </a:p>
          <a:p>
            <a:r>
              <a:rPr lang="hu-HU" dirty="0"/>
              <a:t>A szervezeti stratégia mint hierarchikusan felépülő rendszer a szervezet hosszú távú fejlődési pályáját jelöli ki.</a:t>
            </a:r>
          </a:p>
        </p:txBody>
      </p:sp>
      <p:sp>
        <p:nvSpPr>
          <p:cNvPr id="4" name="Dia számának helye 3"/>
          <p:cNvSpPr>
            <a:spLocks noGrp="1"/>
          </p:cNvSpPr>
          <p:nvPr>
            <p:ph type="sldNum" sz="quarter" idx="5"/>
          </p:nvPr>
        </p:nvSpPr>
        <p:spPr/>
        <p:txBody>
          <a:bodyPr/>
          <a:lstStyle/>
          <a:p>
            <a:fld id="{51F7CDC6-9918-45C5-BF3A-39725102091B}" type="slidenum">
              <a:rPr lang="hu-HU" smtClean="0"/>
              <a:t>8</a:t>
            </a:fld>
            <a:endParaRPr lang="hu-HU"/>
          </a:p>
        </p:txBody>
      </p:sp>
    </p:spTree>
    <p:extLst>
      <p:ext uri="{BB962C8B-B14F-4D97-AF65-F5344CB8AC3E}">
        <p14:creationId xmlns:p14="http://schemas.microsoft.com/office/powerpoint/2010/main" val="110110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 Created by </a:t>
            </a:r>
            <a:r>
              <a:rPr lang="en-US" sz="1200" b="0" i="0" u="none" strike="noStrike" kern="1200" baseline="0" dirty="0" err="1">
                <a:solidFill>
                  <a:schemeClr val="tx1"/>
                </a:solidFill>
                <a:latin typeface="+mn-lt"/>
                <a:ea typeface="+mn-ea"/>
                <a:cs typeface="+mn-cs"/>
              </a:rPr>
              <a:t>XMLmind</a:t>
            </a:r>
            <a:r>
              <a:rPr lang="en-US" sz="1200" b="0" i="0" u="none" strike="noStrike" kern="1200" baseline="0" dirty="0">
                <a:solidFill>
                  <a:schemeClr val="tx1"/>
                </a:solidFill>
                <a:latin typeface="+mn-lt"/>
                <a:ea typeface="+mn-ea"/>
                <a:cs typeface="+mn-cs"/>
              </a:rPr>
              <a:t> XSL-FO Converter. </a:t>
            </a:r>
          </a:p>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stratégiai menedzsment </a:t>
            </a:r>
            <a:r>
              <a:rPr lang="hu-HU" sz="1200" b="0" i="0" u="none" strike="noStrike" kern="1200" baseline="0" dirty="0">
                <a:solidFill>
                  <a:schemeClr val="tx1"/>
                </a:solidFill>
                <a:latin typeface="+mn-lt"/>
                <a:ea typeface="+mn-ea"/>
                <a:cs typeface="+mn-cs"/>
              </a:rPr>
              <a:t>működésének fókuszában három feladatkör található: </a:t>
            </a:r>
          </a:p>
          <a:p>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stratégia</a:t>
            </a:r>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projektek </a:t>
            </a:r>
            <a:r>
              <a:rPr lang="hu-HU" sz="1200" b="0" i="0" u="none" strike="noStrike" kern="1200" baseline="0" dirty="0">
                <a:solidFill>
                  <a:schemeClr val="tx1"/>
                </a:solidFill>
                <a:latin typeface="+mn-lt"/>
                <a:ea typeface="+mn-ea"/>
                <a:cs typeface="+mn-cs"/>
              </a:rPr>
              <a:t>és 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közötti logikai kapcsolatok és összefüggések tisztázása érdekében érdemes áttekinteni a következőket a vállalkozások és szervezetek stratégiájával kapcsolatban. </a:t>
            </a:r>
          </a:p>
          <a:p>
            <a:r>
              <a:rPr lang="hu-HU" sz="1200" b="0" i="0" u="none" strike="noStrike" kern="1200" baseline="0" dirty="0">
                <a:solidFill>
                  <a:schemeClr val="tx1"/>
                </a:solidFill>
                <a:latin typeface="+mn-lt"/>
                <a:ea typeface="+mn-ea"/>
                <a:cs typeface="+mn-cs"/>
              </a:rPr>
              <a:t>A stratégia megfogalmazása során a vállalkozás felső vezetése a következő </a:t>
            </a:r>
            <a:r>
              <a:rPr lang="hu-HU" sz="1200" b="1" i="0" u="none" strike="noStrike" kern="1200" baseline="0" dirty="0">
                <a:solidFill>
                  <a:schemeClr val="tx1"/>
                </a:solidFill>
                <a:latin typeface="+mn-lt"/>
                <a:ea typeface="+mn-ea"/>
                <a:cs typeface="+mn-cs"/>
              </a:rPr>
              <a:t>három alapkérdésre </a:t>
            </a:r>
            <a:r>
              <a:rPr lang="hu-HU" sz="1200" b="0" i="0" u="none" strike="noStrike" kern="1200" baseline="0" dirty="0">
                <a:solidFill>
                  <a:schemeClr val="tx1"/>
                </a:solidFill>
                <a:latin typeface="+mn-lt"/>
                <a:ea typeface="+mn-ea"/>
                <a:cs typeface="+mn-cs"/>
              </a:rPr>
              <a:t>keresi a választ: </a:t>
            </a:r>
          </a:p>
          <a:p>
            <a:r>
              <a:rPr lang="hu-HU" sz="1200" b="0" i="0" u="none" strike="noStrike" kern="1200" baseline="0" dirty="0">
                <a:solidFill>
                  <a:schemeClr val="tx1"/>
                </a:solidFill>
                <a:latin typeface="+mn-lt"/>
                <a:ea typeface="+mn-ea"/>
                <a:cs typeface="+mn-cs"/>
              </a:rPr>
              <a:t>• milyen jövőbeni állapot kialakítása látszik célszerűnek a vállalkozás számára, </a:t>
            </a:r>
          </a:p>
          <a:p>
            <a:r>
              <a:rPr lang="hu-HU" sz="1200" b="0" i="0" u="none" strike="noStrike" kern="1200" baseline="0" dirty="0">
                <a:solidFill>
                  <a:schemeClr val="tx1"/>
                </a:solidFill>
                <a:latin typeface="+mn-lt"/>
                <a:ea typeface="+mn-ea"/>
                <a:cs typeface="+mn-cs"/>
              </a:rPr>
              <a:t>• milyen döntéseket kell meghozni a kívánt jövőbeni állapot elérése érdekében, </a:t>
            </a:r>
          </a:p>
          <a:p>
            <a:r>
              <a:rPr lang="hu-HU" sz="1200" b="0" i="0" u="none" strike="noStrike" kern="1200" baseline="0" dirty="0">
                <a:solidFill>
                  <a:schemeClr val="tx1"/>
                </a:solidFill>
                <a:latin typeface="+mn-lt"/>
                <a:ea typeface="+mn-ea"/>
                <a:cs typeface="+mn-cs"/>
              </a:rPr>
              <a:t>• milyen eszközök felhasználásával (erőforrások, módszerek) valósíthatók meg a meghozott döntések. </a:t>
            </a:r>
          </a:p>
          <a:p>
            <a:r>
              <a:rPr lang="hu-HU" sz="1200" b="0" i="0" u="none" strike="noStrike" kern="1200" baseline="0" dirty="0">
                <a:solidFill>
                  <a:schemeClr val="tx1"/>
                </a:solidFill>
                <a:latin typeface="+mn-lt"/>
                <a:ea typeface="+mn-ea"/>
                <a:cs typeface="+mn-cs"/>
              </a:rPr>
              <a:t>Mindebből következik, hogy a vállalkozások stratégiája egy hierarchikusan felépülő rendszer, amelyben az egyes szintek közötti kapcsolatok nem feltétlenül egyirányúak, hanem a módosítás lehetőségét is magukba foglaló visszacsatolás jellegűek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9</a:t>
            </a:fld>
            <a:endParaRPr lang="hu-HU"/>
          </a:p>
        </p:txBody>
      </p:sp>
    </p:spTree>
    <p:extLst>
      <p:ext uri="{BB962C8B-B14F-4D97-AF65-F5344CB8AC3E}">
        <p14:creationId xmlns:p14="http://schemas.microsoft.com/office/powerpoint/2010/main" val="367385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szervezeti stratégiák rendszerében általánosan megtalálható elemek a következők szerint jellemezhetők:</a:t>
            </a:r>
          </a:p>
          <a:p>
            <a:r>
              <a:rPr lang="hu-HU" dirty="0"/>
              <a:t>• A jövőkép és a misszió a legáltalánosabb megfogalmazását adják a szervezet jövőbeni tevékenységének és céljának. A jövőkép a lehetséges vagy kívánatos jövőbeni állapotot rögzíti, a misszió pedig a vállalkozás létezésének értelmét, célját fogalmazza meg.</a:t>
            </a:r>
          </a:p>
          <a:p>
            <a:r>
              <a:rPr lang="hu-HU" dirty="0"/>
              <a:t>• A célkitűzések a jövőkép elérését és a misszió teljesülését biztosítják a vállalkozás egy-egy működési területén. Ezzel a vállalkozás erőforrás-hasznosításának képezik egyfajta csomópontjait. A célkitűzések megfogalmazása többnyire kvalitatív módon történik (például vezető szerep megszerzése egy adott ágazatban).</a:t>
            </a:r>
          </a:p>
          <a:p>
            <a:r>
              <a:rPr lang="hu-HU" dirty="0"/>
              <a:t>• A konkrét célok, többnyire már kvantitatív módon is meghatározott feladatok, amelyek a célkitűzések realizálását biztosítják, illetve a célkitűzések megvalósításának olyan mérföldköveit adják, amelyekkel azok teljesítése mérhetővé válik (például adott raktárépület korszerűsítése 2010. december végéig).</a:t>
            </a:r>
          </a:p>
          <a:p>
            <a:r>
              <a:rPr lang="hu-HU" dirty="0"/>
              <a:t>• A stratégiai programok és akciók kvantitatív módon meghatározott cselekvési programok, stratégiai célfeladatok, amelyek megvalósítása, végrehajtása a konkrét célok megvalósulását eredményezi.</a:t>
            </a:r>
          </a:p>
          <a:p>
            <a:r>
              <a:rPr lang="hu-HU" dirty="0"/>
              <a:t>A vállalkozás stratégiája részben vagy egészben a vállalkozás működésének, illetve a működés belső feltételeinek, vagy adottságainak a megváltoztatására irányul. Ezek szerint jövőorientált és a szervezet hosszú távú fejlődési pályáját jelöli ki. Mindeközben folyamatosan próbál igazodni a környezeti feltételekhez és azok várható változásaihoz, figyelve a versenytársakat, a vállalkozás belső adottságait és hagyományait.</a:t>
            </a:r>
          </a:p>
          <a:p>
            <a:r>
              <a:rPr lang="hu-HU" dirty="0"/>
              <a:t>A helyesen kialakított stratégia képessé teszi a vállalkozást arra, hogy kihasználja a külső környezet lehetőségeit, illetve elkerülje azok kihívásait. A stratégia tehát a környezet kihívásaira adott válasz, a folyamatosan változó környezethez való alkalmazkodás formája.</a:t>
            </a:r>
          </a:p>
          <a:p>
            <a:r>
              <a:rPr lang="hu-HU" dirty="0"/>
              <a:t>A stratégiaalkotásnak a stratégia megvalósítása szempontjából talán legfontosabb mérföldkő eseménye a stratégiai programok és akciók megfogalmazása – végső soron a projektek kialakítása –, minthogy ezek jelentik a stratégia realizálásának konkrét eszközeit.</a:t>
            </a:r>
          </a:p>
          <a:p>
            <a:r>
              <a:rPr lang="hu-HU" dirty="0"/>
              <a:t>A projektek a szervezeti stratégiákból jönnek létre, oly módon, hogy maga a szervezeti stratégia generálja azokat, és ezzel együtt alakul ki a projektmenedzsment, mint vezetési funkció iránti igény is.</a:t>
            </a:r>
          </a:p>
        </p:txBody>
      </p:sp>
      <p:sp>
        <p:nvSpPr>
          <p:cNvPr id="4" name="Dia számának helye 3"/>
          <p:cNvSpPr>
            <a:spLocks noGrp="1"/>
          </p:cNvSpPr>
          <p:nvPr>
            <p:ph type="sldNum" sz="quarter" idx="5"/>
          </p:nvPr>
        </p:nvSpPr>
        <p:spPr/>
        <p:txBody>
          <a:bodyPr/>
          <a:lstStyle/>
          <a:p>
            <a:fld id="{51F7CDC6-9918-45C5-BF3A-39725102091B}" type="slidenum">
              <a:rPr lang="hu-HU" smtClean="0"/>
              <a:t>10</a:t>
            </a:fld>
            <a:endParaRPr lang="hu-HU"/>
          </a:p>
        </p:txBody>
      </p:sp>
    </p:spTree>
    <p:extLst>
      <p:ext uri="{BB962C8B-B14F-4D97-AF65-F5344CB8AC3E}">
        <p14:creationId xmlns:p14="http://schemas.microsoft.com/office/powerpoint/2010/main" val="145535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projekt definiálása</a:t>
            </a:r>
          </a:p>
          <a:p>
            <a:r>
              <a:rPr lang="hu-HU" dirty="0"/>
              <a:t>Egy konkrét projekt definiálható:</a:t>
            </a:r>
          </a:p>
          <a:p>
            <a:r>
              <a:rPr lang="hu-HU" dirty="0"/>
              <a:t>• a célként elérendő eredménnyel,</a:t>
            </a:r>
          </a:p>
          <a:p>
            <a:r>
              <a:rPr lang="hu-HU" dirty="0"/>
              <a:t>• a teljesítés időtartamával,</a:t>
            </a:r>
          </a:p>
          <a:p>
            <a:r>
              <a:rPr lang="hu-HU" dirty="0"/>
              <a:t>• a teljesítés költségkeretével.</a:t>
            </a:r>
          </a:p>
          <a:p>
            <a:r>
              <a:rPr lang="hu-HU" dirty="0"/>
              <a:t>A projektet azonosító karakterisztikák, mint elsődleges projektcélok (2.1. ábra).</a:t>
            </a:r>
          </a:p>
          <a:p>
            <a:r>
              <a:rPr lang="hu-HU" dirty="0"/>
              <a:t>Egy projektet az azonosító karakterisztikák mindenkor behatárolnak, miközben igaz, hogy a karakterisztikák között kölcsönös összefüggés áll fenn.</a:t>
            </a:r>
          </a:p>
          <a:p>
            <a:r>
              <a:rPr lang="hu-HU" dirty="0"/>
              <a:t>Egy projekt konkrét karakterisztika értékeinek mindenkor a szervezet stratégiájához kell illeszkedniük, ami önmagában is igazolja azt, hogy a projektek kialakításáról, illetve a projekt változatokról célszerűen a vezetés stratégiai szintjén kell dönteni.</a:t>
            </a:r>
          </a:p>
          <a:p>
            <a:r>
              <a:rPr lang="hu-HU" dirty="0"/>
              <a:t>A stratégiai vezetés feladata a stratégiai célfeladatok és a belőlük kialakított projektek behatárolása, illetve döntés az ún. azonosító karakterisztikákról.</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latin typeface="+mn-lt"/>
                <a:ea typeface="+mn-ea"/>
                <a:cs typeface="+mn-cs"/>
              </a:rPr>
              <a:t>A </a:t>
            </a:r>
            <a:r>
              <a:rPr lang="hu-HU" sz="1200" b="1" i="0" u="none" strike="noStrike" kern="1200" baseline="0" dirty="0">
                <a:solidFill>
                  <a:schemeClr val="tx1"/>
                </a:solidFill>
                <a:latin typeface="+mn-lt"/>
                <a:ea typeface="+mn-ea"/>
                <a:cs typeface="+mn-cs"/>
              </a:rPr>
              <a:t>projektváltozatok kialakítása</a:t>
            </a:r>
            <a:r>
              <a:rPr lang="hu-HU" sz="1200" b="0" i="0" u="none" strike="noStrike" kern="1200" baseline="0" dirty="0">
                <a:solidFill>
                  <a:schemeClr val="tx1"/>
                </a:solidFill>
                <a:latin typeface="+mn-lt"/>
                <a:ea typeface="+mn-ea"/>
                <a:cs typeface="+mn-cs"/>
              </a:rPr>
              <a:t>, a </a:t>
            </a:r>
            <a:r>
              <a:rPr lang="hu-HU" sz="1200" b="1" i="0" u="none" strike="noStrike" kern="1200" baseline="0" dirty="0">
                <a:solidFill>
                  <a:schemeClr val="tx1"/>
                </a:solidFill>
                <a:latin typeface="+mn-lt"/>
                <a:ea typeface="+mn-ea"/>
                <a:cs typeface="+mn-cs"/>
              </a:rPr>
              <a:t>projektmegvalósítás stratégiája </a:t>
            </a:r>
            <a:r>
              <a:rPr lang="hu-HU" sz="1200" b="0" i="0" u="none" strike="noStrike" kern="1200" baseline="0" dirty="0">
                <a:solidFill>
                  <a:schemeClr val="tx1"/>
                </a:solidFill>
                <a:latin typeface="+mn-lt"/>
                <a:ea typeface="+mn-ea"/>
                <a:cs typeface="+mn-cs"/>
              </a:rPr>
              <a:t>célszerűen a </a:t>
            </a:r>
            <a:r>
              <a:rPr lang="hu-HU" sz="1200" b="1" i="0" u="none" strike="noStrike" kern="1200" baseline="0" dirty="0">
                <a:solidFill>
                  <a:schemeClr val="tx1"/>
                </a:solidFill>
                <a:latin typeface="+mn-lt"/>
                <a:ea typeface="+mn-ea"/>
                <a:cs typeface="+mn-cs"/>
              </a:rPr>
              <a:t>projektmenedzsment </a:t>
            </a:r>
            <a:r>
              <a:rPr lang="hu-HU" sz="1200" b="0" i="0" u="none" strike="noStrike" kern="1200" baseline="0" dirty="0">
                <a:solidFill>
                  <a:schemeClr val="tx1"/>
                </a:solidFill>
                <a:latin typeface="+mn-lt"/>
                <a:ea typeface="+mn-ea"/>
                <a:cs typeface="+mn-cs"/>
              </a:rPr>
              <a:t>döntési hatáskörébe tartozó kérdés, ami tehát nem más mint:  a projekt megavalósítás stratégiája.</a:t>
            </a:r>
            <a:endParaRPr lang="hu-HU" dirty="0"/>
          </a:p>
          <a:p>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11</a:t>
            </a:fld>
            <a:endParaRPr lang="hu-HU"/>
          </a:p>
        </p:txBody>
      </p:sp>
    </p:spTree>
    <p:extLst>
      <p:ext uri="{BB962C8B-B14F-4D97-AF65-F5344CB8AC3E}">
        <p14:creationId xmlns:p14="http://schemas.microsoft.com/office/powerpoint/2010/main" val="422662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u="none" strike="noStrike" kern="1200" baseline="0" dirty="0">
                <a:solidFill>
                  <a:schemeClr val="tx1"/>
                </a:solidFill>
                <a:latin typeface="+mn-lt"/>
                <a:ea typeface="+mn-ea"/>
                <a:cs typeface="+mn-cs"/>
              </a:rPr>
              <a:t>A projektmenedzsment szorosan kapcsolódik a vállalkozás különböző szakterületi menedzsmentjeihez. Ezek közül a projektek logikai kapcsolódása miatt szükséges kiemelni .</a:t>
            </a:r>
            <a:endParaRPr lang="hu-HU" dirty="0"/>
          </a:p>
        </p:txBody>
      </p:sp>
      <p:sp>
        <p:nvSpPr>
          <p:cNvPr id="4" name="Dia számának helye 3"/>
          <p:cNvSpPr>
            <a:spLocks noGrp="1"/>
          </p:cNvSpPr>
          <p:nvPr>
            <p:ph type="sldNum" sz="quarter" idx="5"/>
          </p:nvPr>
        </p:nvSpPr>
        <p:spPr/>
        <p:txBody>
          <a:bodyPr/>
          <a:lstStyle/>
          <a:p>
            <a:fld id="{51F7CDC6-9918-45C5-BF3A-39725102091B}" type="slidenum">
              <a:rPr lang="hu-HU" smtClean="0"/>
              <a:t>12</a:t>
            </a:fld>
            <a:endParaRPr lang="hu-HU"/>
          </a:p>
        </p:txBody>
      </p:sp>
    </p:spTree>
    <p:extLst>
      <p:ext uri="{BB962C8B-B14F-4D97-AF65-F5344CB8AC3E}">
        <p14:creationId xmlns:p14="http://schemas.microsoft.com/office/powerpoint/2010/main" val="376685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A2EF8000-AFA9-4BED-B358-90494899D2ED}" type="datetime1">
              <a:rPr lang="hu-HU" smtClean="0"/>
              <a:t>2020. 06. 25.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46956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77980415-7B39-47C0-91A4-900EBC58FBFC}" type="datetime1">
              <a:rPr lang="hu-HU" smtClean="0"/>
              <a:t>2020. 06. 25.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14457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D973BFDF-C6CF-456B-BFC8-C5D5254C05C9}" type="datetime1">
              <a:rPr lang="hu-HU" smtClean="0"/>
              <a:t>2020. 06. 25.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3428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2974206" y="114870"/>
            <a:ext cx="7979344" cy="866908"/>
          </a:xfrm>
        </p:spPr>
        <p:txBody>
          <a:bodyPr>
            <a:normAutofit/>
          </a:bodyPr>
          <a:lstStyle>
            <a:lvl1pPr algn="ctr">
              <a:defRPr sz="3500" b="1">
                <a:solidFill>
                  <a:schemeClr val="tx1"/>
                </a:solidFill>
              </a:defRPr>
            </a:lvl1pPr>
          </a:lstStyle>
          <a:p>
            <a:r>
              <a:rPr lang="hu-HU"/>
              <a:t>Mintacím szerkesztése</a:t>
            </a:r>
          </a:p>
        </p:txBody>
      </p:sp>
      <p:sp>
        <p:nvSpPr>
          <p:cNvPr id="3" name="Tartalom helye 2"/>
          <p:cNvSpPr>
            <a:spLocks noGrp="1"/>
          </p:cNvSpPr>
          <p:nvPr>
            <p:ph idx="1"/>
          </p:nvPr>
        </p:nvSpPr>
        <p:spPr>
          <a:xfrm>
            <a:off x="221381" y="1232035"/>
            <a:ext cx="11608067" cy="494492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10F2672B-E127-4547-BD2E-1AAA7655F84A}" type="datetime1">
              <a:rPr lang="hu-HU" smtClean="0"/>
              <a:t>2020. 06. 25.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9077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D107C0EA-DE5C-4186-AED9-DA0D257A3085}" type="datetime1">
              <a:rPr lang="hu-HU" smtClean="0"/>
              <a:t>2020. 06. 25.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0640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EFCDD9D0-E272-409A-AB17-A882CF1DD8FA}" type="datetime1">
              <a:rPr lang="hu-HU" smtClean="0"/>
              <a:t>2020. 06. 25.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88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ED5FE4D7-A085-416F-A4A0-1FD0B98103EC}" type="datetime1">
              <a:rPr lang="hu-HU" smtClean="0"/>
              <a:t>2020. 06. 25.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5849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A67575B1-5095-41CB-B20E-442F48FFBB6D}" type="datetime1">
              <a:rPr lang="hu-HU" smtClean="0"/>
              <a:t>2020. 06. 25.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9328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936C10-6AC2-41FE-B19B-5CDC0D9DAF0A}" type="datetime1">
              <a:rPr lang="hu-HU" smtClean="0"/>
              <a:t>2020. 06. 25.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1467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2F1AEBC5-0ADB-4D2B-B767-56697C3D67BD}" type="datetime1">
              <a:rPr lang="hu-HU" smtClean="0"/>
              <a:t>2020. 06. 25.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137652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A8D96389-0110-4976-84CC-3300DFE4B9AC}" type="datetime1">
              <a:rPr lang="hu-HU" smtClean="0"/>
              <a:t>2020. 06. 25.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9DC037-E7BD-4C73-8B08-BA96F3CF2969}" type="slidenum">
              <a:rPr lang="hu-HU" smtClean="0"/>
              <a:t>‹#›</a:t>
            </a:fld>
            <a:endParaRPr lang="hu-HU"/>
          </a:p>
        </p:txBody>
      </p:sp>
    </p:spTree>
    <p:extLst>
      <p:ext uri="{BB962C8B-B14F-4D97-AF65-F5344CB8AC3E}">
        <p14:creationId xmlns:p14="http://schemas.microsoft.com/office/powerpoint/2010/main" val="258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FDD4-4024-461E-ACBD-964883C5309E}" type="datetime1">
              <a:rPr lang="hu-HU" smtClean="0"/>
              <a:t>2020. 06. 25.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C037-E7BD-4C73-8B08-BA96F3CF2969}" type="slidenum">
              <a:rPr lang="hu-HU" smtClean="0"/>
              <a:t>‹#›</a:t>
            </a:fld>
            <a:endParaRPr lang="hu-HU"/>
          </a:p>
        </p:txBody>
      </p:sp>
    </p:spTree>
    <p:extLst>
      <p:ext uri="{BB962C8B-B14F-4D97-AF65-F5344CB8AC3E}">
        <p14:creationId xmlns:p14="http://schemas.microsoft.com/office/powerpoint/2010/main" val="429223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ím 1"/>
          <p:cNvSpPr txBox="1">
            <a:spLocks/>
          </p:cNvSpPr>
          <p:nvPr/>
        </p:nvSpPr>
        <p:spPr>
          <a:xfrm>
            <a:off x="838200" y="1308401"/>
            <a:ext cx="10515600" cy="8957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5000">
                <a:solidFill>
                  <a:schemeClr val="bg1"/>
                </a:solidFill>
              </a:rPr>
              <a:t>PROJEKTMENEDZSMENT– </a:t>
            </a:r>
            <a:r>
              <a:rPr lang="hu-HU" sz="5000" dirty="0">
                <a:solidFill>
                  <a:schemeClr val="bg1"/>
                </a:solidFill>
              </a:rPr>
              <a:t>1. hét</a:t>
            </a:r>
          </a:p>
        </p:txBody>
      </p:sp>
      <p:sp>
        <p:nvSpPr>
          <p:cNvPr id="8" name="Tartalom helye 2"/>
          <p:cNvSpPr txBox="1">
            <a:spLocks/>
          </p:cNvSpPr>
          <p:nvPr/>
        </p:nvSpPr>
        <p:spPr>
          <a:xfrm>
            <a:off x="838200" y="2425567"/>
            <a:ext cx="10515600" cy="27528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hu-HU" sz="1600" dirty="0">
                <a:solidFill>
                  <a:schemeClr val="bg1"/>
                </a:solidFill>
              </a:rPr>
              <a:t>A projektmenedzsment helye és szerepe a szervezetekben </a:t>
            </a:r>
          </a:p>
          <a:p>
            <a:pPr algn="just"/>
            <a:r>
              <a:rPr lang="hu-HU" sz="1600" dirty="0">
                <a:solidFill>
                  <a:schemeClr val="bg1"/>
                </a:solidFill>
              </a:rPr>
              <a:t>1. A vezetés funkciói a szervezetekben </a:t>
            </a:r>
          </a:p>
          <a:p>
            <a:pPr algn="just"/>
            <a:r>
              <a:rPr lang="hu-HU" sz="1600" dirty="0">
                <a:solidFill>
                  <a:schemeClr val="bg1"/>
                </a:solidFill>
              </a:rPr>
              <a:t>2. A projekt fogalma, szakterületi kapcsolódása, csoportosítása  </a:t>
            </a:r>
          </a:p>
        </p:txBody>
      </p:sp>
      <p:sp>
        <p:nvSpPr>
          <p:cNvPr id="11" name="Dia számának helye 10"/>
          <p:cNvSpPr>
            <a:spLocks noGrp="1"/>
          </p:cNvSpPr>
          <p:nvPr>
            <p:ph type="sldNum" sz="quarter" idx="12"/>
          </p:nvPr>
        </p:nvSpPr>
        <p:spPr/>
        <p:txBody>
          <a:bodyPr/>
          <a:lstStyle/>
          <a:p>
            <a:fld id="{829DC037-E7BD-4C73-8B08-BA96F3CF2969}" type="slidenum">
              <a:rPr lang="hu-HU" smtClean="0"/>
              <a:t>1</a:t>
            </a:fld>
            <a:endParaRPr lang="hu-HU"/>
          </a:p>
        </p:txBody>
      </p:sp>
    </p:spTree>
    <p:extLst>
      <p:ext uri="{BB962C8B-B14F-4D97-AF65-F5344CB8AC3E}">
        <p14:creationId xmlns:p14="http://schemas.microsoft.com/office/powerpoint/2010/main" val="25592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Stratégiai ábra</a:t>
            </a:r>
          </a:p>
        </p:txBody>
      </p:sp>
      <p:pic>
        <p:nvPicPr>
          <p:cNvPr id="5" name="Tartalom helye 4">
            <a:extLst>
              <a:ext uri="{FF2B5EF4-FFF2-40B4-BE49-F238E27FC236}">
                <a16:creationId xmlns:a16="http://schemas.microsoft.com/office/drawing/2014/main" id="{6C60FC17-F91C-4290-AD68-FDE36B67BC8A}"/>
              </a:ext>
            </a:extLst>
          </p:cNvPr>
          <p:cNvPicPr>
            <a:picLocks noGrp="1" noChangeAspect="1"/>
          </p:cNvPicPr>
          <p:nvPr>
            <p:ph idx="1"/>
          </p:nvPr>
        </p:nvPicPr>
        <p:blipFill>
          <a:blip r:embed="rId3"/>
          <a:stretch>
            <a:fillRect/>
          </a:stretch>
        </p:blipFill>
        <p:spPr>
          <a:xfrm>
            <a:off x="3946649" y="1231900"/>
            <a:ext cx="4157414" cy="49450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10</a:t>
            </a:fld>
            <a:endParaRPr lang="hu-HU"/>
          </a:p>
        </p:txBody>
      </p:sp>
    </p:spTree>
    <p:extLst>
      <p:ext uri="{BB962C8B-B14F-4D97-AF65-F5344CB8AC3E}">
        <p14:creationId xmlns:p14="http://schemas.microsoft.com/office/powerpoint/2010/main" val="153157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projekt fogalma, szakterületi kapcsolódása, csoportosítása </a:t>
            </a:r>
          </a:p>
        </p:txBody>
      </p:sp>
      <p:sp>
        <p:nvSpPr>
          <p:cNvPr id="3" name="Tartalom helye 2"/>
          <p:cNvSpPr>
            <a:spLocks noGrp="1"/>
          </p:cNvSpPr>
          <p:nvPr>
            <p:ph idx="1"/>
          </p:nvPr>
        </p:nvSpPr>
        <p:spPr/>
        <p:txBody>
          <a:bodyPr>
            <a:normAutofit lnSpcReduction="10000"/>
          </a:bodyPr>
          <a:lstStyle/>
          <a:p>
            <a:pPr marL="0" indent="0">
              <a:buNone/>
            </a:pPr>
            <a:r>
              <a:rPr lang="hu-HU" b="1" dirty="0"/>
              <a:t>A projekt definiálása </a:t>
            </a:r>
            <a:endParaRPr lang="hu-HU" dirty="0"/>
          </a:p>
          <a:p>
            <a:r>
              <a:rPr lang="hu-HU" dirty="0"/>
              <a:t>Egy konkrét projekt definiálható: </a:t>
            </a:r>
          </a:p>
          <a:p>
            <a:pPr marL="0" indent="0">
              <a:buNone/>
            </a:pPr>
            <a:r>
              <a:rPr lang="hu-HU" dirty="0"/>
              <a:t>• a célként elérendő </a:t>
            </a:r>
            <a:r>
              <a:rPr lang="hu-HU" b="1" dirty="0"/>
              <a:t>eredménnyel</a:t>
            </a:r>
            <a:r>
              <a:rPr lang="hu-HU" dirty="0"/>
              <a:t>, </a:t>
            </a:r>
          </a:p>
          <a:p>
            <a:pPr marL="0" indent="0">
              <a:buNone/>
            </a:pPr>
            <a:r>
              <a:rPr lang="hu-HU" dirty="0"/>
              <a:t>• a teljesítés </a:t>
            </a:r>
            <a:r>
              <a:rPr lang="hu-HU" b="1" dirty="0"/>
              <a:t>időtartamával</a:t>
            </a:r>
            <a:r>
              <a:rPr lang="hu-HU" dirty="0"/>
              <a:t>, </a:t>
            </a:r>
          </a:p>
          <a:p>
            <a:pPr marL="0" indent="0">
              <a:buNone/>
            </a:pPr>
            <a:r>
              <a:rPr lang="hu-HU" dirty="0"/>
              <a:t>• a teljesítés </a:t>
            </a:r>
            <a:r>
              <a:rPr lang="hu-HU" b="1" dirty="0"/>
              <a:t>költségkeretével</a:t>
            </a:r>
            <a:r>
              <a:rPr lang="hu-HU" dirty="0"/>
              <a:t>. </a:t>
            </a:r>
          </a:p>
          <a:p>
            <a:endParaRPr lang="hu-HU" dirty="0"/>
          </a:p>
          <a:p>
            <a:pPr marL="0" indent="0">
              <a:buNone/>
            </a:pPr>
            <a:r>
              <a:rPr lang="hu-HU" dirty="0"/>
              <a:t>A </a:t>
            </a:r>
            <a:r>
              <a:rPr lang="hu-HU" b="1" dirty="0"/>
              <a:t>projektet </a:t>
            </a:r>
            <a:r>
              <a:rPr lang="hu-HU" dirty="0"/>
              <a:t>azonosító </a:t>
            </a:r>
            <a:r>
              <a:rPr lang="hu-HU" b="1" dirty="0"/>
              <a:t>karakterisztikák</a:t>
            </a:r>
            <a:r>
              <a:rPr lang="hu-HU" dirty="0"/>
              <a:t>, mint elsődleges projektcélok.</a:t>
            </a:r>
          </a:p>
          <a:p>
            <a:pPr marL="0" indent="0">
              <a:buNone/>
            </a:pPr>
            <a:endParaRPr lang="hu-HU" dirty="0"/>
          </a:p>
          <a:p>
            <a:pPr marL="0" indent="0">
              <a:buNone/>
            </a:pPr>
            <a:r>
              <a:rPr lang="hu-HU" dirty="0"/>
              <a:t>A </a:t>
            </a:r>
            <a:r>
              <a:rPr lang="hu-HU" b="1" dirty="0"/>
              <a:t>projektváltozatok kialakítása</a:t>
            </a:r>
            <a:r>
              <a:rPr lang="hu-HU" dirty="0"/>
              <a:t>, a </a:t>
            </a:r>
            <a:r>
              <a:rPr lang="hu-HU" b="1" dirty="0"/>
              <a:t>projektmegvalósítás stratégiája </a:t>
            </a:r>
            <a:r>
              <a:rPr lang="hu-HU" dirty="0"/>
              <a:t>célszerűen a </a:t>
            </a:r>
            <a:r>
              <a:rPr lang="hu-HU" b="1" dirty="0"/>
              <a:t>projektmenedzsment </a:t>
            </a:r>
            <a:r>
              <a:rPr lang="hu-HU" dirty="0"/>
              <a:t>döntési hatáskörébe tartozó kérdés, ami tehát nem más mint: a projekt megavalósítás stratégiája.</a:t>
            </a:r>
          </a:p>
          <a:p>
            <a:pPr marL="0" indent="0">
              <a:buNone/>
            </a:pP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11</a:t>
            </a:fld>
            <a:endParaRPr lang="hu-HU"/>
          </a:p>
        </p:txBody>
      </p:sp>
      <p:pic>
        <p:nvPicPr>
          <p:cNvPr id="5" name="Kép 4">
            <a:extLst>
              <a:ext uri="{FF2B5EF4-FFF2-40B4-BE49-F238E27FC236}">
                <a16:creationId xmlns:a16="http://schemas.microsoft.com/office/drawing/2014/main" id="{AFF73C9D-5BA0-492A-B9C8-1D3FF1F4F2A6}"/>
              </a:ext>
            </a:extLst>
          </p:cNvPr>
          <p:cNvPicPr>
            <a:picLocks noChangeAspect="1"/>
          </p:cNvPicPr>
          <p:nvPr/>
        </p:nvPicPr>
        <p:blipFill>
          <a:blip r:embed="rId3"/>
          <a:stretch>
            <a:fillRect/>
          </a:stretch>
        </p:blipFill>
        <p:spPr>
          <a:xfrm>
            <a:off x="6467716" y="1445164"/>
            <a:ext cx="4285768" cy="2560954"/>
          </a:xfrm>
          <a:prstGeom prst="rect">
            <a:avLst/>
          </a:prstGeom>
        </p:spPr>
      </p:pic>
    </p:spTree>
    <p:extLst>
      <p:ext uri="{BB962C8B-B14F-4D97-AF65-F5344CB8AC3E}">
        <p14:creationId xmlns:p14="http://schemas.microsoft.com/office/powerpoint/2010/main" val="273243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 menedzsment szakterületek kapcsolata a projektmenedzsmenttel </a:t>
            </a:r>
          </a:p>
        </p:txBody>
      </p:sp>
      <p:sp>
        <p:nvSpPr>
          <p:cNvPr id="3" name="Tartalom helye 2"/>
          <p:cNvSpPr>
            <a:spLocks noGrp="1"/>
          </p:cNvSpPr>
          <p:nvPr>
            <p:ph idx="1"/>
          </p:nvPr>
        </p:nvSpPr>
        <p:spPr/>
        <p:txBody>
          <a:bodyPr/>
          <a:lstStyle/>
          <a:p>
            <a:pPr marL="0" indent="0">
              <a:buNone/>
            </a:pPr>
            <a:r>
              <a:rPr lang="hu-HU" dirty="0"/>
              <a:t>A projektmenedzsment szorosan kapcsolódik a vállalkozás különböző szakterületi menedzsmentjeihez. Ezek közül a projektek logikai kapcsolódása miatt szükséges kiemelni.</a:t>
            </a:r>
          </a:p>
        </p:txBody>
      </p:sp>
      <p:sp>
        <p:nvSpPr>
          <p:cNvPr id="4" name="Dia számának helye 3"/>
          <p:cNvSpPr>
            <a:spLocks noGrp="1"/>
          </p:cNvSpPr>
          <p:nvPr>
            <p:ph type="sldNum" sz="quarter" idx="12"/>
          </p:nvPr>
        </p:nvSpPr>
        <p:spPr/>
        <p:txBody>
          <a:bodyPr/>
          <a:lstStyle/>
          <a:p>
            <a:fld id="{829DC037-E7BD-4C73-8B08-BA96F3CF2969}" type="slidenum">
              <a:rPr lang="hu-HU" smtClean="0"/>
              <a:t>12</a:t>
            </a:fld>
            <a:endParaRPr lang="hu-HU"/>
          </a:p>
        </p:txBody>
      </p:sp>
      <p:pic>
        <p:nvPicPr>
          <p:cNvPr id="5" name="Kép 4">
            <a:extLst>
              <a:ext uri="{FF2B5EF4-FFF2-40B4-BE49-F238E27FC236}">
                <a16:creationId xmlns:a16="http://schemas.microsoft.com/office/drawing/2014/main" id="{DCFA8845-D9A0-4970-8D4E-05355456B1CD}"/>
              </a:ext>
            </a:extLst>
          </p:cNvPr>
          <p:cNvPicPr>
            <a:picLocks noChangeAspect="1"/>
          </p:cNvPicPr>
          <p:nvPr/>
        </p:nvPicPr>
        <p:blipFill>
          <a:blip r:embed="rId3"/>
          <a:stretch>
            <a:fillRect/>
          </a:stretch>
        </p:blipFill>
        <p:spPr>
          <a:xfrm>
            <a:off x="4304871" y="2073331"/>
            <a:ext cx="6836970" cy="4103632"/>
          </a:xfrm>
          <a:prstGeom prst="rect">
            <a:avLst/>
          </a:prstGeom>
        </p:spPr>
      </p:pic>
    </p:spTree>
    <p:extLst>
      <p:ext uri="{BB962C8B-B14F-4D97-AF65-F5344CB8AC3E}">
        <p14:creationId xmlns:p14="http://schemas.microsoft.com/office/powerpoint/2010/main" val="147911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0" dirty="0"/>
              <a:t>A menedzsment szakterületek és kapcsolódásaik a projektmenedzsmenttel </a:t>
            </a:r>
            <a:endParaRPr lang="hu-HU" dirty="0"/>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13</a:t>
            </a:fld>
            <a:endParaRPr lang="hu-HU"/>
          </a:p>
        </p:txBody>
      </p:sp>
      <p:pic>
        <p:nvPicPr>
          <p:cNvPr id="5" name="Kép 4">
            <a:extLst>
              <a:ext uri="{FF2B5EF4-FFF2-40B4-BE49-F238E27FC236}">
                <a16:creationId xmlns:a16="http://schemas.microsoft.com/office/drawing/2014/main" id="{0CB94FF9-0157-45E1-9168-A78D9BACC64D}"/>
              </a:ext>
            </a:extLst>
          </p:cNvPr>
          <p:cNvPicPr>
            <a:picLocks noChangeAspect="1"/>
          </p:cNvPicPr>
          <p:nvPr/>
        </p:nvPicPr>
        <p:blipFill>
          <a:blip r:embed="rId2"/>
          <a:stretch>
            <a:fillRect/>
          </a:stretch>
        </p:blipFill>
        <p:spPr>
          <a:xfrm>
            <a:off x="1263723" y="1334619"/>
            <a:ext cx="8917968" cy="4823981"/>
          </a:xfrm>
          <a:prstGeom prst="rect">
            <a:avLst/>
          </a:prstGeom>
        </p:spPr>
      </p:pic>
    </p:spTree>
    <p:extLst>
      <p:ext uri="{BB962C8B-B14F-4D97-AF65-F5344CB8AC3E}">
        <p14:creationId xmlns:p14="http://schemas.microsoft.com/office/powerpoint/2010/main" val="177023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projektek csoportosítása </a:t>
            </a:r>
          </a:p>
        </p:txBody>
      </p:sp>
      <p:sp>
        <p:nvSpPr>
          <p:cNvPr id="3" name="Tartalom helye 2"/>
          <p:cNvSpPr>
            <a:spLocks noGrp="1"/>
          </p:cNvSpPr>
          <p:nvPr>
            <p:ph idx="1"/>
          </p:nvPr>
        </p:nvSpPr>
        <p:spPr/>
        <p:txBody>
          <a:bodyPr/>
          <a:lstStyle/>
          <a:p>
            <a:endParaRPr lang="hu-HU" dirty="0"/>
          </a:p>
          <a:p>
            <a:endParaRPr lang="hu-HU" dirty="0"/>
          </a:p>
          <a:p>
            <a:endParaRPr lang="hu-HU" dirty="0"/>
          </a:p>
          <a:p>
            <a:r>
              <a:rPr lang="hu-HU" dirty="0"/>
              <a:t>• </a:t>
            </a:r>
            <a:r>
              <a:rPr lang="hu-HU" b="1" dirty="0"/>
              <a:t>beruházási </a:t>
            </a:r>
            <a:r>
              <a:rPr lang="hu-HU" dirty="0"/>
              <a:t>projektek, </a:t>
            </a:r>
          </a:p>
          <a:p>
            <a:r>
              <a:rPr lang="hu-HU" dirty="0"/>
              <a:t>• </a:t>
            </a:r>
            <a:r>
              <a:rPr lang="hu-HU" b="1" dirty="0"/>
              <a:t>kutatási-és fejlesztési </a:t>
            </a:r>
            <a:r>
              <a:rPr lang="hu-HU" dirty="0"/>
              <a:t>projektek, </a:t>
            </a:r>
          </a:p>
          <a:p>
            <a:r>
              <a:rPr lang="hu-HU" dirty="0"/>
              <a:t>• </a:t>
            </a:r>
            <a:r>
              <a:rPr lang="hu-HU" b="1" dirty="0"/>
              <a:t>szellemi szolgáltatási </a:t>
            </a:r>
            <a:r>
              <a:rPr lang="hu-HU" dirty="0"/>
              <a:t>projektek.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14</a:t>
            </a:fld>
            <a:endParaRPr lang="hu-HU"/>
          </a:p>
        </p:txBody>
      </p:sp>
    </p:spTree>
    <p:extLst>
      <p:ext uri="{BB962C8B-B14F-4D97-AF65-F5344CB8AC3E}">
        <p14:creationId xmlns:p14="http://schemas.microsoft.com/office/powerpoint/2010/main" val="125314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projektek további csoportosítása </a:t>
            </a:r>
          </a:p>
        </p:txBody>
      </p:sp>
      <p:sp>
        <p:nvSpPr>
          <p:cNvPr id="3" name="Tartalom helye 2"/>
          <p:cNvSpPr>
            <a:spLocks noGrp="1"/>
          </p:cNvSpPr>
          <p:nvPr>
            <p:ph idx="1"/>
          </p:nvPr>
        </p:nvSpPr>
        <p:spPr/>
        <p:txBody>
          <a:bodyPr/>
          <a:lstStyle/>
          <a:p>
            <a:endParaRPr lang="hu-HU" dirty="0"/>
          </a:p>
          <a:p>
            <a:endParaRPr lang="hu-HU" dirty="0"/>
          </a:p>
          <a:p>
            <a:endParaRPr lang="hu-HU" dirty="0"/>
          </a:p>
          <a:p>
            <a:r>
              <a:rPr lang="hu-HU" dirty="0"/>
              <a:t>Külső projekt</a:t>
            </a:r>
          </a:p>
          <a:p>
            <a:r>
              <a:rPr lang="hu-HU" dirty="0"/>
              <a:t>Belső projekt</a:t>
            </a:r>
          </a:p>
        </p:txBody>
      </p:sp>
      <p:sp>
        <p:nvSpPr>
          <p:cNvPr id="4" name="Dia számának helye 3"/>
          <p:cNvSpPr>
            <a:spLocks noGrp="1"/>
          </p:cNvSpPr>
          <p:nvPr>
            <p:ph type="sldNum" sz="quarter" idx="12"/>
          </p:nvPr>
        </p:nvSpPr>
        <p:spPr/>
        <p:txBody>
          <a:bodyPr/>
          <a:lstStyle/>
          <a:p>
            <a:fld id="{829DC037-E7BD-4C73-8B08-BA96F3CF2969}" type="slidenum">
              <a:rPr lang="hu-HU" smtClean="0"/>
              <a:t>15</a:t>
            </a:fld>
            <a:endParaRPr lang="hu-HU"/>
          </a:p>
        </p:txBody>
      </p:sp>
    </p:spTree>
    <p:extLst>
      <p:ext uri="{BB962C8B-B14F-4D97-AF65-F5344CB8AC3E}">
        <p14:creationId xmlns:p14="http://schemas.microsoft.com/office/powerpoint/2010/main" val="353198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Összefoglalás</a:t>
            </a:r>
          </a:p>
        </p:txBody>
      </p:sp>
      <p:sp>
        <p:nvSpPr>
          <p:cNvPr id="3" name="Tartalom helye 2"/>
          <p:cNvSpPr>
            <a:spLocks noGrp="1"/>
          </p:cNvSpPr>
          <p:nvPr>
            <p:ph idx="1"/>
          </p:nvPr>
        </p:nvSpPr>
        <p:spPr/>
        <p:txBody>
          <a:bodyPr>
            <a:normAutofit fontScale="92500" lnSpcReduction="20000"/>
          </a:bodyPr>
          <a:lstStyle/>
          <a:p>
            <a:endParaRPr lang="hu-HU" dirty="0"/>
          </a:p>
          <a:p>
            <a:r>
              <a:rPr lang="hu-HU" dirty="0"/>
              <a:t>• A </a:t>
            </a:r>
            <a:r>
              <a:rPr lang="hu-HU" b="1" dirty="0"/>
              <a:t>projektmenedzsment</a:t>
            </a:r>
            <a:r>
              <a:rPr lang="hu-HU" dirty="0"/>
              <a:t>, mint az egyik fontos szakterületi menedzsment egyfajta </a:t>
            </a:r>
            <a:r>
              <a:rPr lang="hu-HU" b="1" dirty="0"/>
              <a:t>köztes kategória </a:t>
            </a:r>
            <a:r>
              <a:rPr lang="hu-HU" dirty="0"/>
              <a:t>vezetés stratégiai és operatív szintjei között. </a:t>
            </a:r>
          </a:p>
          <a:p>
            <a:r>
              <a:rPr lang="hu-HU" dirty="0"/>
              <a:t>• A </a:t>
            </a:r>
            <a:r>
              <a:rPr lang="hu-HU" b="1" dirty="0"/>
              <a:t>projektmenedzsment </a:t>
            </a:r>
            <a:r>
              <a:rPr lang="hu-HU" dirty="0"/>
              <a:t>a stratégia megvalósításának az eszköze, maga a </a:t>
            </a:r>
            <a:r>
              <a:rPr lang="hu-HU" b="1" dirty="0"/>
              <a:t>projekt </a:t>
            </a:r>
            <a:r>
              <a:rPr lang="hu-HU" dirty="0"/>
              <a:t>pedig egy-egy konkrét stratégiai program vagy részprogram, illetve annak egy jól </a:t>
            </a:r>
            <a:r>
              <a:rPr lang="hu-HU" dirty="0" err="1"/>
              <a:t>körülhatárolható</a:t>
            </a:r>
            <a:r>
              <a:rPr lang="hu-HU" dirty="0"/>
              <a:t> része. </a:t>
            </a:r>
          </a:p>
          <a:p>
            <a:r>
              <a:rPr lang="hu-HU" dirty="0"/>
              <a:t>• A különböző </a:t>
            </a:r>
            <a:r>
              <a:rPr lang="hu-HU" b="1" dirty="0"/>
              <a:t>projektek </a:t>
            </a:r>
            <a:r>
              <a:rPr lang="hu-HU" dirty="0"/>
              <a:t>a szervezeti stratégiából jönnek létre, oly módon, hogy maga a szervezeti stratégia generálja azokat. </a:t>
            </a:r>
          </a:p>
          <a:p>
            <a:r>
              <a:rPr lang="hu-HU" dirty="0"/>
              <a:t>• Egy adott </a:t>
            </a:r>
            <a:r>
              <a:rPr lang="hu-HU" b="1" dirty="0"/>
              <a:t>projektet </a:t>
            </a:r>
            <a:r>
              <a:rPr lang="hu-HU" dirty="0"/>
              <a:t>az azonosító </a:t>
            </a:r>
            <a:r>
              <a:rPr lang="hu-HU" b="1" dirty="0"/>
              <a:t>karakterisztikák </a:t>
            </a:r>
            <a:r>
              <a:rPr lang="hu-HU" dirty="0"/>
              <a:t>mindenkor behatárolnak, miközben igaz, hogy a karakterisztikák között </a:t>
            </a:r>
            <a:r>
              <a:rPr lang="hu-HU" b="1" dirty="0"/>
              <a:t>kölcsönös összefüggés </a:t>
            </a:r>
            <a:r>
              <a:rPr lang="hu-HU" dirty="0"/>
              <a:t>áll fenn. </a:t>
            </a:r>
          </a:p>
          <a:p>
            <a:r>
              <a:rPr lang="hu-HU" dirty="0"/>
              <a:t>• A projektmenedzsment szorosan kapcsolódik a vállalkozás </a:t>
            </a:r>
            <a:r>
              <a:rPr lang="hu-HU" b="1" dirty="0"/>
              <a:t>különböző szakterületi menedzsmentjeihez</a:t>
            </a:r>
            <a:r>
              <a:rPr lang="hu-HU" dirty="0"/>
              <a:t>, melyek közül érdemes kiemelni legalább öt területet. </a:t>
            </a:r>
          </a:p>
          <a:p>
            <a:r>
              <a:rPr lang="hu-HU" dirty="0"/>
              <a:t>• A </a:t>
            </a:r>
            <a:r>
              <a:rPr lang="hu-HU" b="1" dirty="0"/>
              <a:t>projektcélként definiált </a:t>
            </a:r>
            <a:r>
              <a:rPr lang="hu-HU" dirty="0"/>
              <a:t>elérendő eredmény alapján a különféle tartalmú projekteket három fő kategóriába célszerű csoportosítani.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16</a:t>
            </a:fld>
            <a:endParaRPr lang="hu-HU"/>
          </a:p>
        </p:txBody>
      </p:sp>
    </p:spTree>
    <p:extLst>
      <p:ext uri="{BB962C8B-B14F-4D97-AF65-F5344CB8AC3E}">
        <p14:creationId xmlns:p14="http://schemas.microsoft.com/office/powerpoint/2010/main" val="292051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32760" y="307375"/>
            <a:ext cx="7978541" cy="510774"/>
          </a:xfrm>
        </p:spPr>
        <p:txBody>
          <a:bodyPr>
            <a:normAutofit/>
          </a:bodyPr>
          <a:lstStyle/>
          <a:p>
            <a:pPr algn="ctr"/>
            <a:r>
              <a:rPr lang="hu-HU" sz="3000" b="1" dirty="0"/>
              <a:t>Ellenőrző kérdések</a:t>
            </a:r>
          </a:p>
        </p:txBody>
      </p:sp>
      <p:sp>
        <p:nvSpPr>
          <p:cNvPr id="3" name="Tartalom helye 2"/>
          <p:cNvSpPr>
            <a:spLocks noGrp="1"/>
          </p:cNvSpPr>
          <p:nvPr>
            <p:ph idx="1"/>
          </p:nvPr>
        </p:nvSpPr>
        <p:spPr>
          <a:xfrm>
            <a:off x="212558" y="1183907"/>
            <a:ext cx="11857522" cy="5486400"/>
          </a:xfrm>
        </p:spPr>
        <p:txBody>
          <a:bodyPr>
            <a:normAutofit/>
          </a:bodyPr>
          <a:lstStyle/>
          <a:p>
            <a:endParaRPr lang="hu-HU" dirty="0"/>
          </a:p>
          <a:p>
            <a:pPr marL="0" indent="0">
              <a:buNone/>
            </a:pPr>
            <a:r>
              <a:rPr lang="hu-HU" dirty="0"/>
              <a:t>1. Sorolja fel és röviden ismertesse a vezetés funkcióit a szervezetekben! </a:t>
            </a:r>
          </a:p>
          <a:p>
            <a:pPr marL="0" indent="0">
              <a:buNone/>
            </a:pPr>
            <a:r>
              <a:rPr lang="hu-HU" dirty="0"/>
              <a:t>2. Hogyan definiálható a projekt és a projektmenedzsment fogalma? </a:t>
            </a:r>
          </a:p>
          <a:p>
            <a:pPr marL="0" indent="0">
              <a:buNone/>
            </a:pPr>
            <a:r>
              <a:rPr lang="hu-HU" dirty="0"/>
              <a:t>3. Röviden mutassa be a szervezeti stratégia és a projektek kapcsolatát! </a:t>
            </a:r>
          </a:p>
          <a:p>
            <a:pPr marL="0" indent="0">
              <a:buNone/>
            </a:pPr>
            <a:r>
              <a:rPr lang="hu-HU" dirty="0"/>
              <a:t>4. Mi a különbség a „projekt stratégiai megalapozottsága” és a „projektmegvalósítás stratégiája” között? </a:t>
            </a:r>
          </a:p>
          <a:p>
            <a:pPr marL="0" indent="0">
              <a:buNone/>
            </a:pPr>
            <a:r>
              <a:rPr lang="hu-HU" dirty="0"/>
              <a:t>5. A szakterületi menedzsmentek közül melyek és hogyan kapcsolódnak a legszorosabban a projektmenedzsmenthez? </a:t>
            </a:r>
          </a:p>
          <a:p>
            <a:pPr marL="0" indent="0">
              <a:buNone/>
            </a:pPr>
            <a:r>
              <a:rPr lang="hu-HU" dirty="0"/>
              <a:t>6. Hogyan csoportosíthatóak és jellemezhetőek a különböző projektek? </a:t>
            </a:r>
          </a:p>
          <a:p>
            <a:pPr marL="0" indent="0">
              <a:buNone/>
            </a:pPr>
            <a:endParaRPr lang="hu-HU" sz="1200" dirty="0"/>
          </a:p>
        </p:txBody>
      </p:sp>
      <p:sp>
        <p:nvSpPr>
          <p:cNvPr id="6" name="Dia számának helye 5"/>
          <p:cNvSpPr>
            <a:spLocks noGrp="1"/>
          </p:cNvSpPr>
          <p:nvPr>
            <p:ph type="sldNum" sz="quarter" idx="12"/>
          </p:nvPr>
        </p:nvSpPr>
        <p:spPr/>
        <p:txBody>
          <a:bodyPr/>
          <a:lstStyle/>
          <a:p>
            <a:fld id="{829DC037-E7BD-4C73-8B08-BA96F3CF2969}" type="slidenum">
              <a:rPr lang="hu-HU" smtClean="0"/>
              <a:t>17</a:t>
            </a:fld>
            <a:endParaRPr lang="hu-HU"/>
          </a:p>
        </p:txBody>
      </p:sp>
    </p:spTree>
    <p:extLst>
      <p:ext uri="{BB962C8B-B14F-4D97-AF65-F5344CB8AC3E}">
        <p14:creationId xmlns:p14="http://schemas.microsoft.com/office/powerpoint/2010/main" val="176268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Cél</a:t>
            </a:r>
          </a:p>
        </p:txBody>
      </p:sp>
      <p:sp>
        <p:nvSpPr>
          <p:cNvPr id="3" name="Tartalom helye 2"/>
          <p:cNvSpPr>
            <a:spLocks noGrp="1"/>
          </p:cNvSpPr>
          <p:nvPr>
            <p:ph idx="1"/>
          </p:nvPr>
        </p:nvSpPr>
        <p:spPr/>
        <p:txBody>
          <a:bodyPr/>
          <a:lstStyle/>
          <a:p>
            <a:pPr marL="0" indent="0">
              <a:buNone/>
            </a:pPr>
            <a:r>
              <a:rPr lang="hu-HU" dirty="0"/>
              <a:t>Megmutatni miként kapcsolódnak a projektek az adott szervezet stratégiájához és a különböző szakterületi menedzsmentekhez, tisztázni a kapcsolódó alapfogalmakat és a projektek csoportosítási lehetőségeit, azaz </a:t>
            </a:r>
          </a:p>
          <a:p>
            <a:pPr marL="0" indent="0">
              <a:buNone/>
            </a:pPr>
            <a:r>
              <a:rPr lang="hu-HU" dirty="0"/>
              <a:t>• átlátni és jellemezni a vezetés dimenzióit a szervezetekben </a:t>
            </a:r>
          </a:p>
          <a:p>
            <a:pPr marL="0" indent="0">
              <a:buNone/>
            </a:pPr>
            <a:r>
              <a:rPr lang="hu-HU" dirty="0"/>
              <a:t>• elsajátítani a kapcsolódó alapfogalmakat </a:t>
            </a:r>
          </a:p>
          <a:p>
            <a:pPr marL="0" indent="0">
              <a:buNone/>
            </a:pPr>
            <a:r>
              <a:rPr lang="hu-HU" dirty="0"/>
              <a:t>• megérteni a stratégia kialakítás hierarchiáját </a:t>
            </a:r>
          </a:p>
          <a:p>
            <a:pPr marL="0" indent="0">
              <a:buNone/>
            </a:pPr>
            <a:r>
              <a:rPr lang="hu-HU" dirty="0"/>
              <a:t>• értelmezni a karakterisztikák közötti összefüggéseket </a:t>
            </a:r>
          </a:p>
          <a:p>
            <a:pPr marL="0" indent="0">
              <a:buNone/>
            </a:pPr>
            <a:r>
              <a:rPr lang="hu-HU" dirty="0"/>
              <a:t>• felismerni a kapcsolódást a szakterületi menedzsmentekhez </a:t>
            </a:r>
          </a:p>
          <a:p>
            <a:pPr marL="0" indent="0">
              <a:buNone/>
            </a:pPr>
            <a:r>
              <a:rPr lang="hu-HU" dirty="0"/>
              <a:t>• csoportosítani és jellemezni a különböző projekteket.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2</a:t>
            </a:fld>
            <a:endParaRPr lang="hu-HU"/>
          </a:p>
        </p:txBody>
      </p:sp>
    </p:spTree>
    <p:extLst>
      <p:ext uri="{BB962C8B-B14F-4D97-AF65-F5344CB8AC3E}">
        <p14:creationId xmlns:p14="http://schemas.microsoft.com/office/powerpoint/2010/main" val="255252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vezetés funkciói a szervezetekben </a:t>
            </a:r>
          </a:p>
        </p:txBody>
      </p:sp>
      <p:sp>
        <p:nvSpPr>
          <p:cNvPr id="3" name="Tartalom helye 2"/>
          <p:cNvSpPr>
            <a:spLocks noGrp="1"/>
          </p:cNvSpPr>
          <p:nvPr>
            <p:ph idx="1"/>
          </p:nvPr>
        </p:nvSpPr>
        <p:spPr/>
        <p:txBody>
          <a:bodyPr/>
          <a:lstStyle/>
          <a:p>
            <a:pPr marL="0" indent="0">
              <a:buNone/>
            </a:pPr>
            <a:r>
              <a:rPr lang="hu-HU" dirty="0"/>
              <a:t>Egy szervezet vezetése többfunkciós vagy többdimenziós feladat, ami megjelenik az: </a:t>
            </a:r>
          </a:p>
          <a:p>
            <a:pPr marL="0" indent="0">
              <a:buNone/>
            </a:pPr>
            <a:r>
              <a:rPr lang="hu-HU" dirty="0"/>
              <a:t>• stratégiai vezetés, </a:t>
            </a:r>
          </a:p>
          <a:p>
            <a:pPr marL="0" indent="0">
              <a:buNone/>
            </a:pPr>
            <a:r>
              <a:rPr lang="hu-HU" dirty="0"/>
              <a:t>• operatív vezetés, </a:t>
            </a:r>
          </a:p>
          <a:p>
            <a:pPr marL="0" indent="0">
              <a:buNone/>
            </a:pPr>
            <a:r>
              <a:rPr lang="hu-HU" dirty="0"/>
              <a:t>• projektvezetés feladataiban.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3</a:t>
            </a:fld>
            <a:endParaRPr lang="hu-HU"/>
          </a:p>
        </p:txBody>
      </p:sp>
    </p:spTree>
    <p:extLst>
      <p:ext uri="{BB962C8B-B14F-4D97-AF65-F5344CB8AC3E}">
        <p14:creationId xmlns:p14="http://schemas.microsoft.com/office/powerpoint/2010/main" val="94038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vezetés funkciói a szervezetekben </a:t>
            </a:r>
          </a:p>
        </p:txBody>
      </p:sp>
      <p:sp>
        <p:nvSpPr>
          <p:cNvPr id="3" name="Tartalom helye 2"/>
          <p:cNvSpPr>
            <a:spLocks noGrp="1"/>
          </p:cNvSpPr>
          <p:nvPr>
            <p:ph idx="1"/>
          </p:nvPr>
        </p:nvSpPr>
        <p:spPr/>
        <p:txBody>
          <a:bodyPr/>
          <a:lstStyle/>
          <a:p>
            <a:r>
              <a:rPr lang="hu-HU" dirty="0"/>
              <a:t>Stratégiai menedzsment</a:t>
            </a:r>
          </a:p>
          <a:p>
            <a:endParaRPr lang="hu-HU" dirty="0"/>
          </a:p>
          <a:p>
            <a:r>
              <a:rPr lang="hu-HU" dirty="0"/>
              <a:t>Operatív menedzsment</a:t>
            </a:r>
          </a:p>
          <a:p>
            <a:endParaRPr lang="hu-HU" dirty="0"/>
          </a:p>
          <a:p>
            <a:r>
              <a:rPr lang="hu-HU" dirty="0"/>
              <a:t>Projektmenedzsment</a:t>
            </a:r>
          </a:p>
        </p:txBody>
      </p:sp>
      <p:sp>
        <p:nvSpPr>
          <p:cNvPr id="4" name="Dia számának helye 3"/>
          <p:cNvSpPr>
            <a:spLocks noGrp="1"/>
          </p:cNvSpPr>
          <p:nvPr>
            <p:ph type="sldNum" sz="quarter" idx="12"/>
          </p:nvPr>
        </p:nvSpPr>
        <p:spPr/>
        <p:txBody>
          <a:bodyPr/>
          <a:lstStyle/>
          <a:p>
            <a:fld id="{829DC037-E7BD-4C73-8B08-BA96F3CF2969}" type="slidenum">
              <a:rPr lang="hu-HU" smtClean="0"/>
              <a:t>4</a:t>
            </a:fld>
            <a:endParaRPr lang="hu-HU"/>
          </a:p>
        </p:txBody>
      </p:sp>
    </p:spTree>
    <p:extLst>
      <p:ext uri="{BB962C8B-B14F-4D97-AF65-F5344CB8AC3E}">
        <p14:creationId xmlns:p14="http://schemas.microsoft.com/office/powerpoint/2010/main" val="270080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vezetés funkciói a szervezetekben </a:t>
            </a:r>
          </a:p>
        </p:txBody>
      </p:sp>
      <p:pic>
        <p:nvPicPr>
          <p:cNvPr id="5" name="Tartalom helye 4">
            <a:extLst>
              <a:ext uri="{FF2B5EF4-FFF2-40B4-BE49-F238E27FC236}">
                <a16:creationId xmlns:a16="http://schemas.microsoft.com/office/drawing/2014/main" id="{50A78B6F-B807-4EBD-AE70-EC1CC2B84072}"/>
              </a:ext>
            </a:extLst>
          </p:cNvPr>
          <p:cNvPicPr>
            <a:picLocks noGrp="1" noChangeAspect="1"/>
          </p:cNvPicPr>
          <p:nvPr>
            <p:ph idx="1"/>
          </p:nvPr>
        </p:nvPicPr>
        <p:blipFill>
          <a:blip r:embed="rId2"/>
          <a:stretch>
            <a:fillRect/>
          </a:stretch>
        </p:blipFill>
        <p:spPr>
          <a:xfrm>
            <a:off x="2929885" y="1231900"/>
            <a:ext cx="6190942" cy="4945063"/>
          </a:xfrm>
          <a:prstGeom prst="rect">
            <a:avLst/>
          </a:prstGeom>
        </p:spPr>
      </p:pic>
      <p:sp>
        <p:nvSpPr>
          <p:cNvPr id="4" name="Dia számának helye 3"/>
          <p:cNvSpPr>
            <a:spLocks noGrp="1"/>
          </p:cNvSpPr>
          <p:nvPr>
            <p:ph type="sldNum" sz="quarter" idx="12"/>
          </p:nvPr>
        </p:nvSpPr>
        <p:spPr/>
        <p:txBody>
          <a:bodyPr/>
          <a:lstStyle/>
          <a:p>
            <a:fld id="{829DC037-E7BD-4C73-8B08-BA96F3CF2969}" type="slidenum">
              <a:rPr lang="hu-HU" smtClean="0"/>
              <a:t>5</a:t>
            </a:fld>
            <a:endParaRPr lang="hu-HU"/>
          </a:p>
        </p:txBody>
      </p:sp>
    </p:spTree>
    <p:extLst>
      <p:ext uri="{BB962C8B-B14F-4D97-AF65-F5344CB8AC3E}">
        <p14:creationId xmlns:p14="http://schemas.microsoft.com/office/powerpoint/2010/main" val="97904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 fogalma </a:t>
            </a:r>
          </a:p>
        </p:txBody>
      </p:sp>
      <p:sp>
        <p:nvSpPr>
          <p:cNvPr id="3" name="Tartalom helye 2"/>
          <p:cNvSpPr>
            <a:spLocks noGrp="1"/>
          </p:cNvSpPr>
          <p:nvPr>
            <p:ph idx="1"/>
          </p:nvPr>
        </p:nvSpPr>
        <p:spPr/>
        <p:txBody>
          <a:bodyPr/>
          <a:lstStyle/>
          <a:p>
            <a:pPr marL="0" indent="0">
              <a:buNone/>
            </a:pPr>
            <a:endParaRPr lang="hu-HU" dirty="0"/>
          </a:p>
          <a:p>
            <a:pPr marL="0" indent="0">
              <a:buNone/>
            </a:pPr>
            <a:endParaRPr lang="hu-HU" dirty="0"/>
          </a:p>
          <a:p>
            <a:pPr marL="0" indent="0">
              <a:buNone/>
            </a:pPr>
            <a:r>
              <a:rPr lang="hu-HU" dirty="0"/>
              <a:t>A </a:t>
            </a:r>
            <a:r>
              <a:rPr lang="hu-HU" b="1" dirty="0"/>
              <a:t>projekt </a:t>
            </a:r>
            <a:r>
              <a:rPr lang="hu-HU" dirty="0"/>
              <a:t>minden olyan tevékenység, amely egy szervezet számára olyan </a:t>
            </a:r>
            <a:r>
              <a:rPr lang="hu-HU" b="1" dirty="0"/>
              <a:t>egyszeri és komplex feladatot </a:t>
            </a:r>
            <a:r>
              <a:rPr lang="hu-HU" dirty="0"/>
              <a:t>jelent, amelynek teljesítési </a:t>
            </a:r>
            <a:r>
              <a:rPr lang="hu-HU" b="1" dirty="0"/>
              <a:t>időtartama </a:t>
            </a:r>
            <a:r>
              <a:rPr lang="hu-HU" dirty="0"/>
              <a:t>(kezdés és befejezés) valamint teljesítésének költségei (erőforrások) meghatározottak, és egy </a:t>
            </a:r>
            <a:r>
              <a:rPr lang="hu-HU" b="1" dirty="0"/>
              <a:t>definiált cél (eredmény) </a:t>
            </a:r>
            <a:r>
              <a:rPr lang="hu-HU" dirty="0"/>
              <a:t>elérésére irányul. </a:t>
            </a:r>
          </a:p>
        </p:txBody>
      </p:sp>
      <p:sp>
        <p:nvSpPr>
          <p:cNvPr id="4" name="Dia számának helye 3"/>
          <p:cNvSpPr>
            <a:spLocks noGrp="1"/>
          </p:cNvSpPr>
          <p:nvPr>
            <p:ph type="sldNum" sz="quarter" idx="12"/>
          </p:nvPr>
        </p:nvSpPr>
        <p:spPr/>
        <p:txBody>
          <a:bodyPr/>
          <a:lstStyle/>
          <a:p>
            <a:fld id="{829DC037-E7BD-4C73-8B08-BA96F3CF2969}" type="slidenum">
              <a:rPr lang="hu-HU" smtClean="0"/>
              <a:t>6</a:t>
            </a:fld>
            <a:endParaRPr lang="hu-HU"/>
          </a:p>
        </p:txBody>
      </p:sp>
    </p:spTree>
    <p:extLst>
      <p:ext uri="{BB962C8B-B14F-4D97-AF65-F5344CB8AC3E}">
        <p14:creationId xmlns:p14="http://schemas.microsoft.com/office/powerpoint/2010/main" val="208163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projektmenedzsment fogalma </a:t>
            </a:r>
          </a:p>
        </p:txBody>
      </p:sp>
      <p:sp>
        <p:nvSpPr>
          <p:cNvPr id="3" name="Tartalom helye 2"/>
          <p:cNvSpPr>
            <a:spLocks noGrp="1"/>
          </p:cNvSpPr>
          <p:nvPr>
            <p:ph idx="1"/>
          </p:nvPr>
        </p:nvSpPr>
        <p:spPr/>
        <p:txBody>
          <a:bodyPr/>
          <a:lstStyle/>
          <a:p>
            <a:pPr marL="0" indent="0">
              <a:buNone/>
            </a:pPr>
            <a:endParaRPr lang="hu-HU" dirty="0"/>
          </a:p>
          <a:p>
            <a:pPr marL="0" indent="0">
              <a:buNone/>
            </a:pPr>
            <a:endParaRPr lang="hu-HU" dirty="0"/>
          </a:p>
          <a:p>
            <a:pPr marL="0" indent="0">
              <a:buNone/>
            </a:pPr>
            <a:endParaRPr lang="hu-HU" dirty="0"/>
          </a:p>
          <a:p>
            <a:pPr marL="0" indent="0">
              <a:buNone/>
            </a:pPr>
            <a:r>
              <a:rPr lang="hu-HU" dirty="0"/>
              <a:t>A </a:t>
            </a:r>
            <a:r>
              <a:rPr lang="hu-HU" b="1" dirty="0"/>
              <a:t>projektmenedzsment </a:t>
            </a:r>
            <a:r>
              <a:rPr lang="hu-HU" dirty="0"/>
              <a:t>egy olyan vezetési funkció gyakorlása, amely az </a:t>
            </a:r>
            <a:r>
              <a:rPr lang="hu-HU" b="1" dirty="0"/>
              <a:t>erőforrásokat </a:t>
            </a:r>
            <a:r>
              <a:rPr lang="hu-HU" dirty="0"/>
              <a:t>(humán és technikai) az </a:t>
            </a:r>
            <a:r>
              <a:rPr lang="hu-HU" b="1" dirty="0"/>
              <a:t>információkat</a:t>
            </a:r>
            <a:r>
              <a:rPr lang="hu-HU" dirty="0"/>
              <a:t>, valamint a releváns </a:t>
            </a:r>
            <a:r>
              <a:rPr lang="hu-HU" b="1" dirty="0"/>
              <a:t>módszertani </a:t>
            </a:r>
            <a:r>
              <a:rPr lang="hu-HU" dirty="0"/>
              <a:t>és </a:t>
            </a:r>
            <a:r>
              <a:rPr lang="hu-HU" b="1" dirty="0"/>
              <a:t>technikai </a:t>
            </a:r>
            <a:r>
              <a:rPr lang="hu-HU" b="1" dirty="0" err="1"/>
              <a:t>eszköztárat</a:t>
            </a:r>
            <a:r>
              <a:rPr lang="hu-HU" b="1" dirty="0"/>
              <a:t> </a:t>
            </a:r>
            <a:r>
              <a:rPr lang="hu-HU" dirty="0"/>
              <a:t>egy konkrétan meghatározott </a:t>
            </a:r>
            <a:r>
              <a:rPr lang="hu-HU" b="1" dirty="0"/>
              <a:t>cél elérésére összpontosítja. </a:t>
            </a:r>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7</a:t>
            </a:fld>
            <a:endParaRPr lang="hu-HU"/>
          </a:p>
        </p:txBody>
      </p:sp>
    </p:spTree>
    <p:extLst>
      <p:ext uri="{BB962C8B-B14F-4D97-AF65-F5344CB8AC3E}">
        <p14:creationId xmlns:p14="http://schemas.microsoft.com/office/powerpoint/2010/main" val="111124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projektmenedzser</a:t>
            </a:r>
          </a:p>
        </p:txBody>
      </p:sp>
      <p:sp>
        <p:nvSpPr>
          <p:cNvPr id="3" name="Tartalom helye 2"/>
          <p:cNvSpPr>
            <a:spLocks noGrp="1"/>
          </p:cNvSpPr>
          <p:nvPr>
            <p:ph idx="1"/>
          </p:nvPr>
        </p:nvSpPr>
        <p:spPr/>
        <p:txBody>
          <a:bodyPr/>
          <a:lstStyle/>
          <a:p>
            <a:r>
              <a:rPr lang="hu-HU" dirty="0"/>
              <a:t>A projektmenedzser az a személy, aki hatáskörrel, és egyben felelősséggel is tartozik a projekt teljesítéséért.</a:t>
            </a:r>
          </a:p>
          <a:p>
            <a:r>
              <a:rPr lang="hu-HU" dirty="0"/>
              <a:t>A szervezeti stratégia és a projektek kapcsolata</a:t>
            </a:r>
          </a:p>
          <a:p>
            <a:r>
              <a:rPr lang="hu-HU" dirty="0"/>
              <a:t>A szervezeti stratégia mint hierarchikusan felépülő rendszer a szervezet hosszú távú fejlődési pályáját jelöli ki.</a:t>
            </a:r>
          </a:p>
        </p:txBody>
      </p:sp>
      <p:sp>
        <p:nvSpPr>
          <p:cNvPr id="4" name="Dia számának helye 3"/>
          <p:cNvSpPr>
            <a:spLocks noGrp="1"/>
          </p:cNvSpPr>
          <p:nvPr>
            <p:ph type="sldNum" sz="quarter" idx="12"/>
          </p:nvPr>
        </p:nvSpPr>
        <p:spPr/>
        <p:txBody>
          <a:bodyPr/>
          <a:lstStyle/>
          <a:p>
            <a:fld id="{829DC037-E7BD-4C73-8B08-BA96F3CF2969}" type="slidenum">
              <a:rPr lang="hu-HU" smtClean="0"/>
              <a:t>8</a:t>
            </a:fld>
            <a:endParaRPr lang="hu-HU"/>
          </a:p>
        </p:txBody>
      </p:sp>
    </p:spTree>
    <p:extLst>
      <p:ext uri="{BB962C8B-B14F-4D97-AF65-F5344CB8AC3E}">
        <p14:creationId xmlns:p14="http://schemas.microsoft.com/office/powerpoint/2010/main" val="278697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stratégiai menedzsment</a:t>
            </a:r>
          </a:p>
        </p:txBody>
      </p:sp>
      <p:sp>
        <p:nvSpPr>
          <p:cNvPr id="3" name="Tartalom helye 2"/>
          <p:cNvSpPr>
            <a:spLocks noGrp="1"/>
          </p:cNvSpPr>
          <p:nvPr>
            <p:ph idx="1"/>
          </p:nvPr>
        </p:nvSpPr>
        <p:spPr/>
        <p:txBody>
          <a:bodyPr/>
          <a:lstStyle/>
          <a:p>
            <a:pPr marL="0" indent="0">
              <a:buNone/>
            </a:pPr>
            <a:r>
              <a:rPr lang="hu-HU" dirty="0"/>
              <a:t>A stratégiai menedzsment működésének fókuszában három feladatkör található</a:t>
            </a:r>
          </a:p>
          <a:p>
            <a:pPr marL="0" indent="0">
              <a:buNone/>
            </a:pPr>
            <a:r>
              <a:rPr lang="hu-HU" dirty="0"/>
              <a:t>A stratégia megfogalmazása során a vállalkozás felső vezetése a következő </a:t>
            </a:r>
            <a:r>
              <a:rPr lang="hu-HU" b="1" dirty="0"/>
              <a:t>három alapkérdésre </a:t>
            </a:r>
            <a:r>
              <a:rPr lang="hu-HU" dirty="0"/>
              <a:t>keresi a választ: </a:t>
            </a:r>
          </a:p>
          <a:p>
            <a:pPr marL="0" indent="0">
              <a:buNone/>
            </a:pPr>
            <a:r>
              <a:rPr lang="hu-HU" dirty="0"/>
              <a:t>• milyen jövőbeni állapot kialakítása látszik célszerűnek a vállalkozás számára, </a:t>
            </a:r>
          </a:p>
          <a:p>
            <a:pPr marL="0" indent="0">
              <a:buNone/>
            </a:pPr>
            <a:r>
              <a:rPr lang="hu-HU" dirty="0"/>
              <a:t>• milyen döntéseket kell meghozni a kívánt jövőbeni állapot elérése érdekében, </a:t>
            </a:r>
          </a:p>
          <a:p>
            <a:pPr marL="0" indent="0">
              <a:buNone/>
            </a:pPr>
            <a:r>
              <a:rPr lang="hu-HU" dirty="0"/>
              <a:t>• milyen eszközök felhasználásával (erőforrások, módszerek) valósíthatók meg a meghozott döntések. </a:t>
            </a:r>
          </a:p>
          <a:p>
            <a:endParaRPr lang="hu-HU" dirty="0"/>
          </a:p>
        </p:txBody>
      </p:sp>
      <p:sp>
        <p:nvSpPr>
          <p:cNvPr id="4" name="Dia számának helye 3"/>
          <p:cNvSpPr>
            <a:spLocks noGrp="1"/>
          </p:cNvSpPr>
          <p:nvPr>
            <p:ph type="sldNum" sz="quarter" idx="12"/>
          </p:nvPr>
        </p:nvSpPr>
        <p:spPr/>
        <p:txBody>
          <a:bodyPr/>
          <a:lstStyle/>
          <a:p>
            <a:fld id="{829DC037-E7BD-4C73-8B08-BA96F3CF2969}" type="slidenum">
              <a:rPr lang="hu-HU" smtClean="0"/>
              <a:t>9</a:t>
            </a:fld>
            <a:endParaRPr lang="hu-HU"/>
          </a:p>
        </p:txBody>
      </p:sp>
    </p:spTree>
    <p:extLst>
      <p:ext uri="{BB962C8B-B14F-4D97-AF65-F5344CB8AC3E}">
        <p14:creationId xmlns:p14="http://schemas.microsoft.com/office/powerpoint/2010/main" val="110750966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863222B35225894CB55C76CF6373C5E1" ma:contentTypeVersion="0" ma:contentTypeDescription="Új dokumentum létrehozása." ma:contentTypeScope="" ma:versionID="57cd53c3c6c4ed8661e7f1252d6a2708">
  <xsd:schema xmlns:xsd="http://www.w3.org/2001/XMLSchema" xmlns:xs="http://www.w3.org/2001/XMLSchema" xmlns:p="http://schemas.microsoft.com/office/2006/metadata/properties" targetNamespace="http://schemas.microsoft.com/office/2006/metadata/properties" ma:root="true" ma:fieldsID="f7af5af6639fca6992108c272a16dc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AD8F9B-5CED-4CAA-8707-35D175FAF127}"/>
</file>

<file path=customXml/itemProps2.xml><?xml version="1.0" encoding="utf-8"?>
<ds:datastoreItem xmlns:ds="http://schemas.openxmlformats.org/officeDocument/2006/customXml" ds:itemID="{DB26E422-9A97-4327-A647-AE05CC40D46B}"/>
</file>

<file path=customXml/itemProps3.xml><?xml version="1.0" encoding="utf-8"?>
<ds:datastoreItem xmlns:ds="http://schemas.openxmlformats.org/officeDocument/2006/customXml" ds:itemID="{825FF221-DDC8-4954-A579-3E3C13EEA601}"/>
</file>

<file path=docProps/app.xml><?xml version="1.0" encoding="utf-8"?>
<Properties xmlns="http://schemas.openxmlformats.org/officeDocument/2006/extended-properties" xmlns:vt="http://schemas.openxmlformats.org/officeDocument/2006/docPropsVTypes">
  <TotalTime>156</TotalTime>
  <Words>2103</Words>
  <Application>Microsoft Office PowerPoint</Application>
  <PresentationFormat>Szélesvásznú</PresentationFormat>
  <Paragraphs>189</Paragraphs>
  <Slides>17</Slides>
  <Notes>12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17</vt:i4>
      </vt:variant>
    </vt:vector>
  </HeadingPairs>
  <TitlesOfParts>
    <vt:vector size="21" baseType="lpstr">
      <vt:lpstr>Arial</vt:lpstr>
      <vt:lpstr>Calibri</vt:lpstr>
      <vt:lpstr>Calibri Light</vt:lpstr>
      <vt:lpstr>Office-téma</vt:lpstr>
      <vt:lpstr>PowerPoint-bemutató</vt:lpstr>
      <vt:lpstr>Cél</vt:lpstr>
      <vt:lpstr>A vezetés funkciói a szervezetekben </vt:lpstr>
      <vt:lpstr>A vezetés funkciói a szervezetekben </vt:lpstr>
      <vt:lpstr>A vezetés funkciói a szervezetekben </vt:lpstr>
      <vt:lpstr>A projekt fogalma </vt:lpstr>
      <vt:lpstr>A projektmenedzsment fogalma </vt:lpstr>
      <vt:lpstr>A projektmenedzser</vt:lpstr>
      <vt:lpstr>A stratégiai menedzsment</vt:lpstr>
      <vt:lpstr>Stratégiai ábra</vt:lpstr>
      <vt:lpstr>A projekt fogalma, szakterületi kapcsolódása, csoportosítása </vt:lpstr>
      <vt:lpstr>A menedzsment szakterületek kapcsolata a projektmenedzsmenttel </vt:lpstr>
      <vt:lpstr>A menedzsment szakterületek és kapcsolódásaik a projektmenedzsmenttel </vt:lpstr>
      <vt:lpstr>A projektek csoportosítása </vt:lpstr>
      <vt:lpstr>A projektek további csoportosítása </vt:lpstr>
      <vt:lpstr>Összefoglalás</vt:lpstr>
      <vt:lpstr>Ellenőrző kérdések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gabor.varga</dc:creator>
  <cp:lastModifiedBy>CSILLA FILÓ</cp:lastModifiedBy>
  <cp:revision>5</cp:revision>
  <dcterms:created xsi:type="dcterms:W3CDTF">2020-03-12T12:44:42Z</dcterms:created>
  <dcterms:modified xsi:type="dcterms:W3CDTF">2020-06-25T09:48:56Z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0x010100863222B35225894CB55C76CF6373C5E1</vt:lpwstr>
  </property>
</Properties>
</file>