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13.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projektvezetési technikák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</a:t>
            </a:r>
            <a:r>
              <a:rPr lang="hu-HU" sz="1600" dirty="0" err="1">
                <a:solidFill>
                  <a:schemeClr val="bg1"/>
                </a:solidFill>
              </a:rPr>
              <a:t>Gantt</a:t>
            </a:r>
            <a:r>
              <a:rPr lang="hu-HU" sz="1600" dirty="0">
                <a:solidFill>
                  <a:schemeClr val="bg1"/>
                </a:solidFill>
              </a:rPr>
              <a:t>-diagram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hálótervezés alapjai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hálótervezés fázisai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Az időtartalékok meghatározása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sávdiagram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on az egyes részfeladatok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megkezdés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ének és befejezésének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időpontjai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jól nyomon követhetőek, de a közöttük lévő logikai, technológiai kapcsolatok nem látszanak, ezért indokolt a hálótervek alkalmazása. A hálótervezés matematikai alapja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gráfelmélet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hálódiagram, mint valamennyi hálótervezési módszer közös alapja speciális gráfnak tekinthető. A háló egyfajta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végrehajtási utasítás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megvalósítás receptje. 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42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hagyományos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CPM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hu-HU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ritical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ath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hu-HU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ethod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kritikus út módszere) típusú hálók három szerkezeti elemből épülnek fel: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munkafolyamatot jelent, a terv jól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körülhatárolható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részfolyamata, amelynek meghatározott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kezdő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végállapota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van. A leggyakrabban nyílban végződő folyamatos vonallal jelenítjük meg.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esemény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terv meghatározott,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pillanatnyi állapotaként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értelmezhető, készültségi foknak is nevezhető. Valamennyi tevékenységet egy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kezdő-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egy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végesemény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határol. Az események a grafikonon kis körrel ábrázolhatók. Bármilyen méretű feladat, projekt felfogható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készültségi fokok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őket biztosító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munkafolyamatok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sorozataként.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látszattevékenység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hálók megrajzolásakor felhasznált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sajátos tevékenység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típus. Két esemény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egymásutániságát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fejezi ki, önmaga nem jelent konkrét munkavégzést, ezért időtartam és erőforrás nélküli. Grafikusan nyílban végződő szaggatott vonallal jelölik.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4818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hálótervezés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fontosabb szabályai a következőkben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összegezhető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Geometriai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szabályok: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soros és párhuzamos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 ábrázolása,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csomópont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megjelenése a hálóban, illetve az egyéb geometriai szabályok. </a:t>
            </a:r>
          </a:p>
          <a:p>
            <a:pPr algn="l"/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lineáris rendezés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szabályai: A tevékenységek az alacsonyabb sorszámú eseményből mutatnak a nagyobb sorszámú esemény felé.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934FDE8-525E-4E29-A3EB-F80745B6F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87" y="4374515"/>
            <a:ext cx="52101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tevékenységeket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geometriai alakzatként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értelmező hálódiagramokban a téglalapokat vagy az ellipsziseket összekötő nyilak csupán csak a tevékenységek kapcsolódásait jelölik. Minden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egyetlen egy számmal azonosítható. Ebben a hálóban nincs szükség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látszattevékenységek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alkalmazására, mert a hálóterv látszattevékenység bevezetése nélkül is egyértelműen mutatja a tevékenységek közötti kapcsolatokat. A tevékenységek közötti logikai-függőségi kapcsolatokat jelölő nyilak tehát mindig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valós tevékenységeket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kötnek össze valós tevékenységekkel. A tevékenységek közötti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átfedés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késleltetés jelölése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ebben az ábrázolásmódban egyszerűbb. A két tevékenységet összekötő nyíl mentén a tervezés időegységének megfelelő pozitív vagy negatív előjelű számmal érzékeltethető. Ez a megoldás nagyszámú tevékenység esetén is biztosítja a komplikált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diagram átláthatóságát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08F29D3-6AE0-471E-8DBD-999E2E8A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3494610"/>
            <a:ext cx="5129212" cy="294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tevékenységek közötti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logikai-függőségi kapcsolatok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tisztázása érdekében a hálótervezés során is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három kérdést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szükséges tisztázni a következők szerint: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• Milyen közvetlenül megelőző tevékenységeket kell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feltétlenül befejezni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egy adott tevékenység megkezdése előtt?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• Milyen tevékenységeket lehet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egyidejűleg,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egymással párhuzamosan végezni azonos időpontban megkezdve vagy átfedéssel? </a:t>
            </a:r>
          </a:p>
          <a:p>
            <a:pPr marL="0" indent="0" algn="just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• Milyen közvetlenül következő tevékenységeket lehet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indítani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elkezdeni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adott tevékenység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befejezése után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46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fázisai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hálótervezés első fázisa a logikai tervezés, amelynek alapvető funkciója a tervezés alapjául szolgáló hálódiagram elkészítése, melyhez szükség van a feladatok összességét tartalmazó úgynevezett tevékenységjegyzékre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D1B36A7-43D3-4BDC-BC3D-2ECC1AF0C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75" y="2919412"/>
            <a:ext cx="101631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95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fázisai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hálótervezés második fázisa az időtervezés, amely a következő lépésekből áll: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feladat (projekt)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kezdési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befejezési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időpontjának meghatározása,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időbecslése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kezdési és befejezési időpontjának megállapítása,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feladat (projekt)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átfutási idejének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kritikus tevékenységek azonosítása,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kritikus út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kijelölése, </a:t>
            </a:r>
          </a:p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időtartalékok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37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hálótervezés fázisai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dirty="0"/>
              <a:t>A projekt kezdési és befejezési időpontjának meghatározása: Az adott feladat vagy projekt befejezési időpontja a projektet kezdeményező projekttulajdonos (beruházó) stratégiai célja alapján határozható meg. A külső közreműködő (vállalkozó) számára ez az időpont korlátként rögzített az ajánlati felhívásban, illetve a szerződésben. A feladat lehetséges kezdési időpontját mindkét említett szereplő annak mérlegelésével állapíthatja meg, hogy mikorra adottak a projektteljesítés megkezdésének különböző feltételei például, az engedélyek, szerződések, erőforrások.</a:t>
            </a:r>
          </a:p>
          <a:p>
            <a:pPr algn="just"/>
            <a:r>
              <a:rPr lang="hu-HU" dirty="0"/>
              <a:t>A tevékenységek időbecslése, kezdési és befejezési időpontjuknak megállapítása: A tevékenységek időbecslése: időtartamok megadása, amelyek alatt várhatóan elvégezhetőek az egyes részfeladatok. Az időbecslés módszere alapvetően kétféle lehet:</a:t>
            </a:r>
          </a:p>
          <a:p>
            <a:pPr algn="just"/>
            <a:r>
              <a:rPr lang="hu-HU" dirty="0"/>
              <a:t>határozott időtartamú, CPM („</a:t>
            </a:r>
            <a:r>
              <a:rPr lang="hu-HU" dirty="0" err="1"/>
              <a:t>Critical</a:t>
            </a:r>
            <a:r>
              <a:rPr lang="hu-HU" dirty="0"/>
              <a:t> </a:t>
            </a:r>
            <a:r>
              <a:rPr lang="hu-HU" dirty="0" err="1"/>
              <a:t>Path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” azaz „kritikus út módszer”) amikor minden egyes tevékenységhez egy konkrét időtartam kerül hozzárendelésre,</a:t>
            </a:r>
          </a:p>
          <a:p>
            <a:pPr algn="just"/>
            <a:r>
              <a:rPr lang="hu-HU" dirty="0"/>
              <a:t>határozatlan időtartamú, PERT-eljárás (Program </a:t>
            </a:r>
            <a:r>
              <a:rPr lang="hu-HU" dirty="0" err="1"/>
              <a:t>Evaluation</a:t>
            </a:r>
            <a:r>
              <a:rPr lang="hu-HU" dirty="0"/>
              <a:t> and </a:t>
            </a:r>
            <a:r>
              <a:rPr lang="hu-HU" dirty="0" err="1"/>
              <a:t>Review</a:t>
            </a:r>
            <a:r>
              <a:rPr lang="hu-HU" dirty="0"/>
              <a:t> </a:t>
            </a:r>
            <a:r>
              <a:rPr lang="hu-HU" dirty="0" err="1"/>
              <a:t>Technique</a:t>
            </a:r>
            <a:r>
              <a:rPr lang="hu-HU" dirty="0"/>
              <a:t>) amikor a tevékenységidők valószínűségi változóként értelmezettek így optimista, pesszimista, legvalószínűbb időtartam kerül megadásra.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82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időtartalékok meghatározása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hálótervezés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második fázisának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időtervezésnek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négy lépése közül az utolsó, negyedik lépés 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időtartalékok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meghatározása. Általában igaz, hogy a hálónak nem minden egyes tevékenysége kritikus tevékenység. Ennek megfelelően, a tervezett tevékenységek végrehajtása során, a következő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időtartalékok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állhatnak rendelkezésre: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teljes,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szabad,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feltételes és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független időtartalék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896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Az időtartalékok meghatározása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időtartalékok értelmezése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rövid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jellemzése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 szerint foglalható össze: </a:t>
            </a: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időtartalék.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maximális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 időtartalék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megadja, hogy az adott tevékenység időtartama hány időegységgel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növelhető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megkezdése hány időegységgel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tolható el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anélkül, hogy az egész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terv befejezése eltolódna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Ebben az esetben feltételezve, hogy a megelőző tevékenységek a lehető legkorábban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fejeződtek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be és a következő tevékenységek időtartamát betartjuk. Másképp fogalmazva egy adott eseményig terjedő leghosszabb és legrövidebb út különbsége. </a:t>
            </a:r>
          </a:p>
          <a:p>
            <a:pPr marL="0" indent="0" algn="just">
              <a:buNone/>
            </a:pP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 tartalékidő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tehát azt az időtartamot jelöli, amelyen belül a folyamat időtartamát növelni lehet anélkül, hogy ezzel a kritikus út megváltozna. Függőséget fejez ki a kritikus és nem kritikus tevékenységek között. 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1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ismertetni, a folyamatszervezés néhány alapfogalmát, a </a:t>
            </a:r>
            <a:r>
              <a:rPr lang="hu-H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 és a hálóterv készítés főbb lépéseit, illetve a teljesítés időtartamával kapcsolatos főbb elemzési eljárásokat, azaz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folyamatszervezés lényegét,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 </a:t>
            </a:r>
            <a:r>
              <a:rPr lang="hu-HU" sz="3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 alkalmazhatóságát és készítésének lépéseit,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értelmezni a hálótervezés fázisait és egyes lépéseit,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ismertetni az átfutási idő, a kritikus út és a tartalékidők lényegét,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jó terv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esetében a sikeres teljesítés alapja. Mivel a projektek egymásra épülő szisztematikus tevékenységek, ezért szakmai szempontból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folyamatszervezés feladatkörébe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tartoznak a kapcsolódó szervezési feladatok.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két legismertebb hagyományos folyamattervezési technika, a </a:t>
            </a:r>
            <a:r>
              <a:rPr lang="hu-H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hálótervezés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</a:t>
            </a:r>
            <a:r>
              <a:rPr lang="hu-H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 az egyszerűbb esetekben használható, amikor a teljes projekt tevékenységeinek ütemezése viszonylag könnyen áttekinthető.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hálótervezés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akkor indokolt, amikor a tevékenységek közötti logikai-időrendi kapcsolatok korrekt megjelenítésének is szerepe van. Mindkét eljárás egy sor olyan információt eredményez, amelyek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operatív munkában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igen hasznosak.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egyes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ábrázolásmódok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tehát, nem azonos képességekkel rendelkeznek, de bármelyik formában is készül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időterv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annak elemzése révén megállapítható a teljesítési folyamat egészének időtartama.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801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Milyen ábrázolás-technikai megoldásokkal készíthető el a projekt időterve?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Hogyan határozható meg az egyes tevékenységek logikai-függőségi kapcsolata?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Hálótervezés során, melyek az időtervezés fázisának főbb lépései, hogyan jellemezhetőek röviden?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Hogyan határozható meg és értelmezhető a projekt átfutási ideje?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Hogyan határozható meg és értelmezhető a kritikus tevékenység és a kritikus út? 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Melyek, hogyan értelmezhetőek és ábrázolhatóak a különböző tartalékidők?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48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Gantt</a:t>
            </a:r>
            <a:r>
              <a:rPr lang="hu-HU" dirty="0"/>
              <a:t> diagramm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komplex tevékenységek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sorozata. Ezen tevékenységek sikeres tervezéséhez és teljesítéséhez szükség van a folyamatszervezésben használatos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menedzsment technikák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ismeretére és alkalmazására. A folyamatszervezés alapvető módszere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modellezés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modell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valóság leegyszerűsített, absztrakt mása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megfelelője. Minden folyamat működését alapvetően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transzformáció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határozza meg. Minden egyes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valamilyen állapotból valamilyen állapotba juttatja a vizsgált rendszert.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97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Gantt</a:t>
            </a:r>
            <a:r>
              <a:rPr lang="hu-HU" dirty="0"/>
              <a:t> diagramm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folyamatszervezés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során leginkább használt modell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szimbolikus modell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a folyamatok valóságos elemeit, tényezőit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szimbólumokkal, jelképekkel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közöttük kialakított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logikai összefüggésekkel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írja le. A szimbolikus modellek lehetnek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statikusak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dinamikusak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folyamatszervezés gyakorlatában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dinamikus szimbolikus modellek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a legelterjedtebb, mert a szöveges modelleknél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gyorsabban olvashatóak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jobban áttekinthetőek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Nagy előnyük továbbá, hogy a tartalmi kapcsolódásokon túl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felszínre kerülnek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logikai kapcsolatok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is. A valós folyamatok lényegét egyszerűen, kevéssé félreérthetően tartalmazzák, emiatt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valóság követésére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 adott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feladat aktualizálására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tervtől való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eltérések megállapítására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jól alkalmazhatóak. 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154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Gantt</a:t>
            </a:r>
            <a:r>
              <a:rPr lang="hu-HU" dirty="0"/>
              <a:t> diagramm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folyamatszervezésre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illetve,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folyamattervezésre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szolgáló rendszerek egyik legrégibb változatát Henry L. </a:t>
            </a:r>
            <a:r>
              <a:rPr lang="hu-HU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dolgozta ki és alkalmazta ipari termelésprogramozási feladatok megoldására. A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kettős: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Adott folyamat egyes lépéseinek,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tevékenységeinek rögzítése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azért, hogy a folyamat megvalósítása teljes legyen.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végrehajtás irányítójának segítése a terv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nyomon követésében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megvalósítás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időbeli figyelésében. </a:t>
            </a:r>
          </a:p>
          <a:p>
            <a:pPr marL="0" indent="0">
              <a:buNone/>
            </a:pP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Adott folyamat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modellezésének főbb lépései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feladat építőelemeinek, azaz az egyes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felsorolása azok számbavétele,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 közötti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logikai-függőségi kapcsolatok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megállapítása,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egyes tevékenységekhez tartozó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 -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hozzárendelés elvégzése,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megrajzolása.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05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Gantt</a:t>
            </a:r>
            <a:r>
              <a:rPr lang="hu-HU" dirty="0"/>
              <a:t> diagramm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megszerkesztett diagram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információ-tartalma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következőkről tájékoztat: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végrehajtáshoz szükséges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tevékenységekről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egyes tevékenységek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kezdési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befejezési időpontjairól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tevékenységekhez tartozó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idő-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erőforrás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értékekről,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projektfeladat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átfutási idejéről </a:t>
            </a: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318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Gantt</a:t>
            </a:r>
            <a:r>
              <a:rPr lang="hu-HU" dirty="0"/>
              <a:t> diagramm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4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Gantt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-diagram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(sávdiagram) a projekt egyes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tevékenységeit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egy-egy vízszintesen elhelyezkedő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oszloppal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sávval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jeleníti meg az időtervben. A diagram kialakításától függően az oszlopok, egy </a:t>
            </a:r>
            <a:r>
              <a:rPr lang="hu-HU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időskála 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alatt vagy fölött helyezkednek el és azok hossza arányos a tevékenységek tervezett teljesítési </a:t>
            </a:r>
            <a:r>
              <a:rPr lang="hu-HU" sz="4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idejével</a:t>
            </a:r>
            <a:r>
              <a:rPr lang="hu-H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diagram baloldalán található a tevékenységek fölsorolása. </a:t>
            </a:r>
            <a:endParaRPr lang="hu-HU" sz="5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818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Gantt</a:t>
            </a:r>
            <a:r>
              <a:rPr lang="hu-HU" dirty="0"/>
              <a:t> diagramm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diagram a tevékenységek közötti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logikai-függőségi kapcsolatokat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következőkben jelöli: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 a tevékenységi oszlopok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egymás mellett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vannak, akkor ez azt jelenti, hogy az időben előbb (sorban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följebb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lévő tevékenységet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 kell fejezni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ahhoz, hogy a követő tevékenység megkezdhető legyen.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latin typeface="Arial" panose="020B0604020202020204" pitchFamily="34" charset="0"/>
              </a:rPr>
              <a:t>• Ha a tevékenységi oszlopok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egymás alatt </a:t>
            </a:r>
            <a:r>
              <a:rPr lang="hu-HU" b="0" i="0" u="none" strike="noStrike" baseline="0" dirty="0">
                <a:latin typeface="Times New Roman" panose="02020603050405020304" pitchFamily="18" charset="0"/>
              </a:rPr>
              <a:t>vagy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fölött </a:t>
            </a:r>
            <a:r>
              <a:rPr lang="hu-HU" b="0" i="0" u="none" strike="noStrike" baseline="0" dirty="0">
                <a:latin typeface="Times New Roman" panose="02020603050405020304" pitchFamily="18" charset="0"/>
              </a:rPr>
              <a:t>találhatóak, akkor ez azt jelzi, hogy az adott tevékenységek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párhuzamosan végezhetők. </a:t>
            </a:r>
            <a:endParaRPr lang="hu-HU" b="0" i="0" u="none" strike="noStrike" baseline="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latin typeface="Times New Roman" panose="02020603050405020304" pitchFamily="18" charset="0"/>
              </a:rPr>
              <a:t>• Ha két tevékenységi oszlop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átfedésben van</a:t>
            </a:r>
            <a:r>
              <a:rPr lang="hu-HU" b="0" i="0" u="none" strike="noStrike" baseline="0" dirty="0">
                <a:latin typeface="Times New Roman" panose="02020603050405020304" pitchFamily="18" charset="0"/>
              </a:rPr>
              <a:t>, akkor ez azt fejezi ki, hogy az időben előbb kezdődő tevékenységet nem kell teljesen befejezni ahhoz, hogy az azt követő tevékenység teljesítése megkezdhető legyen. Ez az úgynevezett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pozitív átfedés</a:t>
            </a:r>
            <a:r>
              <a:rPr lang="hu-HU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latin typeface="Times New Roman" panose="02020603050405020304" pitchFamily="18" charset="0"/>
              </a:rPr>
              <a:t>• Két tevékenységi oszlop közötti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távolság </a:t>
            </a:r>
            <a:r>
              <a:rPr lang="hu-HU" b="0" i="0" u="none" strike="noStrike" baseline="0" dirty="0">
                <a:latin typeface="Times New Roman" panose="02020603050405020304" pitchFamily="18" charset="0"/>
              </a:rPr>
              <a:t>(oszlop nélküli rész) utal a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várakozás mértékére</a:t>
            </a:r>
            <a:r>
              <a:rPr lang="hu-HU" b="0" i="0" u="none" strike="noStrike" baseline="0" dirty="0">
                <a:latin typeface="Times New Roman" panose="02020603050405020304" pitchFamily="18" charset="0"/>
              </a:rPr>
              <a:t>, a késleltetésre vagy az úgynevezett </a:t>
            </a:r>
            <a:r>
              <a:rPr lang="hu-HU" b="1" i="0" u="none" strike="noStrike" baseline="0" dirty="0">
                <a:latin typeface="Times New Roman" panose="02020603050405020304" pitchFamily="18" charset="0"/>
              </a:rPr>
              <a:t>negatív átfedésre. </a:t>
            </a:r>
            <a:endParaRPr lang="hu-HU" b="0" i="0" u="none" strike="noStrike" baseline="0" dirty="0"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50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Gantt</a:t>
            </a:r>
            <a:r>
              <a:rPr lang="hu-HU" dirty="0"/>
              <a:t> diagramm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8C00FA0-9DFF-4AAC-83DF-3B1255CE7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109" y="1231900"/>
            <a:ext cx="6090494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420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11003A-71A9-4848-8523-12CEBD4815B2}"/>
</file>

<file path=customXml/itemProps2.xml><?xml version="1.0" encoding="utf-8"?>
<ds:datastoreItem xmlns:ds="http://schemas.openxmlformats.org/officeDocument/2006/customXml" ds:itemID="{8316C1EE-3BAD-43AA-BC14-1C3DA5936C58}"/>
</file>

<file path=customXml/itemProps3.xml><?xml version="1.0" encoding="utf-8"?>
<ds:datastoreItem xmlns:ds="http://schemas.openxmlformats.org/officeDocument/2006/customXml" ds:itemID="{1D56D23A-C0C9-48C5-A692-2B9659AD4885}"/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1703</Words>
  <Application>Microsoft Office PowerPoint</Application>
  <PresentationFormat>Szélesvásznú</PresentationFormat>
  <Paragraphs>122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 </vt:lpstr>
      <vt:lpstr>A Gantt diagramm</vt:lpstr>
      <vt:lpstr>A Gantt diagramm</vt:lpstr>
      <vt:lpstr>A Gantt diagramm</vt:lpstr>
      <vt:lpstr>A Gantt diagramm</vt:lpstr>
      <vt:lpstr>A Gantt diagramm</vt:lpstr>
      <vt:lpstr>A Gantt diagramm</vt:lpstr>
      <vt:lpstr>A Gantt diagramm</vt:lpstr>
      <vt:lpstr>A hálótervezés alapjai</vt:lpstr>
      <vt:lpstr>A hálótervezés alapjai</vt:lpstr>
      <vt:lpstr>A hálótervezés alapjai</vt:lpstr>
      <vt:lpstr>A hálótervezés alapjai</vt:lpstr>
      <vt:lpstr>A hálótervezés alapjai</vt:lpstr>
      <vt:lpstr>A hálótervezés fázisai</vt:lpstr>
      <vt:lpstr>A hálótervezés fázisai</vt:lpstr>
      <vt:lpstr>A hálótervezés fázisai</vt:lpstr>
      <vt:lpstr>Az időtartalékok meghatározása </vt:lpstr>
      <vt:lpstr>Az időtartalékok meghatározása </vt:lpstr>
      <vt:lpstr>Összegzés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10</cp:revision>
  <dcterms:created xsi:type="dcterms:W3CDTF">2020-03-12T12:44:42Z</dcterms:created>
  <dcterms:modified xsi:type="dcterms:W3CDTF">2020-07-20T09:09:49Z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