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64" r:id="rId3"/>
    <p:sldId id="269" r:id="rId4"/>
    <p:sldId id="265" r:id="rId5"/>
    <p:sldId id="266" r:id="rId6"/>
    <p:sldId id="267" r:id="rId7"/>
    <p:sldId id="268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84" r:id="rId17"/>
    <p:sldId id="285" r:id="rId18"/>
    <p:sldId id="278" r:id="rId19"/>
    <p:sldId id="279" r:id="rId20"/>
    <p:sldId id="280" r:id="rId21"/>
    <p:sldId id="281" r:id="rId22"/>
    <p:sldId id="282" r:id="rId23"/>
    <p:sldId id="283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5" r:id="rId33"/>
    <p:sldId id="296" r:id="rId34"/>
    <p:sldId id="294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2B829-3F1E-4106-BE6B-DA288349A410}" type="datetimeFigureOut">
              <a:rPr lang="hu-HU" smtClean="0"/>
              <a:t>2020. 07. 13.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7CDC6-9918-45C5-BF3A-397251020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91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8000-AFA9-4BED-B358-90494899D2ED}" type="datetime1">
              <a:rPr lang="hu-HU" smtClean="0"/>
              <a:t>2020. 07. 13.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56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0415-7B39-47C0-91A4-900EBC58FBFC}" type="datetime1">
              <a:rPr lang="hu-HU" smtClean="0"/>
              <a:t>2020. 07. 13.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57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BFDF-C6CF-456B-BFC8-C5D5254C05C9}" type="datetime1">
              <a:rPr lang="hu-HU" smtClean="0"/>
              <a:t>2020. 07. 13.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80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866908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5"/>
            <a:ext cx="11608067" cy="494492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672B-E127-4547-BD2E-1AAA7655F84A}" type="datetime1">
              <a:rPr lang="hu-HU" smtClean="0"/>
              <a:t>2020. 07. 13.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77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C0EA-DE5C-4186-AED9-DA0D257A3085}" type="datetime1">
              <a:rPr lang="hu-HU" smtClean="0"/>
              <a:t>2020. 07. 13.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09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D9D0-E272-409A-AB17-A882CF1DD8FA}" type="datetime1">
              <a:rPr lang="hu-HU" smtClean="0"/>
              <a:t>2020. 07. 13.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8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E4D7-A085-416F-A4A0-1FD0B98103EC}" type="datetime1">
              <a:rPr lang="hu-HU" smtClean="0"/>
              <a:t>2020. 07. 13.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497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75B1-5095-41CB-B20E-442F48FFBB6D}" type="datetime1">
              <a:rPr lang="hu-HU" smtClean="0"/>
              <a:t>2020. 07. 13.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280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C10-6AC2-41FE-B19B-5CDC0D9DAF0A}" type="datetime1">
              <a:rPr lang="hu-HU" smtClean="0"/>
              <a:t>2020. 07. 13.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67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BC5-0ADB-4D2B-B767-56697C3D67BD}" type="datetime1">
              <a:rPr lang="hu-HU" smtClean="0"/>
              <a:t>2020. 07. 13.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652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389-0110-4976-84CC-3300DFE4B9AC}" type="datetime1">
              <a:rPr lang="hu-HU" smtClean="0"/>
              <a:t>2020. 07. 13.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52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EFDD4-4024-461E-ACBD-964883C5309E}" type="datetime1">
              <a:rPr lang="hu-HU" smtClean="0"/>
              <a:t>2020. 07. 13.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2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838200" y="1308401"/>
            <a:ext cx="10515600" cy="8957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000" dirty="0">
                <a:solidFill>
                  <a:schemeClr val="bg1"/>
                </a:solidFill>
              </a:rPr>
              <a:t>Projektmenedzsment– 10. hét</a:t>
            </a: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838200" y="2425567"/>
            <a:ext cx="10515600" cy="275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1600" dirty="0">
                <a:solidFill>
                  <a:schemeClr val="bg1"/>
                </a:solidFill>
              </a:rPr>
              <a:t>Tantárgyleírás szövege az adott hétre vonatkoztatva </a:t>
            </a: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225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szerződés típusa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kulcsrakész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szerződéses kapcsolatrendszerben, a projekttulajdonossal szemben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egyetlen közreműködő viseli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alapvető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felelősségeket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kockázatokat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projekteredmény egészéért (teljesség, működőképesség, minőség, stb.) és a megvalósítás időtartamáért (határidő) a projektciklus teljesítési szakaszában. A beruházó a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kulcsrakész fővállalkozóval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köt egyetlen szerződést a létesítmény komplett fizikai megvalósítására, azaz a tervezésre, a beszállításra, az építés-szerelésre, illetve az üzembe helyezésre és a próbaüzemre.</a:t>
            </a:r>
            <a:endParaRPr lang="hu-HU" sz="4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2116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szerződés típusa </a:t>
            </a:r>
            <a:endParaRPr lang="hu-HU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67F10965-0FC0-4AD1-B5BB-F60DE6AD2E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6349" y="1231900"/>
            <a:ext cx="7138014" cy="494506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7697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szerződés típusa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kulcsrakész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típusú szerződésnek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több fajtája </a:t>
            </a:r>
            <a:r>
              <a:rPr lang="hu-H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különböztethető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meg a következők szerint: </a:t>
            </a:r>
          </a:p>
          <a:p>
            <a:pPr marL="0" indent="0">
              <a:buNone/>
            </a:pP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klasszikus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modell, esetén a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kulcsrakész fővállalkozó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tevékenységének terjedelme a létesítményi munkák egészét tekintve teljes egészében csorbítatlan, de az üzembe helyezést és a próbaüzemet követően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nem vesz részt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kész létesítmény működtetésében. </a:t>
            </a:r>
          </a:p>
          <a:p>
            <a:pPr marL="0" indent="0">
              <a:buNone/>
            </a:pP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félig kulcsrakész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modellben a beruházó szerepe az előbbinél aktívabb. A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kulcsrakész fővállalkozó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csak a meghatározó, a létesítmény technológiai folyamatait megtestesítő egységek megvalósítását végzi. A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beruházó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magára vállalja a melléklétesítmények megvalósítását, esetleg azok tervezését és építését is. </a:t>
            </a:r>
          </a:p>
          <a:p>
            <a:pPr marL="0" indent="0">
              <a:buNone/>
            </a:pP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„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termék a kézben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” modell esetén a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kulcsrakész fővállalkozó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egy meghatározott ideig, általában két évig,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részt vesz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elkészült üzembe helyezett létesítmény további üzemeltetésének irányításában. Közreműködésével az üzemszerű működés során a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teljesítmény-paraméterek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elérését, illetve a beruházó szakembereinek a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megfelelő jártasság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megszerzését segíti elő. </a:t>
            </a:r>
          </a:p>
          <a:p>
            <a:pPr marL="0" indent="0">
              <a:buNone/>
            </a:pP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„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profit a kézben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” modell annyiban tér el az előbbitől, hogy a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kulcsrakész fővállalkozó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egy meghatározott ideig, általában két-három évig,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részt vesz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új létesítmény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vezetésében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irányításában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is. Elsődleges feladata a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vezetési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marketing módszerek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továbbadása a beruházónak.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2027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szerződés típusa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kulcsrakész típusú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szerződések a következő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előnyöket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kínálják: </a:t>
            </a:r>
          </a:p>
          <a:p>
            <a:pPr marL="0" indent="0">
              <a:buNone/>
            </a:pP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Egyetlen partner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teljes fizikai megvalósítás során - egyszerű, közvetlen kapcsolattartás. </a:t>
            </a:r>
          </a:p>
          <a:p>
            <a:pPr marL="0" indent="0">
              <a:buNone/>
            </a:pP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alapvető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szerződéses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információs kapcsolatok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teljes egészében átfedik egymást. </a:t>
            </a:r>
          </a:p>
          <a:p>
            <a:pPr marL="0" indent="0">
              <a:buNone/>
            </a:pP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Nincs szükség a beruházónál komolyabb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irányító szervezetre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ami költségmegtakarítással jár és csökken a konfliktus források száma. </a:t>
            </a:r>
          </a:p>
          <a:p>
            <a:pPr marL="0" indent="0">
              <a:buNone/>
            </a:pP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Gyorsabb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létesítmény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megvalósítása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mivel egy kézben van a tervezés és az építés-szerelés, ezért az egyes fázisok átfedhetik egymást. </a:t>
            </a:r>
          </a:p>
          <a:p>
            <a:pPr marL="0" indent="0">
              <a:buNone/>
            </a:pP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Egyszemélyi és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oszthatatlan felelősség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 a garanciális időszakban is egyértelmű a felelősség kérdése. </a:t>
            </a:r>
          </a:p>
          <a:p>
            <a:pPr marL="0" indent="0">
              <a:buNone/>
            </a:pP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kulcsrakész típusú szerződések a következő hátrányokkal járnak: </a:t>
            </a:r>
          </a:p>
          <a:p>
            <a:pPr marL="0" indent="0">
              <a:buNone/>
            </a:pP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beruházó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viszonylag korán, teljes mértékben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elkötelezi magát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komplett fizikai megvalósítás egészére, ezért kevés a későbbi módosítási lehetőség. </a:t>
            </a:r>
          </a:p>
          <a:p>
            <a:pPr marL="0" indent="0">
              <a:buNone/>
            </a:pP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beruházó, a tradicionális modellhez képest, kevésbé tudja befolyásolni a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fizikai megvalósítás menetét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Kevesebb az alkalmas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kulcsrakész fővállalkozó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nehezebb a kiválasztásuk, hosszabb időt és alaposabb előkészítést igényel az előzetes minősítés és az ajánlatok értékelése is.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9372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szerződés típusa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menedzsment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típusú szerződéses kapcsolatrendszer kialakításában elsősorban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tradicionális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kulcsrakész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szerződéstípusok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előnyeinek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megtartása, illetve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hátrányainak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kiküszöbölése játszott szerepet. A menedzsment típusú szerződés esetén a beruházó vagy projekttulajdonos és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közreműködők között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egy sajátos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további szereplő a menedzsmentvállalkozó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foglal helyet. Ez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közreműködő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egy olyan beruházás-szervezésre, -vezetésre és - irányításra szakosodott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vállalat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amely a létesítmény fizikai megvalósítása során a beruházó nevében biztosítja legalább a tervezés és az építés-szerelés közötti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koordinációt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illetve magára vállalja a tradicionális típusú szerződésből eredően a beruházóra háruló, a projekteredménnyel és a teljesítés időtartamával összefüggő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felelősségek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jelentős részét.</a:t>
            </a:r>
            <a:endParaRPr lang="hu-HU" sz="4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5122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szerződés típusa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menedzsment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típusú szerződésnek a gyakorlatban több modellje alakult ki a következők szerint: </a:t>
            </a:r>
          </a:p>
          <a:p>
            <a:pPr marL="0" indent="0" algn="just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egyszerű menedzsment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-modell legfőbb jellemzője, hogy a menedzsment-vállalkozó csak a vállalkozóval áll közvetlen szerződéses kapcsolatban. A tervező pedig, csak a beruházóval van közvetlen kapcsolatban. Az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egyszerű menedzsment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-modell a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tradicionális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modellhez képest a tervezés és az építés-szerelés nagyobb fokú kölcsönösségét és koordinációját biztosítja, illetve átfedést tesz lehetővé a fázisok között. Nagyobb a beruházó mozgástere a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kulcsrakész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modellhez viszonyítva. </a:t>
            </a:r>
          </a:p>
          <a:p>
            <a:pPr marL="0" indent="0" algn="just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tervezés plusz építés-szerelés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-modellben a legfőbb különbség az előbbi modellhez képest, hogy ebben a tervező és a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menedzsment-vállalkozó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között is szerződéses kapcsolat van. Ennek köszönhető, hogy a tervezés és az építés-szerelés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tevékenységeinek integrációja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egy magasabb fokon jön létre. </a:t>
            </a:r>
          </a:p>
          <a:p>
            <a:pPr marL="0" indent="0" algn="just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projektmenedzsment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-modellben az előbbi menedzsment modellekhez képest két alapvető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különbség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figyelhető meg. Ezek szerint a beruházó nem csak szerződéses viszonyt alakít ki a menedzsment-vállalkozóval, hanem az, mármint a menedzsment-vállalkozó beépül a beruházó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szervezetébe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A létesítmény fizikai megvalósításáért felelős szervezeti egységet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közösen alakítják ki.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További különbség, hogy ebben a modellben a menedzsment-vállalkozó nem csak a menedzseri tevékenységeket látja el, hanem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tervezőként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vagy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kivitelezőként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 részt vesz a megvalósítási folyamatban.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1767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szerződés típusa </a:t>
            </a:r>
            <a:endParaRPr lang="hu-HU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BF20020F-43F4-4110-81E1-AD9C0D3459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7731" y="1408906"/>
            <a:ext cx="7715250" cy="4591050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3592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szerződés típusa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hu-H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menedzsment </a:t>
            </a:r>
            <a:r>
              <a:rPr lang="hu-H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típusú szerződések legfőbb </a:t>
            </a:r>
            <a:r>
              <a:rPr lang="hu-HU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előnyei </a:t>
            </a:r>
            <a:r>
              <a:rPr lang="hu-H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következőkben jelölhetők meg: </a:t>
            </a:r>
          </a:p>
          <a:p>
            <a:pPr marL="0" indent="0" algn="just">
              <a:buNone/>
            </a:pPr>
            <a:r>
              <a:rPr lang="hu-H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kulcsrakész </a:t>
            </a:r>
            <a:r>
              <a:rPr lang="hu-H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típusú szerződéshez hasonlóan, rövidebb lehet a </a:t>
            </a:r>
            <a:r>
              <a:rPr lang="hu-HU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megvalósítási idő </a:t>
            </a:r>
            <a:r>
              <a:rPr lang="hu-H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átfedési lehetőségek miatt, a tervezés és az építés-szerelés fázisai között. </a:t>
            </a:r>
          </a:p>
          <a:p>
            <a:pPr marL="0" indent="0" algn="just">
              <a:buNone/>
            </a:pPr>
            <a:r>
              <a:rPr lang="hu-H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tradicionális </a:t>
            </a:r>
            <a:r>
              <a:rPr lang="hu-H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típusú modellhez hasonlóan, könnyebben érvényre juttathatóak a </a:t>
            </a:r>
            <a:r>
              <a:rPr lang="hu-HU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módosítási igények</a:t>
            </a:r>
            <a:r>
              <a:rPr lang="hu-H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 beruházó a menedzsment-vállalkozón keresztül jelentős mértékű </a:t>
            </a:r>
            <a:r>
              <a:rPr lang="hu-HU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ellenőrzést gyakorolhat </a:t>
            </a:r>
            <a:r>
              <a:rPr lang="hu-H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létesítmény fizikai megvalósítása fölött. </a:t>
            </a:r>
          </a:p>
          <a:p>
            <a:pPr marL="0" indent="0" algn="just">
              <a:buNone/>
            </a:pPr>
            <a:r>
              <a:rPr lang="hu-H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tradicionális </a:t>
            </a:r>
            <a:r>
              <a:rPr lang="hu-H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típusú modellhez hasonlóan, kiválasztható az adott tevékenységhez </a:t>
            </a:r>
            <a:r>
              <a:rPr lang="hu-HU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legmegfelelőbb vállalkozó</a:t>
            </a:r>
            <a:r>
              <a:rPr lang="hu-H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amivel költség takarítható meg. </a:t>
            </a:r>
          </a:p>
          <a:p>
            <a:pPr marL="0" indent="0" algn="just">
              <a:buNone/>
            </a:pPr>
            <a:r>
              <a:rPr lang="hu-H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kulcsrakész </a:t>
            </a:r>
            <a:r>
              <a:rPr lang="hu-H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típusú szerződéshez hasonlóan, nincs szükség </a:t>
            </a:r>
            <a:r>
              <a:rPr lang="hu-HU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gyakorlott szervezetre</a:t>
            </a:r>
            <a:r>
              <a:rPr lang="hu-H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ezt nyújtja a menedzsment-vállalkozó, aki erre specializálódott. </a:t>
            </a:r>
          </a:p>
          <a:p>
            <a:pPr marL="0" indent="0" algn="just">
              <a:buNone/>
            </a:pPr>
            <a:endParaRPr lang="hu-HU" sz="2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menedzsment </a:t>
            </a:r>
            <a:r>
              <a:rPr lang="hu-H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típusú szerződés modell legfőbb </a:t>
            </a:r>
            <a:r>
              <a:rPr lang="hu-HU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hátrányai </a:t>
            </a:r>
            <a:r>
              <a:rPr lang="hu-H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következők: </a:t>
            </a:r>
          </a:p>
          <a:p>
            <a:pPr marL="0" indent="0" algn="just">
              <a:buNone/>
            </a:pPr>
            <a:r>
              <a:rPr lang="hu-H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Nincs egy egyszemélyben és oszthatatlan módon </a:t>
            </a:r>
            <a:r>
              <a:rPr lang="hu-HU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felelős partner</a:t>
            </a:r>
            <a:r>
              <a:rPr lang="hu-H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Lényegében a </a:t>
            </a:r>
            <a:r>
              <a:rPr lang="hu-HU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beruházó a felelős </a:t>
            </a:r>
            <a:r>
              <a:rPr lang="hu-H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komplettségért, a teljesítményparaméterekért és a határidőért. Különösen igaz ez az </a:t>
            </a:r>
            <a:r>
              <a:rPr lang="hu-HU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egyszerű menedzsment</a:t>
            </a:r>
            <a:r>
              <a:rPr lang="hu-H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-modellre. A </a:t>
            </a:r>
            <a:r>
              <a:rPr lang="hu-HU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projektmenedzsment-modellnél </a:t>
            </a:r>
            <a:r>
              <a:rPr lang="hu-H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felelősség már megoszlik a beruházó és a menedzsment-vállalkozó között. </a:t>
            </a:r>
          </a:p>
          <a:p>
            <a:pPr marL="0" indent="0" algn="just">
              <a:buNone/>
            </a:pPr>
            <a:r>
              <a:rPr lang="hu-H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szerződéses és információs </a:t>
            </a:r>
            <a:r>
              <a:rPr lang="hu-HU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kapcsolatok átfedése </a:t>
            </a:r>
            <a:r>
              <a:rPr lang="hu-H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nem teljes. Kisebb a koordinációs és integrációs képesség a kulcsrakész modellhez képest.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5277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pénzügyi elszámolás módja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pénzügyi elszámolási mód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 megvalósítással összefüggő költségkockázatok eldöntésének eszköze, ugyanakkor a megvalósítás ellenértékének kiszámítási alapja is. A pénzügyi elszámolás módja alapvetően háromféle lehet: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ár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bázisú,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költség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bázisú,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cél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bázisú.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5062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pénzügyi elszámolás módja </a:t>
            </a:r>
            <a:endParaRPr lang="hu-HU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6D062499-3B77-47A8-93BB-CCE23A527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3411" y="1231900"/>
            <a:ext cx="7163891" cy="494506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0712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CÉL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ismertetni a projektteljesítési stratégia főbb elemeit, a szerződés típusának és a pénzügyi elszámolás módjának megválasztását, bemutatva az előminősítés és a versenyeztetés fontosabb alapeseteit, azaz </a:t>
            </a:r>
          </a:p>
          <a:p>
            <a:pPr marL="0" indent="0">
              <a:buNone/>
            </a:pPr>
            <a:endParaRPr lang="hu-HU" sz="3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bemutatni a különböző szerződés-típusokat és azok jellemzőit,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ismertetni a pénzügyi elszámolási módok lényegét, kitérve az előnyökre és a hátrányokra,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értelmezni az előminősítést és a versenyeztetés fogalmát, megmutatva a gyakorlatban is használt egyes alapeseteket.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2525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pénzügyi elszámolás módja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ár bázisú pénzügyi elszámolási módok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lényege, hogy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vállalkozói ár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 bekerülési összeg előzetesen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rögzítésre kerül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beruházó és a vállalkozó között a szerződéskötéskor. A költségek változásából bekövetkező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kockázatokat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(infláció stb.)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vállalkozó viseli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fizetendő összeg, az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ár, előzetes rögzítése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két alapvető formában lehetséges a következők szerint: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Átalányár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amikor a külső közreműködő által teljesítendő feladatmennyiség egészére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egyetlen összegben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kerül meghatározásra a fizetendő pénzérték.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Egységár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amikor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egységnyi mennyiségek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pénzértéke, ára kerül rögzítésre (például 1 m2 lakóterület vállalási ára).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7407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pénzügyi elszámolás módja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egységárakat is előzetesen rögzítik, mint az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átalányárat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de nem egy összegben, hanem </a:t>
            </a:r>
            <a:r>
              <a:rPr lang="hu-HU" sz="36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esetenként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több száz egységár formájában. Az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egységár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típusú elszámolási módokat összefoglaló néven szokás, felmérésen alapuló elszámolási módoknak is nevezni. </a:t>
            </a:r>
            <a:endParaRPr lang="hu-HU" sz="4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5094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pénzügyi elszámolás módja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Hosszú fizikai megvalósítás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esetén (3-5 év) általánosnak tekinthető a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részteljesítések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folyamatos elszámolása, ami kötődhet időszakhoz vagy mérföldkő eseményhez.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Egységárak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alkalmazása esetén, teljesített mennyiséget kell szorozni az egységárral.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Átalányár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alkalmazásakor, az egy összegben meghatározott ár kerül felbontásra százalékos formában, egyes munkafázisokhoz vagy egy-egy részegységhez rendelve. </a:t>
            </a:r>
            <a:endParaRPr lang="hu-HU" sz="4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6971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pénzügyi elszámolás módja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ár bázisú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pénzügyi elszámolási módok legfőbb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előnyei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következőkben jelölhetők meg: </a:t>
            </a:r>
          </a:p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beruházó vagy projekttulajdonos számára a projektfeladat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teljesítésének költségei előzetesen ismertek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eltekintve a teljesítés közben kezdeményezett módosításoktól és változtatásoktól. Ennek köszönhető, hogy a projekt teljesítésére vonatkozó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pénzáramlási terv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megbízhatóan kialakítható. </a:t>
            </a:r>
          </a:p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beruházót nem terhelik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költségkockázatok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eltekintve a teljesítés közben kezdeményezett módosításoktól és változtatásoktól.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7992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pénzügyi elszámolás módja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5"/>
            <a:ext cx="11608067" cy="534974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</a:t>
            </a:r>
            <a:r>
              <a:rPr lang="hu-HU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ár bázisú 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pénzügyi elszámolási módok fontosabb </a:t>
            </a:r>
            <a:r>
              <a:rPr lang="hu-HU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hátrányai 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következők: </a:t>
            </a:r>
          </a:p>
          <a:p>
            <a:pPr marL="0" indent="0" algn="just">
              <a:buNone/>
            </a:pP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Akkor alkalmazható ez az elszámolási mód, ha a létrehozandó </a:t>
            </a:r>
            <a:r>
              <a:rPr lang="hu-HU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projekteredmény 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pontosan </a:t>
            </a:r>
            <a:r>
              <a:rPr lang="hu-HU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ismert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Ez a feltétel a reális ajánlati ár megadásához szükséges. </a:t>
            </a:r>
          </a:p>
          <a:p>
            <a:pPr marL="0" indent="0" algn="just">
              <a:buNone/>
            </a:pP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hu-HU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Nem elég rugalmas 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bizonytalanságok okozta költséghatásokkal szemben, ami a következőkben részletezett szélsőséges árajánlatokhoz vezet. </a:t>
            </a:r>
          </a:p>
          <a:p>
            <a:pPr marL="0" indent="0" algn="just">
              <a:buNone/>
            </a:pP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előre </a:t>
            </a:r>
            <a:r>
              <a:rPr lang="hu-HU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rögzített árnál 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vállalkozó figyelembe veszi az összes előre látható költségét és nyereséggel is kalkulál. A bizonytalanságok pénzügyi következményeit </a:t>
            </a:r>
            <a:r>
              <a:rPr lang="hu-HU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tartalékkeret formájában 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érvényesíti az árban, amely sok esetben rejtett módon jelenik csak meg. Ez a beruházó (projekttulajdonos) szempontjából nehezen kezelhető, ezért előfordulhat a bizonytalanságok pénzügyi </a:t>
            </a:r>
            <a:r>
              <a:rPr lang="hu-HU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következményeinek túlértékelése 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is. </a:t>
            </a:r>
          </a:p>
          <a:p>
            <a:pPr marL="0" indent="0" algn="just">
              <a:buNone/>
            </a:pP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vállalkozó 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(külső közreműködő) </a:t>
            </a:r>
            <a:r>
              <a:rPr lang="hu-HU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alulértékeli 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bizonytalanságok pénzügyi következményeit, vagy nem kellő körültekintéssel kalkulál. Ez </a:t>
            </a:r>
            <a:r>
              <a:rPr lang="hu-HU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likviditási gondokhoz 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vezet, ami minőségi problémát okoz a létesítmény paramétereiben, illetve a beruházás (projekt) elhúzódásához vezet. </a:t>
            </a:r>
          </a:p>
          <a:p>
            <a:pPr marL="0" indent="0" algn="just">
              <a:buNone/>
            </a:pP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rugalmatlanság következménye az is, hogy a nem várt </a:t>
            </a:r>
            <a:r>
              <a:rPr lang="hu-HU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munkakörülményeknek 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vagy a projekttulajdonosi </a:t>
            </a:r>
            <a:r>
              <a:rPr lang="hu-HU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módosításoknak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hu-HU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változtatásoknak 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rögzített árra gyakorolt hatása erősen az </a:t>
            </a:r>
            <a:r>
              <a:rPr lang="hu-HU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alkupozíciótól 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függ. Különösen igaz ez az </a:t>
            </a:r>
            <a:r>
              <a:rPr lang="hu-HU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átalányárra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hu-HU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egységárak 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esetén egyszerűbben kezelhető a helyzet, különösen akkor, ha az eltérés a munkaterjedelemben nem nagyobb, mint 20-30%. </a:t>
            </a:r>
          </a:p>
          <a:p>
            <a:pPr marL="0" indent="0" algn="just">
              <a:buNone/>
            </a:pP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ár bázisú elszámolási módok mind az </a:t>
            </a:r>
            <a:r>
              <a:rPr lang="hu-HU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egységárak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mind pedig, az </a:t>
            </a:r>
            <a:r>
              <a:rPr lang="hu-HU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átalányár 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alkalmazása esetén kiegyenlítetlenek, azaz </a:t>
            </a:r>
            <a:r>
              <a:rPr lang="hu-HU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elől- 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vagy </a:t>
            </a:r>
            <a:r>
              <a:rPr lang="hu-HU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hátul-terheltek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Különösen az </a:t>
            </a:r>
            <a:r>
              <a:rPr lang="hu-HU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egységárak 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alkalmazása esetén a </a:t>
            </a:r>
            <a:r>
              <a:rPr lang="hu-HU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vállalkozó 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abban </a:t>
            </a:r>
            <a:r>
              <a:rPr lang="hu-HU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érdekelt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hogy a technológiai sorban előbbre lévő tevékenységekre </a:t>
            </a:r>
            <a:r>
              <a:rPr lang="hu-HU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magasabb árat 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érjen el, azaz lehetőleg </a:t>
            </a:r>
            <a:r>
              <a:rPr lang="hu-HU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elől-terhelt 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legyen az elszámolási mechanizmus, ami a beruházási költségeket indokolatlanul megnöveli. </a:t>
            </a:r>
          </a:p>
          <a:p>
            <a:pPr marL="0" indent="0" algn="just">
              <a:buNone/>
            </a:pP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hátul-terhelt 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elszámolási mechanizmus kialakulása általában az </a:t>
            </a:r>
            <a:r>
              <a:rPr lang="hu-HU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átalányár 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alkalmazásának a következménye. Ez a mechanizmus </a:t>
            </a:r>
            <a:r>
              <a:rPr lang="hu-HU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költségfinanszírozási problémához 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annak a korábbiakban leírt következményeihez vezet vállalkozónál (külső közreműködőnél). </a:t>
            </a:r>
          </a:p>
          <a:p>
            <a:pPr marL="0" indent="0" algn="just">
              <a:buNone/>
            </a:pP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</a:t>
            </a:r>
            <a:r>
              <a:rPr lang="hu-HU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ár bázisú 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elszámolási módok esetén, a pénzügyi kockázatok zömét a </a:t>
            </a:r>
            <a:r>
              <a:rPr lang="hu-HU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vállalkozó viseli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de a valós kockázat megosztás mértéke </a:t>
            </a:r>
            <a:r>
              <a:rPr lang="hu-HU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rejtve marad 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beruházó előtt.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0185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pénzügyi elszámolás módja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ár bázisú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pénzügyi elszámolási módok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hátrányait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csökkenthetik a: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vegyes alkalmazás,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csúszó-ár klauzula. </a:t>
            </a:r>
          </a:p>
          <a:p>
            <a:pPr marL="0" indent="0">
              <a:buNone/>
            </a:pPr>
            <a:endParaRPr lang="hu-HU" sz="3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vegyes alkalmazás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esetén, az egyösszegű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átalányár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mellett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egységárak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 meghatározásra kerülnek. Ez csökkenti az átalányár merevségét, rugalmatlanságát. </a:t>
            </a:r>
            <a:endParaRPr lang="hu-HU" sz="4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360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pénzügyi elszámolás módja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gyakorlatban is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egyszerűen alkalmazható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ha </a:t>
            </a:r>
            <a:r>
              <a:rPr lang="hu-H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átalányáras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elszámolás esetén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munkaterjedelemben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bekövetkező növekedés, vagy csökkenés elszámolásáról van szó. Például földgáz vezeték teljes hossza, illetve a lecsatlakozások száma tekintetében. </a:t>
            </a:r>
          </a:p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csúszó-ár klauzula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(záradék) alkalmazásával az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infláció negatív következményei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védhetők ki. Így a vállalkozó (külső közreműködő) az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ár bázisú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elszámolási módok esetén az árba kevésbé épít be irreálisan magas rejtett tartalékokat. Csúszó-ár klauzula alkalmazásakor az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aktuális árváltozás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mértékét kell meghatározni. </a:t>
            </a:r>
            <a:endParaRPr lang="hu-HU" sz="4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046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pénzügyi elszámolás módja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csúszó-ár klauzula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bevezetésekor a következők szerint kell rögzíteni az ahhoz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kapcsolódó körülményeket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anyagár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 és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bérváltozások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mértékét, amely fölött a klauzula érvényesíthető, </a:t>
            </a:r>
          </a:p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előbbi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adatok forrását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 a szerződéses árnak azon elemeit, amelyekre nem alkalmazhatóak (fix hányad), illetve amelyekre alkalmazhatóak (változó hányad), </a:t>
            </a:r>
          </a:p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időtartamot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amin belül, vagy amikor a klauzula alkalmazható.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3745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pénzügyi elszámolás módja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költség bázisú pénzügyi elszámolási mód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lényege, hogy a létesítmény fizikai megvalósításának vagy a projektfeladat teljesítésének teljes összege, az ár nem kerül előzetesen meghatározásra. Ebben a konstrukcióban csak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vállalkozói díj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(a vállalkozó általános költségei és nyeresége) vagy a projektfeladat teljesítéséért a külső közreműködőt megillető pénzösszeg kerül rögzítésre.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beruházó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megvalósítás során felmerülő közvetlen költségeket térít a vállalkozó részére és fizeti számára az előre megállapított díjat. </a:t>
            </a:r>
            <a:endParaRPr lang="hu-HU" sz="4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9948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pénzügyi elszámolás módja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sz="4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4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4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vállalkozói díj </a:t>
            </a:r>
            <a:r>
              <a:rPr lang="hu-HU" sz="4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megállapítása kétféle módon lehetséges: </a:t>
            </a:r>
          </a:p>
          <a:p>
            <a:pPr marL="0" indent="0">
              <a:buNone/>
            </a:pPr>
            <a:r>
              <a:rPr lang="hu-HU" sz="4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költség plusz </a:t>
            </a:r>
            <a:r>
              <a:rPr lang="hu-HU" sz="4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fix </a:t>
            </a:r>
            <a:r>
              <a:rPr lang="hu-HU" sz="4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díj, </a:t>
            </a:r>
          </a:p>
          <a:p>
            <a:pPr marL="0" indent="0">
              <a:buNone/>
            </a:pPr>
            <a:r>
              <a:rPr lang="hu-HU" sz="4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költség plusz </a:t>
            </a:r>
            <a:r>
              <a:rPr lang="hu-HU" sz="4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százalékos </a:t>
            </a:r>
            <a:r>
              <a:rPr lang="hu-HU" sz="4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díj. </a:t>
            </a:r>
          </a:p>
          <a:p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5582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szerződés típusa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szerződésstratégia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vagy projektteljesítési stratégia egy adott projekt teljesítési fázisával (fizikai megvalósításával) összefüggő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felelősségek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kockázatok allokálásának eszköze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és mint ilyen, kialakítása az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odaítélési szakasz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meghatározó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tevékenysége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A szerződésstratégia mindig csak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külső projektek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esetében értelmezhető, ahol a felelősség- és kockázatallokáció szempontjából a projektben résztvevők következő két csoportját célszerű megkülönböztetni: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projekttulajdonost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azt a szervezetet, amelynek a projekteredmény létrehozása a stratégia megvalósításához szükséges;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külső közreműködőket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azokat a szervezeteket, amelyek a projekteredményt létrehozzák.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9566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pénzügyi elszámolás módja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pénzügyi kockázatokat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szinte teljes mértékben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beruházó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(projekttulajdonos)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viseli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ezért fontos a következők figyelembe vétele: </a:t>
            </a:r>
          </a:p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beruházó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közvetlen és aktív részvétele a fizikai megvalósítási (teljesítési) folyamat ellenőrzésében. </a:t>
            </a:r>
          </a:p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mérnök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pártatlan döntőbírói szerepkörének biztosítása. </a:t>
            </a:r>
          </a:p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Mindkét fél számára hozzáférhető, áttekinthető és korrekt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költség-nyilvántartási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bizonylatolási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rendszer. </a:t>
            </a:r>
          </a:p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Célszerű azt is rögzíteni, hogy mely költségekre nyújt fedezetet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vállalási díj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melyek kerülnek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közvetlen költségek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közé.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22351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pénzügyi elszámolás módja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költség bázisú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elszámolási módok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előnyei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következőkben jelölhető: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Nem szükséges a projektfeladat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teljes ismerete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mivel nem kell az ajánlati árat rögzíteni.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technikailag lehetséges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átfedések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megvalósítás egyes tevékenységei, fázisai között kihasználhatóak, így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teljesítés időtartama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csökkenthető.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Nem okoznak gondot az előre nem látható körülményekből fakadó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bizonytalanság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nem gond, ha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beruházó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menetközben módosít, vagy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változtat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Könnyen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érvényesíthető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gyors ár -, bérnövekedés vagy csökkenés.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vállalkozó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vagy külső közreműködő nem tud rejtett tartalékokat és kockázati alapokat beépíteni a költségek közé, hiszen az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elszámolási mechanizmus korrekt. </a:t>
            </a:r>
            <a:endParaRPr lang="hu-HU" sz="3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11425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pénzügyi elszámolás módja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költség bázisú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elszámolási módok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hátrányai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következők: </a:t>
            </a:r>
          </a:p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vállalkozó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nem az ésszerű költség-gazdálkodásban érdekelt - különösen nem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költség plusz százalék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típusú elszámolási módnál. Ez egyfajta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érdekellentét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vállalkozó és a beruházó között. </a:t>
            </a:r>
          </a:p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beruházó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(projekttulajdonos) nem látja előre a létesítmény megvalósítás (projektfeladat) költségeit. Nem készíthető megbízható pénzáramlási terv. </a:t>
            </a:r>
          </a:p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precíz költség-nyilvántartási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bizonylatolási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rendszer kialakítása mind a beruházónál, mind pedig a vállalkozónál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többlet-költséget jelent. </a:t>
            </a:r>
            <a:endParaRPr lang="hu-HU" sz="3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6580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pénzügyi elszámolás módja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cél bázisú elszámolási módok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kialakítását motiválta az ár- és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költség bázisú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elszámolási módok egyoldalú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kockázat megosztásának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kiegyenlítettebbé tétele a beruházó (projekttulajdonos) és a vállalkozó (külső közreműködő) között. A módszer további célja, hogy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vállalkozót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jobb teljesítésre ösztönözze. </a:t>
            </a: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vállalkozó járandóságának mértékét oly módon határozzák meg, hogy egy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előre rögzített célkitűzéshez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viszonyítva a vállalkozó milyen teljesítést ér el. A célbázisú pénzügyi elszámolási mód háromféle lehet: </a:t>
            </a: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költségcél típusú, </a:t>
            </a: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határidőcél típusú, </a:t>
            </a: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paramétercél típusú pénzügyi elszámolási mód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78162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pénzügyi elszámolás módja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felsorolt célérték mindegyike az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elsődleges projektcélokhoz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kapcsolódik. Könnyen belátható, hogy a beruházónak érdekében állhat a kitűzött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célköltséghez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viszonyított kisebb költség melletti megvalósítás vagy a rögzített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célhatáridőhöz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viszonyított korábbi befejezés. </a:t>
            </a:r>
          </a:p>
          <a:p>
            <a:pPr algn="just"/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előre meghatározott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paramétereknél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egy jobb paraméterekkel rendelkező projekteredmény is szolgálhatja a projekttulajdonos érdekeit. A vállalkozónak a többletteljesítményéért jelenben kifizetett többletjuttatás jövőbeni fedezete a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többlethozam,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illetve a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költségmegtakarítás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lehet. </a:t>
            </a:r>
          </a:p>
          <a:p>
            <a:pPr algn="just"/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cél bázisú pénzügyi elszámolási mód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önmagában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nem alkalmazható, azaz adott cél bevezetése feltételezi az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ár bázisú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vagy a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költség bázisú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elszámolási mód egyidejű alkalmazását. A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költségcél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például, csak a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költség bázisú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elszámolási móddal együtt alkalmazható. A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határidőcél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a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költség bázisú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elszámolási mód kombinációja a közöttük feszülő ellentétek miatt nem szerencsés. </a:t>
            </a:r>
            <a:endParaRPr lang="hu-HU" sz="36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84606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pénzügyi elszámolás módja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4"/>
            <a:ext cx="11608067" cy="535926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cél bázisú 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elszámolási módok </a:t>
            </a:r>
            <a:r>
              <a:rPr lang="hu-HU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sikeres alkalmazásának 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feltételei a következők: </a:t>
            </a:r>
          </a:p>
          <a:p>
            <a:pPr marL="0" indent="0" algn="just">
              <a:buNone/>
            </a:pP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célértékek 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(költség, határidő, paraméter) egyértelmű és pontos rögzítése összhangban, a projektfeladatban megfogalmazott munkaterjedelemmel. </a:t>
            </a:r>
          </a:p>
          <a:p>
            <a:pPr marL="0" indent="0" algn="just">
              <a:buNone/>
            </a:pP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célértéket 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mindig kvantitatív módon kell kifejezni és az ahhoz viszonyított </a:t>
            </a:r>
            <a:r>
              <a:rPr lang="hu-HU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teljesítést 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is, kvantitatív módon kell mérni. </a:t>
            </a:r>
          </a:p>
          <a:p>
            <a:pPr marL="0" indent="0" algn="just">
              <a:buNone/>
            </a:pP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alkalmazott </a:t>
            </a:r>
            <a:r>
              <a:rPr lang="hu-HU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mérési módszerek 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legyenek egyszerűek és rugalmasak a menet-közbeni változások kezelésére. </a:t>
            </a:r>
          </a:p>
          <a:p>
            <a:pPr marL="0" indent="0" algn="just">
              <a:buNone/>
            </a:pP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cél 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eléréséhez kapcsolódó pénzügyi ellenszolgáltatás mértékének meghatározása. </a:t>
            </a:r>
          </a:p>
          <a:p>
            <a:pPr marL="0" indent="0" algn="just">
              <a:buNone/>
            </a:pP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kitűzött célértékhez viszonyított </a:t>
            </a:r>
            <a:r>
              <a:rPr lang="hu-HU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jobb teljesítés 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elismerésének, illetve a </a:t>
            </a:r>
            <a:r>
              <a:rPr lang="hu-HU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rosszabb teljesítés 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szankcionálásának mértékét előzetesen rögzíteni kell. Ezt a </a:t>
            </a:r>
            <a:r>
              <a:rPr lang="hu-HU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számítási mechanizmust 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úgy kell kialakítani, hogy az egyaránt </a:t>
            </a:r>
            <a:r>
              <a:rPr lang="hu-HU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ösztönző legyen 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vállalkozó (külső közreműködő) és a beruházó (projekttulajdonos) számára is. </a:t>
            </a:r>
          </a:p>
          <a:p>
            <a:pPr marL="0" indent="0" algn="just">
              <a:buNone/>
            </a:pP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cél bázisú 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elszámolási módok </a:t>
            </a:r>
            <a:r>
              <a:rPr lang="hu-HU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legkritikusabb pontja 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maga a </a:t>
            </a:r>
            <a:r>
              <a:rPr lang="hu-HU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cél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illetve a célok időbeli értékállandósága, különösen magas infláció vagy a munkaterjedelem menet közbeni változtatása esetén. Ilyenkor a </a:t>
            </a:r>
            <a:r>
              <a:rPr lang="hu-HU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költség-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illetve a </a:t>
            </a:r>
            <a:r>
              <a:rPr lang="hu-HU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határidő célértékeket 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pillanatnyi alkupozíciónak megfelelően módosítani kell. </a:t>
            </a:r>
          </a:p>
          <a:p>
            <a:pPr marL="0" indent="0" algn="just">
              <a:buNone/>
            </a:pP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Célszerű a </a:t>
            </a:r>
            <a:r>
              <a:rPr lang="hu-HU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lépcsőzetes célok 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bevezetése, különösen hosszú átfutási idejű projektek esetén. A lépcsőzetesen kialakított célértékek egy-egy céleleme hozzárendelhető a projekt megvalósítási folyamatában </a:t>
            </a:r>
            <a:r>
              <a:rPr lang="hu-HU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mérföldkőnek 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tekintett tevékenységek befejezéséhez. Ez esetben mindig csak egy </a:t>
            </a:r>
            <a:r>
              <a:rPr lang="hu-HU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rész-célérték 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meghatározása szükséges. </a:t>
            </a:r>
          </a:p>
          <a:p>
            <a:pPr marL="0" indent="0" algn="just">
              <a:buNone/>
            </a:pP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Különféle </a:t>
            </a:r>
            <a:r>
              <a:rPr lang="hu-HU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célbázisok együttes alkalmazásánál </a:t>
            </a: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azokat kell választani, amelyek legkevésbé gyengítik egymás ösztönző hatását. </a:t>
            </a:r>
          </a:p>
          <a:p>
            <a:pPr marL="0" indent="0" algn="just">
              <a:buNone/>
            </a:pPr>
            <a:r>
              <a:rPr lang="hu-HU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beruházónak ki kell választania a </a:t>
            </a:r>
            <a:r>
              <a:rPr lang="hu-HU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domináns célt. </a:t>
            </a:r>
            <a:endParaRPr lang="hu-HU" sz="19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5832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pénzügyi elszámolás módja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cél bázisú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elszámolási módok főbb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előnyei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következőkben összegezhető: </a:t>
            </a:r>
          </a:p>
          <a:p>
            <a:pPr marL="0" indent="0" algn="just">
              <a:buNone/>
            </a:pP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Jobb teljesítményre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ösztönöz. </a:t>
            </a:r>
            <a:endParaRPr lang="hu-HU" sz="3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Védik a vállalkozót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tiszta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ár bázisú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elszámolási mód potenciális nagy veszteségei ellen. </a:t>
            </a:r>
          </a:p>
          <a:p>
            <a:pPr marL="0" indent="0" algn="just">
              <a:buNone/>
            </a:pP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Védik a beruházót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tiszta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költség bázisú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elszámolási módok potenciálisan nagy költségnövekedési hajlamával szemben.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Költségcél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alkalmazása esetén különösen helytálló a megállapítás.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69207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versenyeztetési eljárás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versenyeztetés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létesítménymegvalósítási folyamat odaítélési szakaszának fő tevékenysége, melynek során a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beruházó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az alkalmasnak minősített, vagy nem minősített vállalkozók köréből kiválasztja azt a vállalkozót, amellyel a létesítmény megvalósítására megállapodást hoz létre. Az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előminősítés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potenciális közreműködők tömegéből az alkalmas közreműködők kiválasztásának módja. </a:t>
            </a:r>
            <a:endParaRPr lang="hu-HU" sz="4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42229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versenyeztetési eljárás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versenyeztetési eljárás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tehát a lehetséges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közreműködők versenyeztetésének eszköze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Azt az eljárási módot jelenti, ahogyan a szűkebben értelmezett projektstratégiához (a szerződéstípusa és a pénzügyi elszámolás módja), pontosabban az annak alapján történő teljesítéshez az alkalmasnak ítélt közreműködők köréből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tényleges közreműködők kiválasztásra kerülnek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Az eljárás konkrét módját az határozza meg, ahogyan ahhoz az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előminősítés kapcsolódik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így a versenyeztetés lehet: </a:t>
            </a: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nyílt, </a:t>
            </a: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szelektív, </a:t>
            </a: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kétszintű, </a:t>
            </a: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meghívásos.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76285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versenyeztetési eljárás </a:t>
            </a:r>
            <a:endParaRPr lang="hu-HU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6D4E6A8F-0DF2-4388-8814-F1E5750ED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3931" y="1961356"/>
            <a:ext cx="7562850" cy="3486150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0470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szerződés típusa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tágabban értelmezett </a:t>
            </a:r>
            <a:r>
              <a:rPr lang="hu-HU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szerződésstratégia eszköztárába </a:t>
            </a: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tartoznak a következők: </a:t>
            </a:r>
          </a:p>
          <a:p>
            <a:pPr marL="0" indent="0">
              <a:buNone/>
            </a:pPr>
            <a:endParaRPr lang="hu-HU" sz="4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szerződéstípus, </a:t>
            </a:r>
          </a:p>
          <a:p>
            <a:pPr marL="0" indent="0">
              <a:buNone/>
            </a:pP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pénzügyi elszámolási módok, </a:t>
            </a:r>
          </a:p>
          <a:p>
            <a:pPr marL="0" indent="0">
              <a:buNone/>
            </a:pP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előminősítési és versenyeztetési eljárás.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99989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versenyeztetési eljárás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nyílt versenyeztetési eljárás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legfőbb ismérve, hogy az ajánlatadás lehetősége nincs előminősítés megszerzéséhez kötve, így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minden potenciális közreműködő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számára adott az ajánlat benyújtásának lehetősége. Nyílt versenyeztetés esetén gyakran kerülhet sor úgynevezett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utóminősítésre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amelynek tartalmi és formai követelményei hasonlóak az előzetes minősítéshez. További jellemzője az eljárásnak, hogy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minden benyújtott ajánlat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értékelésre kerül. </a:t>
            </a:r>
            <a:endParaRPr lang="hu-HU" sz="4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18347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versenyeztetési eljárás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szelektív versenyeztetés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lényege, hogy a vállalkozó ajánlatadási lehetősége az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előzetes minősítés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megszerzéséhez kötött. Ennek értelmében csak az a vállalkozó juthat hozzá az ajánlati felhíváshoz, illetve nyújthat be ajánlatot, amelyik az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előminősítési eljárás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során megfelelő minősítést nyert az adott létesítményi munkákra. </a:t>
            </a:r>
            <a:endParaRPr lang="hu-HU" sz="4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57232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versenyeztetési eljárás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kétszintű versenyeztetés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legfőbb jellemzője, hogy a vállalkozói ajánlattételre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két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egymástól elkülöníthető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lépésben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kerül sor. Az első lépés több vonatkozásban az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előminősítés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szerepét tölti be. A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kétszintű versenyeztetési eljárásnak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következő változatai ismertek: </a:t>
            </a:r>
            <a:endParaRPr lang="hu-HU" sz="36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42</a:t>
            </a:fld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7C8ED59-FCE5-4DAA-9F8A-2EC9FB33F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675" y="2928937"/>
            <a:ext cx="59055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687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versenyeztetési eljárás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közvetlen fölkérésen alapuló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vagy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meghívásos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versenyeztetés alkalmazása során a beruházó a tervezett létesítmény főbb paramétereinek a megadásával együtt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közvetlenül kér föl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ajánlattételre néhány, általában egy-három vállalkozót. A fölkért vállalkozó és a beruházó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tárgyalások során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közösen alakítják ki a részletes dokumentációt. A tárgyalás sorozat végére egy formálisan is benyújtott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árajánlat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szerződés alapját képezi. Ebben a versenyeztetési formában az ajánlattételt nem előzi meg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előminősítés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A fölkérés alapja az adott technológia kizárólagos birtoklása, a jó referencia, illetve a vállalkozó elismert „goodwill”-je. Ajánlatot csak a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meghívott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illetve az adott meghívást elfogadó vállalkozó nyújthat be. </a:t>
            </a:r>
          </a:p>
          <a:p>
            <a:pPr marL="0" indent="0" algn="just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kapcsolódó szakirodalomban megtalálható a „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folytonos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” vagy „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széria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” jellegű, egymást követő versenyeztetési eljárás is. Lényege, hogy az ismertetett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első három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versenyeztetési forma valamelyikének és a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meghívásos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formának az egymást követő alkalmazásáról van szó. Több azonos egységből álló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beruházási program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esetén, a beruházó a vele előzőleg már sikeresen együttműködő vállalkozót fölkéri a beruházási program következő egységére vonatkozó ajánlat kidolgozására és benyújtására. </a:t>
            </a:r>
            <a:endParaRPr lang="hu-HU" sz="36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38676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Összegzés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projektteljesítési stratégia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helyes kialakítása a sikeres projektmegvalósítás egyik előfeltétele. A szerződés típusa, a pénzügyi elszámolás módja, az előminősítés és a versenyeztetés a megvalósítási stratégia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alappillérei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szerződés típusa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háromféle lehet és nagyon fontos, hogy tudatos megválasztásakor az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előnyök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hátrányok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mérlegelése mellett az adott projekt és a projekttulajdonos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sajátosságait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 figyelembe kell venni. </a:t>
            </a: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pénzügyi elszámolás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módjának kiválasztásakor az egyes meghatározó </a:t>
            </a:r>
            <a:r>
              <a:rPr lang="hu-H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jellemezőkön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túl, az alkalmazott szerződés típusára is figyelemmel kell lenni. </a:t>
            </a: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első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két pillér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után kerülhet sor a potenciális külső közreműködők közül a megvalósítást végző közreműködők kiválasztására, azaz az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előminősítésre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versenyeztetésre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42616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Kérdések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1. Röviden ismertesse a teljesítési stratégia kialakításának főbb elemeit!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2. Sorolja föl és röviden ismertesse a szerződés típusait! Tetszőlegesen választott szerződés példáján mutassa be a főbb előnyöket és hátrányokat!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3. Ismertesse a pénzügyi elszámolási módok lényegét!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4. Mit tud az ár bázisú elszámolási módok főbb jellemzőiről?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5. Hogyan csoportosíthatóak és jellemezhetőek a versenyeztetés különböző típusai?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0224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szerződés típusa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projekttulajdonos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a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közreműködők között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elérendő projekteredmény teljességével, minőségével és funkcióképességével stb., továbbá a teljesítés időtartamával összefüggő felelősségek és kockázatok allokációjának eszköze. A szerződés típusa lehet: </a:t>
            </a:r>
          </a:p>
          <a:p>
            <a:pPr marL="0" indent="0">
              <a:buNone/>
            </a:pPr>
            <a:endParaRPr lang="hu-HU" sz="3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tradicionális, </a:t>
            </a:r>
          </a:p>
          <a:p>
            <a:pPr marL="0" indent="0">
              <a:buNone/>
            </a:pP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kulcsrakész, </a:t>
            </a:r>
          </a:p>
          <a:p>
            <a:pPr marL="0" indent="0">
              <a:buNone/>
            </a:pP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menedzsment típusú.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3408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szerződés típusa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tradicionális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szerződéses kapcsolatrendszerben, a projekttulajdonossal szemben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több közreműködő között oszlanak meg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projekteredmény egészével (teljesség, működőképesség, minőség, stb.) és a megvalósítás időtartamával (határidő) összefüggő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felelősségek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kockázatok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A beruházó legalább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tervezésre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az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építés-szerelésre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egymástól független közreműködőkkel köt megállapodást. Minden közreműködő csak a saját vállalásának határáig tartozik felelősséggel és visel kockázatot, aminek következtében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projekttulajdonosra hárul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eredmény egészéért és az időtartam egészéért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viselendő felelősség és kockázat.</a:t>
            </a:r>
            <a:endParaRPr lang="hu-HU" sz="4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381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szerződés típusa </a:t>
            </a:r>
            <a:endParaRPr lang="hu-HU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55474258-76F9-4E6C-9663-6D4200D813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1087" y="1231900"/>
            <a:ext cx="8648539" cy="494506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7035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szerződés típusa </a:t>
            </a:r>
            <a:endParaRPr lang="hu-HU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5FA58A6E-A1AA-4FDB-A68E-1D47927CF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1498" y="1231900"/>
            <a:ext cx="6927716" cy="494506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3026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szerződés típusa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tradicionális típusú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szerződések a következő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előnyöket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kínálják: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beruházó teljes körű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ellenőrzést gyakorolhat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saját létesítménye fizikai megvalósítása fölött - nagyobb rugalmasság, könnyebb a menet-közbeni módosítás.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beruházó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kiválaszthatja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leghatékonyabb és a legolcsóbb specializált szakvállalatokat - a tervezés, kivitelezés, stb. feladataira. </a:t>
            </a:r>
          </a:p>
          <a:p>
            <a:pPr marL="0" indent="0">
              <a:buNone/>
            </a:pPr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tradicionális típusú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szerződések a következő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hátrányokkal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járnak: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létesítmény komplettségéért, a teljesítmény paraméterekért és a fizikai megvalósítás teljes időtartamáért 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felelősséget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lényegében egy személyben 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beruházó viseli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tervező, a beszállító és a vállalkozó csak a saját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tevékenységük terjedelméig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viselnek felelősséget.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mérnök szerepe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alapvetően meghatározó a kapcsolatrendszerben, bár felelőssége csak a személyes hanyagság mértékéig terjed.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alapvető szerződéses kapcsolatok csak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részben fedik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át az alapvető információs kapcsolatokat.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Nincs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formális kapcsolat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tervező, a vállalkozó és az üzembe helyező között, a speciális szempontok figyelembe vétele nehéz. Az információáramlás csak ritkán közvetlen.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2198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863222B35225894CB55C76CF6373C5E1" ma:contentTypeVersion="3" ma:contentTypeDescription="Új dokumentum létrehozása." ma:contentTypeScope="" ma:versionID="3624dfce4a80af6326b7f55c9fee1656">
  <xsd:schema xmlns:xsd="http://www.w3.org/2001/XMLSchema" xmlns:xs="http://www.w3.org/2001/XMLSchema" xmlns:p="http://schemas.microsoft.com/office/2006/metadata/properties" xmlns:ns2="7a533163-fbe3-4f95-a955-5e46a2f4cf84" targetNamespace="http://schemas.microsoft.com/office/2006/metadata/properties" ma:root="true" ma:fieldsID="24af68cce8c8bbf33f4e18889cc154a4" ns2:_="">
    <xsd:import namespace="7a533163-fbe3-4f95-a955-5e46a2f4cf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33163-fbe3-4f95-a955-5e46a2f4cf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B4BAA1-6DEE-4969-A102-22604BF25F9A}"/>
</file>

<file path=customXml/itemProps2.xml><?xml version="1.0" encoding="utf-8"?>
<ds:datastoreItem xmlns:ds="http://schemas.openxmlformats.org/officeDocument/2006/customXml" ds:itemID="{1124A0AF-4B70-401E-8E26-0A18679D4A20}"/>
</file>

<file path=customXml/itemProps3.xml><?xml version="1.0" encoding="utf-8"?>
<ds:datastoreItem xmlns:ds="http://schemas.openxmlformats.org/officeDocument/2006/customXml" ds:itemID="{A673BF61-55CE-48DB-B256-BA20B89F6FCA}"/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3858</Words>
  <Application>Microsoft Office PowerPoint</Application>
  <PresentationFormat>Szélesvásznú</PresentationFormat>
  <Paragraphs>249</Paragraphs>
  <Slides>45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Times New Roman</vt:lpstr>
      <vt:lpstr>Office-téma</vt:lpstr>
      <vt:lpstr>PowerPoint-bemutató</vt:lpstr>
      <vt:lpstr>CÉL</vt:lpstr>
      <vt:lpstr>A szerződés típusa </vt:lpstr>
      <vt:lpstr>A szerződés típusa </vt:lpstr>
      <vt:lpstr>A szerződés típusa </vt:lpstr>
      <vt:lpstr>A szerződés típusa </vt:lpstr>
      <vt:lpstr>A szerződés típusa </vt:lpstr>
      <vt:lpstr>A szerződés típusa </vt:lpstr>
      <vt:lpstr>A szerződés típusa </vt:lpstr>
      <vt:lpstr>A szerződés típusa </vt:lpstr>
      <vt:lpstr>A szerződés típusa </vt:lpstr>
      <vt:lpstr>A szerződés típusa </vt:lpstr>
      <vt:lpstr>A szerződés típusa </vt:lpstr>
      <vt:lpstr>A szerződés típusa </vt:lpstr>
      <vt:lpstr>A szerződés típusa </vt:lpstr>
      <vt:lpstr>A szerződés típusa </vt:lpstr>
      <vt:lpstr>A szerződés típusa </vt:lpstr>
      <vt:lpstr>A pénzügyi elszámolás módja </vt:lpstr>
      <vt:lpstr>A pénzügyi elszámolás módja </vt:lpstr>
      <vt:lpstr>A pénzügyi elszámolás módja </vt:lpstr>
      <vt:lpstr>A pénzügyi elszámolás módja </vt:lpstr>
      <vt:lpstr>A pénzügyi elszámolás módja </vt:lpstr>
      <vt:lpstr>A pénzügyi elszámolás módja </vt:lpstr>
      <vt:lpstr>A pénzügyi elszámolás módja </vt:lpstr>
      <vt:lpstr>A pénzügyi elszámolás módja </vt:lpstr>
      <vt:lpstr>A pénzügyi elszámolás módja </vt:lpstr>
      <vt:lpstr>A pénzügyi elszámolás módja </vt:lpstr>
      <vt:lpstr>A pénzügyi elszámolás módja </vt:lpstr>
      <vt:lpstr>A pénzügyi elszámolás módja </vt:lpstr>
      <vt:lpstr>A pénzügyi elszámolás módja </vt:lpstr>
      <vt:lpstr>A pénzügyi elszámolás módja </vt:lpstr>
      <vt:lpstr>A pénzügyi elszámolás módja </vt:lpstr>
      <vt:lpstr>A pénzügyi elszámolás módja </vt:lpstr>
      <vt:lpstr>A pénzügyi elszámolás módja </vt:lpstr>
      <vt:lpstr>A pénzügyi elszámolás módja </vt:lpstr>
      <vt:lpstr>A pénzügyi elszámolás módja </vt:lpstr>
      <vt:lpstr>A versenyeztetési eljárás </vt:lpstr>
      <vt:lpstr>A versenyeztetési eljárás </vt:lpstr>
      <vt:lpstr>A versenyeztetési eljárás </vt:lpstr>
      <vt:lpstr>A versenyeztetési eljárás </vt:lpstr>
      <vt:lpstr>A versenyeztetési eljárás </vt:lpstr>
      <vt:lpstr>A versenyeztetési eljárás </vt:lpstr>
      <vt:lpstr>A versenyeztetési eljárás </vt:lpstr>
      <vt:lpstr>Összegzés</vt:lpstr>
      <vt:lpstr>Kérdések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gabor.varga</dc:creator>
  <cp:lastModifiedBy>CSILLA FILÓ</cp:lastModifiedBy>
  <cp:revision>9</cp:revision>
  <dcterms:created xsi:type="dcterms:W3CDTF">2020-03-12T12:44:42Z</dcterms:created>
  <dcterms:modified xsi:type="dcterms:W3CDTF">2020-07-13T17:16:17Z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0x010100863222B35225894CB55C76CF6373C5E1</vt:lpwstr>
  </property>
</Properties>
</file>