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3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523" r:id="rId3"/>
    <p:sldId id="524" r:id="rId4"/>
    <p:sldId id="525" r:id="rId5"/>
    <p:sldId id="526" r:id="rId6"/>
    <p:sldId id="527" r:id="rId7"/>
    <p:sldId id="528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43" r:id="rId23"/>
    <p:sldId id="544" r:id="rId24"/>
    <p:sldId id="258" r:id="rId25"/>
    <p:sldId id="259" r:id="rId26"/>
    <p:sldId id="413" r:id="rId27"/>
    <p:sldId id="391" r:id="rId28"/>
    <p:sldId id="503" r:id="rId29"/>
    <p:sldId id="504" r:id="rId30"/>
    <p:sldId id="505" r:id="rId31"/>
    <p:sldId id="506" r:id="rId32"/>
    <p:sldId id="507" r:id="rId33"/>
    <p:sldId id="508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17" r:id="rId43"/>
    <p:sldId id="518" r:id="rId44"/>
    <p:sldId id="519" r:id="rId45"/>
    <p:sldId id="521" r:id="rId46"/>
    <p:sldId id="520" r:id="rId47"/>
    <p:sldId id="522" r:id="rId4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9. 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Személyi kiadások elszámolása önkormányzati és központi költségvetési szerveknél 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GYAKORLAT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290" y="1084989"/>
            <a:ext cx="8708244" cy="527136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99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197" y="987412"/>
            <a:ext cx="7456867" cy="546522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622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684" y="981778"/>
            <a:ext cx="7507108" cy="561342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594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3" y="964991"/>
            <a:ext cx="7534141" cy="547236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50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045" y="967501"/>
            <a:ext cx="7804597" cy="562520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092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08" y="934298"/>
            <a:ext cx="7868992" cy="568260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29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318" y="971054"/>
            <a:ext cx="7662930" cy="563050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19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166" y="959140"/>
            <a:ext cx="7559899" cy="544700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08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4" y="1065629"/>
            <a:ext cx="8284862" cy="52907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302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633412"/>
            <a:ext cx="75723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1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				SZEMÉLYI </a:t>
            </a:r>
            <a:r>
              <a:rPr lang="hu-HU" dirty="0"/>
              <a:t>JUTTATÁSOK SZÁMVITELI </a:t>
            </a:r>
            <a:r>
              <a:rPr lang="hu-HU" dirty="0" smtClean="0"/>
              <a:t>				                ELSZÁMOLÁSANEM </a:t>
            </a:r>
            <a:r>
              <a:rPr lang="hu-HU" dirty="0"/>
              <a:t>NETTÓ FINANSZÍROZÁS SZERINT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53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797" y="819777"/>
            <a:ext cx="7888479" cy="569241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625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225" y="882070"/>
            <a:ext cx="8049296" cy="563844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681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135" y="946014"/>
            <a:ext cx="8087933" cy="570115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1013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772" y="858321"/>
            <a:ext cx="7611414" cy="557602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891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forgótőke elszámolását a kincstár megyei igazgatóságainál!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043" y="1197735"/>
            <a:ext cx="7707638" cy="48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megelőlegezés visszafizetése hogy történik a Kincstárnál?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269" y="2323306"/>
            <a:ext cx="7496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példa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2" y="1022988"/>
            <a:ext cx="8610085" cy="54679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0852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Nettó finanszírozás elszámolása hogy történik a Kincstárnál?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52" y="1086803"/>
            <a:ext cx="8422783" cy="53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19425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Önkormányzatoknál a havi központi támogatás elszámolása hogy történik pénzügyi számvitel szerint?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980" y="1356659"/>
            <a:ext cx="8143126" cy="49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megelőlegezés folyósítása a Kincstárnál költségvetési és pénzügyi számvitel szerint?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2" y="1882845"/>
            <a:ext cx="9144087" cy="365507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63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Személyi juttatások munkaadót terhelő közterhei a számvitel szerint?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949" y="1519707"/>
            <a:ext cx="9197674" cy="207349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48" y="3889419"/>
            <a:ext cx="9197675" cy="20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1468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Munkavállalót terhelő levonások elszámolása a költségvetési számvitel szerint?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744459"/>
            <a:ext cx="11608067" cy="4432504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28" y="1918951"/>
            <a:ext cx="9277423" cy="42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Munkavállalót terhelő levonások elszámolása a </a:t>
            </a:r>
            <a:r>
              <a:rPr lang="hu-HU" dirty="0" smtClean="0"/>
              <a:t>pénzügyi </a:t>
            </a:r>
            <a:r>
              <a:rPr lang="hu-HU" dirty="0"/>
              <a:t>számvitel szerint?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545" y="2640169"/>
            <a:ext cx="8181861" cy="17024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3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 számolja el a nettó személyi juttatások átutalását az önkormányzat fizetési számlájáról?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848" y="1519707"/>
            <a:ext cx="9333974" cy="43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havi könyvviteli zárlat időpontja?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Tárgyhavi Zárást </a:t>
            </a:r>
            <a:r>
              <a:rPr lang="hu-HU" dirty="0" smtClean="0"/>
              <a:t>követő hónap 15.-e.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69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Illetményszámfejtési</a:t>
            </a:r>
            <a:r>
              <a:rPr lang="hu-HU" dirty="0" smtClean="0"/>
              <a:t> adatszolgáltatás szerint mit kötelező nyilvántartásba venni?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85" y="2123642"/>
            <a:ext cx="9410903" cy="331124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9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egyéb gazdasági eseményeket általában mikor kell elszámolni?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Negyedévente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2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651" y="962131"/>
            <a:ext cx="7840089" cy="556745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971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804082"/>
          </a:xfrm>
        </p:spPr>
        <p:txBody>
          <a:bodyPr>
            <a:normAutofit/>
          </a:bodyPr>
          <a:lstStyle/>
          <a:p>
            <a:r>
              <a:rPr lang="hu-HU" dirty="0" smtClean="0"/>
              <a:t>Melyek azok a könyvelési tételek, melyeket haladéktalanul el kell számolni a költségvetési és a pénzügyi számvitelben is?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468192"/>
            <a:ext cx="11608067" cy="4708771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 </a:t>
            </a:r>
            <a:r>
              <a:rPr lang="hu-HU" dirty="0"/>
              <a:t>bevételi és kiadási előirányzatokat, a követeléseket, kötelezettségvállalásokat, más fizetési kötelezettségeket, valamint ezek teljesítését érintő gazdasági események bizonylatainak adatait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2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Melyek a törvény szerinti illetmények?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86" y="1803042"/>
            <a:ext cx="6895339" cy="247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az egyén személyi juttatásokat!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658" y="1210614"/>
            <a:ext cx="7998623" cy="416545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3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a helyi önkormányzatok nettó finanszírozásán?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517" y="1210615"/>
            <a:ext cx="8955985" cy="47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Milyen tételekből tevődik össze a bérköltség?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Törvény szerinti illetmény</a:t>
            </a:r>
          </a:p>
          <a:p>
            <a:r>
              <a:rPr lang="hu-HU" dirty="0" smtClean="0"/>
              <a:t>Normatív juttatás</a:t>
            </a:r>
          </a:p>
          <a:p>
            <a:r>
              <a:rPr lang="hu-HU" dirty="0" smtClean="0"/>
              <a:t>Céljuttatás, projektprémium</a:t>
            </a:r>
          </a:p>
          <a:p>
            <a:r>
              <a:rPr lang="hu-HU" dirty="0" smtClean="0"/>
              <a:t>Készenléti,ügyeleti, helyettesítési díj, túlóra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36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675293"/>
          </a:xfrm>
        </p:spPr>
        <p:txBody>
          <a:bodyPr>
            <a:normAutofit/>
          </a:bodyPr>
          <a:lstStyle/>
          <a:p>
            <a:r>
              <a:rPr lang="hu-HU" dirty="0" smtClean="0"/>
              <a:t>Hogy számoljuk el a kincstár értesítése alapján a központi támogatást költségvetési számvitel alapján?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769" y="2434107"/>
            <a:ext cx="7966712" cy="37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ruházati költségtérítés milyen juttatás?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28034" y="1764406"/>
            <a:ext cx="652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Személyi jellegű egyéb kifizetés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0004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levonási összesítő?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753" y="2614411"/>
            <a:ext cx="10798047" cy="135846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32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679" y="1100306"/>
            <a:ext cx="8444137" cy="525604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44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439" y="977615"/>
            <a:ext cx="7662930" cy="559760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010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61" y="896275"/>
            <a:ext cx="7572777" cy="567717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06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3" y="938089"/>
            <a:ext cx="8448540" cy="553525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088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2" y="1039102"/>
            <a:ext cx="7960907" cy="53172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328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C5CF70-B8B9-4228-A1B7-4FB71ED55816}"/>
</file>

<file path=customXml/itemProps2.xml><?xml version="1.0" encoding="utf-8"?>
<ds:datastoreItem xmlns:ds="http://schemas.openxmlformats.org/officeDocument/2006/customXml" ds:itemID="{0CB1EBB2-B3DA-45B5-9932-92F7539358ED}"/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452</Words>
  <Application>Microsoft Office PowerPoint</Application>
  <PresentationFormat>Szélesvásznú</PresentationFormat>
  <Paragraphs>115</Paragraphs>
  <Slides>47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Wingdings</vt:lpstr>
      <vt:lpstr>Office-téma</vt:lpstr>
      <vt:lpstr>PowerPoint bemutató</vt:lpstr>
      <vt:lpstr>1. példa</vt:lpstr>
      <vt:lpstr>1. példa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Felhasznált irodalom</vt:lpstr>
      <vt:lpstr>Kötelező irodalom</vt:lpstr>
      <vt:lpstr>Tételsor</vt:lpstr>
      <vt:lpstr>Ellenőrző kérdések</vt:lpstr>
      <vt:lpstr>Ismertesse a forgótőke elszámolását a kincstár megyei igazgatóságainál!</vt:lpstr>
      <vt:lpstr>A megelőlegezés visszafizetése hogy történik a Kincstárnál?</vt:lpstr>
      <vt:lpstr>Nettó finanszírozás elszámolása hogy történik a Kincstárnál?</vt:lpstr>
      <vt:lpstr>Önkormányzatoknál a havi központi támogatás elszámolása hogy történik pénzügyi számvitel szerint?</vt:lpstr>
      <vt:lpstr>A megelőlegezés folyósítása a Kincstárnál költségvetési és pénzügyi számvitel szerint?</vt:lpstr>
      <vt:lpstr>Személyi juttatások munkaadót terhelő közterhei a számvitel szerint? </vt:lpstr>
      <vt:lpstr>Munkavállalót terhelő levonások elszámolása a költségvetési számvitel szerint?</vt:lpstr>
      <vt:lpstr>Munkavállalót terhelő levonások elszámolása a pénzügyi számvitel szerint?</vt:lpstr>
      <vt:lpstr>Hogyan számolja el a nettó személyi juttatások átutalását az önkormányzat fizetési számlájáról?</vt:lpstr>
      <vt:lpstr>Mi a havi könyvviteli zárlat időpontja?</vt:lpstr>
      <vt:lpstr>Illetményszámfejtési adatszolgáltatás szerint mit kötelező nyilvántartásba venni?</vt:lpstr>
      <vt:lpstr>Az egyéb gazdasági eseményeket általában mikor kell elszámolni?</vt:lpstr>
      <vt:lpstr>Melyek azok a könyvelési tételek, melyeket haladéktalanul el kell számolni a költségvetési és a pénzügyi számvitelben is?</vt:lpstr>
      <vt:lpstr>Melyek a törvény szerinti illetmények?</vt:lpstr>
      <vt:lpstr>Ismertesse az egyén személyi juttatásokat!</vt:lpstr>
      <vt:lpstr>Mit értünk a helyi önkormányzatok nettó finanszírozásán?</vt:lpstr>
      <vt:lpstr>Milyen tételekből tevődik össze a bérköltség?</vt:lpstr>
      <vt:lpstr>Hogy számoljuk el a kincstár értesítése alapján a központi támogatást költségvetési számvitel alapján?</vt:lpstr>
      <vt:lpstr>A ruházati költségtérítés milyen juttatás?</vt:lpstr>
      <vt:lpstr>Mi a levonási összesítő?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109</cp:revision>
  <dcterms:created xsi:type="dcterms:W3CDTF">2020-03-12T12:44:42Z</dcterms:created>
  <dcterms:modified xsi:type="dcterms:W3CDTF">2020-08-10T07:17:24Z</dcterms:modified>
</cp:coreProperties>
</file>