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0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5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64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52" r:id="rId28"/>
    <p:sldId id="453" r:id="rId29"/>
    <p:sldId id="454" r:id="rId30"/>
    <p:sldId id="455" r:id="rId31"/>
    <p:sldId id="472" r:id="rId32"/>
    <p:sldId id="465" r:id="rId33"/>
    <p:sldId id="466" r:id="rId34"/>
    <p:sldId id="467" r:id="rId35"/>
    <p:sldId id="468" r:id="rId36"/>
    <p:sldId id="470" r:id="rId37"/>
    <p:sldId id="471" r:id="rId38"/>
    <p:sldId id="469" r:id="rId39"/>
    <p:sldId id="473" r:id="rId40"/>
    <p:sldId id="474" r:id="rId41"/>
    <p:sldId id="475" r:id="rId42"/>
    <p:sldId id="258" r:id="rId43"/>
    <p:sldId id="259" r:id="rId44"/>
    <p:sldId id="413" r:id="rId45"/>
    <p:sldId id="391" r:id="rId46"/>
    <p:sldId id="416" r:id="rId47"/>
    <p:sldId id="417" r:id="rId48"/>
    <p:sldId id="476" r:id="rId49"/>
    <p:sldId id="477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485" r:id="rId58"/>
    <p:sldId id="487" r:id="rId59"/>
    <p:sldId id="488" r:id="rId60"/>
    <p:sldId id="489" r:id="rId61"/>
    <p:sldId id="490" r:id="rId62"/>
    <p:sldId id="491" r:id="rId63"/>
    <p:sldId id="492" r:id="rId64"/>
    <p:sldId id="493" r:id="rId65"/>
    <p:sldId id="486" r:id="rId6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</a:t>
            </a:r>
            <a:r>
              <a:rPr lang="hu-HU" sz="5000" dirty="0" smtClean="0">
                <a:solidFill>
                  <a:schemeClr val="bg1"/>
                </a:solidFill>
              </a:rPr>
              <a:t>8. </a:t>
            </a:r>
            <a:r>
              <a:rPr lang="hu-HU" sz="5000" dirty="0" smtClean="0">
                <a:solidFill>
                  <a:schemeClr val="bg1"/>
                </a:solidFill>
              </a:rPr>
              <a:t>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B</a:t>
            </a:r>
            <a:r>
              <a:rPr lang="hu-HU" sz="3600" dirty="0" smtClean="0">
                <a:solidFill>
                  <a:schemeClr val="bg1"/>
                </a:solidFill>
              </a:rPr>
              <a:t>efektetett eszközök könyvvitele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GYAKORLAT</a:t>
            </a:r>
            <a:r>
              <a:rPr lang="hu-HU" sz="3600" dirty="0" smtClean="0">
                <a:solidFill>
                  <a:schemeClr val="bg1"/>
                </a:solidFill>
              </a:rPr>
              <a:t>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Immateriális javak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87" y="1080280"/>
            <a:ext cx="9070547" cy="502430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Vagyonértékű jog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412" y="1532587"/>
            <a:ext cx="9812258" cy="43659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34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Szellemi termékek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952" y="1114426"/>
            <a:ext cx="8310967" cy="524192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Értékhelyesbítés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321" y="1292912"/>
            <a:ext cx="10032642" cy="475230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67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Bekerülési érték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224" y="1094704"/>
            <a:ext cx="9220726" cy="515155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1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Tárgyi eszközök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921" y="1066520"/>
            <a:ext cx="8912180" cy="558496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Vagyoni értékű jogok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921" y="1005895"/>
            <a:ext cx="8365989" cy="533757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1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Gépek, berendezések, járművek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66" y="1043848"/>
            <a:ext cx="9261160" cy="521528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6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Beruházások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42" y="1043362"/>
            <a:ext cx="8551572" cy="538953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27" y="1002722"/>
            <a:ext cx="9594760" cy="566580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9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Értelmező rendelkezések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20" y="1024456"/>
            <a:ext cx="7972022" cy="538871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9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Tárgyi eszköz bekerülési értéke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862" y="989730"/>
            <a:ext cx="8100811" cy="551091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88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Tárgyi eszköz bekerülési értéke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617" y="1045198"/>
            <a:ext cx="8767405" cy="531115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43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Tárgyi eszköz bekerülési értéke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433" y="965524"/>
            <a:ext cx="8836071" cy="528072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Bekerülési érték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942974"/>
            <a:ext cx="9041681" cy="54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073" y="1021117"/>
            <a:ext cx="8023537" cy="522655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1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2" y="1313476"/>
            <a:ext cx="9209468" cy="504287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1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Bekerülési érték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251" y="1042259"/>
            <a:ext cx="10104550" cy="51375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4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5" y="987652"/>
            <a:ext cx="9002333" cy="541051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2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153782"/>
            <a:ext cx="11232877" cy="48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  <a:endParaRPr lang="hu-HU" b="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0" y="970418"/>
            <a:ext cx="9609719" cy="538593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Vételár értelmezése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7"/>
            <a:ext cx="10033777" cy="52515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Koncesszióba, vagyonkezelésbe adott eszközök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863" y="1048018"/>
            <a:ext cx="7974240" cy="53083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Immateriális javak, tárgyi eszközök értékcsökkenése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87" y="962466"/>
            <a:ext cx="9254160" cy="539388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 szerinti Értékcsökkenés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4" y="993804"/>
            <a:ext cx="8607965" cy="536254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6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369" y="1111072"/>
            <a:ext cx="9192192" cy="540563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3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6" y="1044253"/>
            <a:ext cx="8217284" cy="540806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Terven felüli értékcsökkenés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338" y="987800"/>
            <a:ext cx="9813701" cy="558042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5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4" y="1066348"/>
            <a:ext cx="8285998" cy="529000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614" y="970865"/>
            <a:ext cx="9427102" cy="559736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192" y="1225497"/>
            <a:ext cx="8922151" cy="48533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Tárgyi eszközök kiadásai a költségvetési számvitelben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856" y="1047438"/>
            <a:ext cx="8950817" cy="549488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45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Immateriális javak a költségvetésben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256" y="1016607"/>
            <a:ext cx="8049296" cy="551057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8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Tárgyi eszközök kiadásai a költségvetési számvitelben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706" y="1044536"/>
            <a:ext cx="9306414" cy="531181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01" y="1130747"/>
            <a:ext cx="8716407" cy="505111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1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4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 tartoznak az immateriális javak közé a költségvetési mérlegben?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48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2" y="1232035"/>
            <a:ext cx="9034329" cy="51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vételár, eladási ár alatt a költségvetésben?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49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8"/>
            <a:ext cx="9959957" cy="52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Immateriális javak a mérlegben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312" y="989689"/>
            <a:ext cx="9034329" cy="536666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8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nemzeti vagyonba milyen eszközt lehet kimutatni?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50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3" y="980969"/>
            <a:ext cx="8505887" cy="52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nemzeti </a:t>
            </a:r>
            <a:r>
              <a:rPr lang="hu-HU" dirty="0"/>
              <a:t>v</a:t>
            </a:r>
            <a:r>
              <a:rPr lang="hu-HU" dirty="0" smtClean="0"/>
              <a:t>agyonba tartozó befektetett eszközöket!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51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044" y="1285081"/>
            <a:ext cx="6524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koncesszióba adott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52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35" y="1197735"/>
            <a:ext cx="10213660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számolható el az immateriális javak értékhelyesbítéseként?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53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292912"/>
            <a:ext cx="10557582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bekerülési érték alatt?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54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6" y="1072033"/>
            <a:ext cx="9076890" cy="5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Mérlegben mit kell kimutatni a beruházások közt?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55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083947"/>
            <a:ext cx="8365714" cy="52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mutatunk ki a Mérlegben a beruházások közt?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56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1" y="1059596"/>
            <a:ext cx="9434658" cy="5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4385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a használatba vett ill. mérlegben nem szereplő tárgyi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57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1" y="1957588"/>
            <a:ext cx="9659155" cy="38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6316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követelésként átvett, ill. a csere útján beszerzett eszközök bekerülési értékét?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58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64" y="1378039"/>
            <a:ext cx="8566024" cy="49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térítés nélkül átvett eszközök 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41" y="2343954"/>
            <a:ext cx="10311147" cy="27045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3" y="1043968"/>
            <a:ext cx="8688231" cy="531238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pénzügyi lízingként átvett eszközök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760" y="2305318"/>
            <a:ext cx="10129515" cy="27818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1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nem lehet elszámolni értékcsökkenést?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77" y="2318197"/>
            <a:ext cx="10967360" cy="19243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7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felhalmozási bevételeket!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7" y="1143697"/>
            <a:ext cx="8796657" cy="474194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7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 tartoznak a felújítások közé?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74744"/>
            <a:ext cx="9209067" cy="45980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6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Hol kell elszámolni a terven felüli értékcsökkenést?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Terven felüli értékcsökkenés elszámolása, egyéb ráfordítás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8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Lehet-e maradványértéket elszámolni 25 millió Ft bekerülési érték alatt?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50" y="2485623"/>
            <a:ext cx="10446483" cy="227955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03" y="907425"/>
            <a:ext cx="7753081" cy="574973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24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Immaterilis</a:t>
            </a:r>
            <a:r>
              <a:rPr lang="hu-HU" dirty="0" smtClean="0"/>
              <a:t> javak, tárgyi eszközök mérlegértéke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81" y="1045629"/>
            <a:ext cx="9160670" cy="4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Koncesszióba adott eszközök mérlegértéke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648" y="1262130"/>
            <a:ext cx="10104127" cy="475230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0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9A0357-509F-4094-A999-7C44FD242EB4}"/>
</file>

<file path=customXml/itemProps2.xml><?xml version="1.0" encoding="utf-8"?>
<ds:datastoreItem xmlns:ds="http://schemas.openxmlformats.org/officeDocument/2006/customXml" ds:itemID="{1909AD26-55BC-4AB3-B14D-7BF115FE6F44}"/>
</file>

<file path=customXml/itemProps3.xml><?xml version="1.0" encoding="utf-8"?>
<ds:datastoreItem xmlns:ds="http://schemas.openxmlformats.org/officeDocument/2006/customXml" ds:itemID="{477D156E-E870-4C59-9EA2-2AB4D7825F6C}"/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554</Words>
  <Application>Microsoft Office PowerPoint</Application>
  <PresentationFormat>Szélesvásznú</PresentationFormat>
  <Paragraphs>152</Paragraphs>
  <Slides>65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Wingdings</vt:lpstr>
      <vt:lpstr>Office-téma</vt:lpstr>
      <vt:lpstr>PowerPoint bemutató</vt:lpstr>
      <vt:lpstr>Értelmező rendelkezések</vt:lpstr>
      <vt:lpstr>Vételár értelmezése</vt:lpstr>
      <vt:lpstr>Immateriális javak a költségvetésben</vt:lpstr>
      <vt:lpstr>Immateriális javak a mérlegben</vt:lpstr>
      <vt:lpstr>PowerPoint bemutató</vt:lpstr>
      <vt:lpstr>PowerPoint bemutató</vt:lpstr>
      <vt:lpstr>Immaterilis javak, tárgyi eszközök mérlegértéke</vt:lpstr>
      <vt:lpstr>Koncesszióba adott eszközök mérlegértéke</vt:lpstr>
      <vt:lpstr>Immateriális javak</vt:lpstr>
      <vt:lpstr>Vagyonértékű jog</vt:lpstr>
      <vt:lpstr>Szellemi termékek</vt:lpstr>
      <vt:lpstr>Értékhelyesbítés</vt:lpstr>
      <vt:lpstr>Bekerülési érték</vt:lpstr>
      <vt:lpstr>Tárgyi eszközök</vt:lpstr>
      <vt:lpstr>Vagyoni értékű jogok</vt:lpstr>
      <vt:lpstr>Gépek, berendezések, járművek</vt:lpstr>
      <vt:lpstr>Beruházások</vt:lpstr>
      <vt:lpstr>PowerPoint bemutató</vt:lpstr>
      <vt:lpstr>Tárgyi eszköz bekerülési értéke</vt:lpstr>
      <vt:lpstr>Tárgyi eszköz bekerülési értéke</vt:lpstr>
      <vt:lpstr>Tárgyi eszköz bekerülési értéke</vt:lpstr>
      <vt:lpstr>Bekerülési érték</vt:lpstr>
      <vt:lpstr>Bekerülési érték</vt:lpstr>
      <vt:lpstr>Bekerülési érték</vt:lpstr>
      <vt:lpstr>Bekerülési érték</vt:lpstr>
      <vt:lpstr>Bekerülési érték</vt:lpstr>
      <vt:lpstr>Bekerülési érték</vt:lpstr>
      <vt:lpstr>Bekerülési érték</vt:lpstr>
      <vt:lpstr>Koncesszióba, vagyonkezelésbe adott eszközök</vt:lpstr>
      <vt:lpstr>Immateriális javak, tárgyi eszközök értékcsökkenése</vt:lpstr>
      <vt:lpstr>Terv szerinti Értékcsökkenés</vt:lpstr>
      <vt:lpstr>PowerPoint bemutató</vt:lpstr>
      <vt:lpstr>PowerPoint bemutató</vt:lpstr>
      <vt:lpstr>Terven felüli értékcsökkenés</vt:lpstr>
      <vt:lpstr>PowerPoint bemutató</vt:lpstr>
      <vt:lpstr>PowerPoint bemutató</vt:lpstr>
      <vt:lpstr>PowerPoint bemutató</vt:lpstr>
      <vt:lpstr>Tárgyi eszközök kiadásai a költségvetési számvitelben</vt:lpstr>
      <vt:lpstr>Tárgyi eszközök kiadásai a költségvetési számvitelben</vt:lpstr>
      <vt:lpstr>PowerPoint bemutató</vt:lpstr>
      <vt:lpstr>Felhasznált irodalom</vt:lpstr>
      <vt:lpstr>Kötelező irodalom</vt:lpstr>
      <vt:lpstr>Tételsor</vt:lpstr>
      <vt:lpstr>Ellenőrző kérdések</vt:lpstr>
      <vt:lpstr>Fogalmazza meg az államháztartási számvitelben a valódiság elvét!</vt:lpstr>
      <vt:lpstr>Ismertesse a felhasználási kötöttség elve mit mond ki?</vt:lpstr>
      <vt:lpstr>Mik tartoznak az immateriális javak közé a költségvetési mérlegben?</vt:lpstr>
      <vt:lpstr>Mit értünk vételár, eladási ár alatt a költségvetésben?</vt:lpstr>
      <vt:lpstr>A nemzeti vagyonba milyen eszközt lehet kimutatni?</vt:lpstr>
      <vt:lpstr>Ismertesse a nemzeti vagyonba tartozó befektetett eszközöket! </vt:lpstr>
      <vt:lpstr>Hogy határozzuk meg a koncesszióba adott eszközök értékét?</vt:lpstr>
      <vt:lpstr>Mi számolható el az immateriális javak értékhelyesbítéseként?</vt:lpstr>
      <vt:lpstr>Mit értünk bekerülési érték alatt?</vt:lpstr>
      <vt:lpstr>Mérlegben mit kell kimutatni a beruházások közt? </vt:lpstr>
      <vt:lpstr>Mit mutatunk ki a Mérlegben a beruházások közt?</vt:lpstr>
      <vt:lpstr>Hogy határozzuk meg a használatba vett ill. mérlegben nem szereplő tárgyi eszközök értékét?</vt:lpstr>
      <vt:lpstr>Hogy határozzuk meg követelésként átvett, ill. a csere útján beszerzett eszközök bekerülési értékét? </vt:lpstr>
      <vt:lpstr>Hogy határozzuk meg a térítés nélkül átvett eszközök  bekerülési értékét?</vt:lpstr>
      <vt:lpstr>Hogy határozzuk meg a pénzügyi lízingként átvett eszközök bekerülési értékét?</vt:lpstr>
      <vt:lpstr>Mikor nem lehet elszámolni értékcsökkenést? </vt:lpstr>
      <vt:lpstr>Ismertesse a felhalmozási bevételeket!</vt:lpstr>
      <vt:lpstr>Mik tartoznak a felújítások közé?</vt:lpstr>
      <vt:lpstr>Hol kell elszámolni a terven felüli értékcsökkenést?</vt:lpstr>
      <vt:lpstr>Lehet-e maradványértéket elszámolni 25 millió Ft bekerülési érték alatt?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93</cp:revision>
  <dcterms:created xsi:type="dcterms:W3CDTF">2020-03-12T12:44:42Z</dcterms:created>
  <dcterms:modified xsi:type="dcterms:W3CDTF">2020-08-10T10:23:38Z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