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5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7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4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436" r:id="rId3"/>
    <p:sldId id="437" r:id="rId4"/>
    <p:sldId id="438" r:id="rId5"/>
    <p:sldId id="439" r:id="rId6"/>
    <p:sldId id="440" r:id="rId7"/>
    <p:sldId id="442" r:id="rId8"/>
    <p:sldId id="443" r:id="rId9"/>
    <p:sldId id="444" r:id="rId10"/>
    <p:sldId id="494" r:id="rId11"/>
    <p:sldId id="445" r:id="rId12"/>
    <p:sldId id="495" r:id="rId13"/>
    <p:sldId id="496" r:id="rId14"/>
    <p:sldId id="446" r:id="rId15"/>
    <p:sldId id="447" r:id="rId16"/>
    <p:sldId id="448" r:id="rId17"/>
    <p:sldId id="449" r:id="rId18"/>
    <p:sldId id="450" r:id="rId19"/>
    <p:sldId id="451" r:id="rId20"/>
    <p:sldId id="464" r:id="rId21"/>
    <p:sldId id="456" r:id="rId22"/>
    <p:sldId id="457" r:id="rId23"/>
    <p:sldId id="458" r:id="rId24"/>
    <p:sldId id="459" r:id="rId25"/>
    <p:sldId id="460" r:id="rId26"/>
    <p:sldId id="461" r:id="rId27"/>
    <p:sldId id="453" r:id="rId28"/>
    <p:sldId id="455" r:id="rId29"/>
    <p:sldId id="472" r:id="rId30"/>
    <p:sldId id="465" r:id="rId31"/>
    <p:sldId id="466" r:id="rId32"/>
    <p:sldId id="467" r:id="rId33"/>
    <p:sldId id="468" r:id="rId34"/>
    <p:sldId id="470" r:id="rId35"/>
    <p:sldId id="471" r:id="rId36"/>
    <p:sldId id="469" r:id="rId37"/>
    <p:sldId id="473" r:id="rId38"/>
    <p:sldId id="474" r:id="rId39"/>
    <p:sldId id="475" r:id="rId40"/>
    <p:sldId id="497" r:id="rId41"/>
    <p:sldId id="498" r:id="rId42"/>
    <p:sldId id="499" r:id="rId43"/>
    <p:sldId id="500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258" r:id="rId52"/>
    <p:sldId id="259" r:id="rId53"/>
    <p:sldId id="413" r:id="rId54"/>
    <p:sldId id="391" r:id="rId55"/>
    <p:sldId id="416" r:id="rId56"/>
    <p:sldId id="417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7" r:id="rId68"/>
    <p:sldId id="488" r:id="rId69"/>
    <p:sldId id="489" r:id="rId70"/>
    <p:sldId id="490" r:id="rId71"/>
    <p:sldId id="491" r:id="rId72"/>
    <p:sldId id="492" r:id="rId73"/>
    <p:sldId id="493" r:id="rId74"/>
    <p:sldId id="486" r:id="rId7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6.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Bevétel, kiadás , előirányzat,teljesítés</a:t>
            </a:r>
            <a:r>
              <a:rPr lang="hu-HU" sz="3600" dirty="0" smtClean="0">
                <a:solidFill>
                  <a:schemeClr val="bg1"/>
                </a:solidFill>
              </a:rPr>
              <a:t>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Térítés nélkül átvett, ajándékként, hagyatékként </a:t>
            </a:r>
            <a:r>
              <a:rPr lang="hu-HU" dirty="0" smtClean="0"/>
              <a:t>kapott készletek elszámolása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1229" y="1206278"/>
            <a:ext cx="11608067" cy="4944928"/>
          </a:xfrm>
        </p:spPr>
        <p:txBody>
          <a:bodyPr/>
          <a:lstStyle/>
          <a:p>
            <a:r>
              <a:rPr lang="hu-HU" dirty="0"/>
              <a:t>Egy költségvetési szerv megállapodás alapján térítés nélkül átvesz egy alapítványtól 200000 forint </a:t>
            </a:r>
            <a:r>
              <a:rPr lang="hu-HU" dirty="0" smtClean="0"/>
              <a:t>értékű anyagot.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4" y="2524259"/>
            <a:ext cx="10621907" cy="1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117165"/>
          </a:xfrm>
        </p:spPr>
        <p:txBody>
          <a:bodyPr>
            <a:normAutofit fontScale="90000"/>
          </a:bodyPr>
          <a:lstStyle/>
          <a:p>
            <a:r>
              <a:rPr lang="hu-HU" dirty="0"/>
              <a:t>Követelés fejében átvett készletek elszámolása csődeljárás, felszámolási eljárás, végrehajtási eljárás során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519707"/>
            <a:ext cx="11608067" cy="4657256"/>
          </a:xfrm>
        </p:spPr>
        <p:txBody>
          <a:bodyPr/>
          <a:lstStyle/>
          <a:p>
            <a:r>
              <a:rPr lang="hu-HU" dirty="0"/>
              <a:t>Egy önkormányzat </a:t>
            </a:r>
            <a:r>
              <a:rPr lang="hu-HU" dirty="0" err="1"/>
              <a:t>-állandó</a:t>
            </a:r>
            <a:r>
              <a:rPr lang="hu-HU" dirty="0"/>
              <a:t> jelleggel végzett iparűzési tevékenység után </a:t>
            </a:r>
            <a:r>
              <a:rPr lang="hu-HU" dirty="0" err="1"/>
              <a:t>-helyi</a:t>
            </a:r>
            <a:r>
              <a:rPr lang="hu-HU" dirty="0"/>
              <a:t> iparűzési adó 8000000 forint költségvetési évben esedékes </a:t>
            </a:r>
            <a:r>
              <a:rPr lang="hu-HU" dirty="0" smtClean="0"/>
              <a:t>követelés állományán </a:t>
            </a:r>
            <a:r>
              <a:rPr lang="hu-HU" dirty="0"/>
              <a:t>belül 500000 forintos követeléssel rendelkezik egy időközben felszámolási eljárás alá került gazdasági társasággal szemben.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felszámoló a gazdasági társaság készleteiből 400000 forint értékű eszközt átad az önkormányzatnak, a fennmaradó összegről írásban nyilatkozik, hogy arra a felszámolás során nincs fedezet</a:t>
            </a:r>
            <a:r>
              <a:rPr lang="hu-HU" dirty="0" smtClean="0"/>
              <a:t>. </a:t>
            </a:r>
          </a:p>
          <a:p>
            <a:r>
              <a:rPr lang="hu-HU" dirty="0" smtClean="0"/>
              <a:t>A </a:t>
            </a:r>
            <a:r>
              <a:rPr lang="hu-HU" dirty="0"/>
              <a:t>B351. rovat eredeti és módosított előirányzata 9000000 forint, annak módosítása az önkormányzat döntése alapján az ügylet miatt nem szükséges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96" y="1300765"/>
            <a:ext cx="9994714" cy="452048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56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Anyagfelhasználás elszámolása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költségvetési szerv a tevékenysége során 300000 forint értékű anyagot használ fel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anyagok nyitó állománya 500000 forint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költségvetési szerv a 6-7. számlaosztályt nem használja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Anyagfelhasználás a pénzügyi számvitel </a:t>
            </a:r>
            <a:r>
              <a:rPr lang="hu-HU" dirty="0" smtClean="0"/>
              <a:t>szerint	T51–K211	300000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11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Anyag-, áruértékesítés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költségvetési szerv 300000 forint értékű árut értékesít330000 forint + ÁFA értékben, amiről a számlát </a:t>
            </a:r>
            <a:r>
              <a:rPr lang="hu-HU" dirty="0" err="1"/>
              <a:t>kiállította.Az</a:t>
            </a:r>
            <a:r>
              <a:rPr lang="hu-HU" dirty="0"/>
              <a:t> eredeti és módosított előirányzatok tartalmazzák a bevételt (B401: 400000forint, B406: 100000 forint). A költségvetési szerv fizetési számlájának nyitó egyenlege 10000000 forint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79" y="1442435"/>
            <a:ext cx="9960931" cy="40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vevő a számla ellenértékét átutalta a költségvetési szerv fizetési számlájára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1973892"/>
            <a:ext cx="11104230" cy="28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Visszáru elszámolás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költségvetési szerv a tavalyi évben 300000 forint értékű üzemeltetési anyagot rendelt meg, amelyet a szállító leszállított és a számlát kiállította(a beszerzéshez kapcsolódó ÁFA nem volt levonható).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anyag átvizsgálása során kiderült, hogy annak 10%-a minőségileg hibás, így a költségvetési szerv a tárgyévben visszaküldte, amely alapján a szállító helyesbítő számlát küldött.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felek megállapodása alapján a visszaküldött készlet helyett a szállító újat nem szállít, így a kötelezettségek összege 10%-kal véglegesen lecsökken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költségvetési szerv ugyanakkor a későbbiekben lehet, hogy lead egy új megrendelést, így a kiadási előirányzatok csökkentésére a döntése alapján nem kerül sor (K312: 1000000, K351: 270000 forint)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224604"/>
            <a:ext cx="9739687" cy="46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117165"/>
          </a:xfrm>
        </p:spPr>
        <p:txBody>
          <a:bodyPr>
            <a:normAutofit fontScale="90000"/>
          </a:bodyPr>
          <a:lstStyle/>
          <a:p>
            <a:r>
              <a:rPr lang="hu-HU" dirty="0"/>
              <a:t>Hiányzó, elveszett, eltulajdonított, megsemmisült, selejtezett anyagok, áruk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493949"/>
            <a:ext cx="11608067" cy="4683014"/>
          </a:xfrm>
        </p:spPr>
        <p:txBody>
          <a:bodyPr/>
          <a:lstStyle/>
          <a:p>
            <a:r>
              <a:rPr lang="hu-HU" dirty="0"/>
              <a:t>Egy költségvetési szerv raktárában elemi kár miatt megsemmisül 200000 forint értékű anyag(ez egyben az anyagok nyitó állománya is). </a:t>
            </a:r>
            <a:endParaRPr lang="hu-HU" dirty="0" smtClean="0"/>
          </a:p>
          <a:p>
            <a:r>
              <a:rPr lang="hu-HU" dirty="0" smtClean="0"/>
              <a:t>A káresemény után a </a:t>
            </a:r>
            <a:r>
              <a:rPr lang="hu-HU" dirty="0"/>
              <a:t>biztosító 150000 forintos kártérítést állapít meg, amelyek a költségvetési szerv fizetési számlájára át is utal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eredeti és módosított előirányzatok módosítása nem szükséges (B410: 1000000 forint)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VÁSÁROLT KÉSZLETEKKEL KAPCSOLATOS ELSZÁMOLÁSOK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Anyagok, áruk </a:t>
            </a:r>
            <a:r>
              <a:rPr lang="hu-HU" b="1" dirty="0" smtClean="0"/>
              <a:t>vásárlása elszámolása</a:t>
            </a:r>
          </a:p>
          <a:p>
            <a:r>
              <a:rPr lang="hu-HU" dirty="0" smtClean="0"/>
              <a:t>Egy </a:t>
            </a:r>
            <a:r>
              <a:rPr lang="hu-HU" dirty="0"/>
              <a:t>ÁFA levonásra nem jogosult költségvetési szerv megrendel 300000 forint + ÁFA összegű üzemeltetési </a:t>
            </a:r>
            <a:r>
              <a:rPr lang="hu-HU" dirty="0" smtClean="0"/>
              <a:t>anyagot belföldön</a:t>
            </a:r>
            <a:r>
              <a:rPr lang="hu-HU" dirty="0"/>
              <a:t>, továbbá 2000 euró értékű szakmai anyagot (a megrendelés idején az euró MNB középárfolyam 301 forint/euró) Közösségen belül. 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/>
              <a:t>A Közösségen belüli beszerzés kapcsán a költségvetési szerv maga állapítja meg az adót és fizeti meg</a:t>
            </a:r>
            <a:r>
              <a:rPr lang="hu-HU" dirty="0" smtClean="0"/>
              <a:t>.</a:t>
            </a:r>
          </a:p>
          <a:p>
            <a:r>
              <a:rPr lang="hu-HU" dirty="0"/>
              <a:t>Az adót a számlakibocsátás időpontjában érvényes </a:t>
            </a:r>
            <a:r>
              <a:rPr lang="hu-HU" dirty="0" err="1"/>
              <a:t>árfolyamonkell</a:t>
            </a:r>
            <a:r>
              <a:rPr lang="hu-HU" dirty="0"/>
              <a:t> megállapítani. A Közösségen belüli beszerzés utáni szállítási </a:t>
            </a:r>
            <a:r>
              <a:rPr lang="hu-HU" dirty="0" err="1"/>
              <a:t>díjjalitt</a:t>
            </a:r>
            <a:r>
              <a:rPr lang="hu-HU" dirty="0"/>
              <a:t> nem </a:t>
            </a:r>
            <a:r>
              <a:rPr lang="hu-HU" dirty="0" err="1"/>
              <a:t>foglalkozunk.A</a:t>
            </a:r>
            <a:r>
              <a:rPr lang="hu-HU" dirty="0"/>
              <a:t> költségvetési szerv a 6-7. számlaosztályt nem </a:t>
            </a:r>
            <a:r>
              <a:rPr lang="hu-HU" dirty="0" err="1"/>
              <a:t>használja.Az</a:t>
            </a:r>
            <a:r>
              <a:rPr lang="hu-HU" dirty="0"/>
              <a:t> eredeti és módosított előirányzatok fedezetet nyújtanak a kötelezettségre (K312: 400000forint, K311: 700000forint, K351: 100000 forint). A költségvetési szerv fizetési számlájának nyitó egyenlege 10000000 forint.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44" y="1079863"/>
            <a:ext cx="10223461" cy="49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431512"/>
          </a:xfrm>
        </p:spPr>
        <p:txBody>
          <a:bodyPr>
            <a:normAutofit fontScale="90000"/>
          </a:bodyPr>
          <a:lstStyle/>
          <a:p>
            <a:r>
              <a:rPr lang="hu-HU" dirty="0"/>
              <a:t>Apportba adás elszámolása, ha a nyilvántartásba-vételi kérelem benyújtásáig az eszköz átadása megtörtént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725769"/>
            <a:ext cx="11608067" cy="4451194"/>
          </a:xfrm>
        </p:spPr>
        <p:txBody>
          <a:bodyPr/>
          <a:lstStyle/>
          <a:p>
            <a:r>
              <a:rPr lang="hu-HU" dirty="0"/>
              <a:t>Egy önkormányzat egy nem pénzügyi tevékenységet végző gazdasági társaság alapításáról, ennek keretében nem pénzbeli hozzájárulásként (apportként) 400000 forintértékű anyag átadásáról dönt(ez egyben az anyagok nyitó állománya is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</a:t>
            </a:r>
            <a:r>
              <a:rPr lang="hu-HU" dirty="0"/>
              <a:t>társaság létesítő okiratában a nem pénzbeli hozzájárulás összegét 500000 forintban, az átadó könyveiben kimutatottaknál 100000 forinttal </a:t>
            </a:r>
            <a:r>
              <a:rPr lang="hu-HU" dirty="0" smtClean="0"/>
              <a:t>magasabb értékben </a:t>
            </a:r>
            <a:r>
              <a:rPr lang="hu-HU" dirty="0"/>
              <a:t>állapítják meg</a:t>
            </a:r>
            <a:r>
              <a:rPr lang="hu-HU" dirty="0" smtClean="0"/>
              <a:t>.</a:t>
            </a:r>
          </a:p>
          <a:p>
            <a:r>
              <a:rPr lang="hu-HU" dirty="0" smtClean="0"/>
              <a:t>(</a:t>
            </a:r>
            <a:r>
              <a:rPr lang="hu-HU" dirty="0"/>
              <a:t>Nyereségjellegű különbözet keletkezik.)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68" y="1777286"/>
            <a:ext cx="11254269" cy="37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cégbíróság bejegyzi a társaságot</a:t>
            </a:r>
            <a:r>
              <a:rPr lang="hu-HU" dirty="0" smtClean="0"/>
              <a:t>.</a:t>
            </a:r>
          </a:p>
          <a:p>
            <a:r>
              <a:rPr lang="hu-HU" dirty="0" smtClean="0"/>
              <a:t>5</a:t>
            </a:r>
            <a:r>
              <a:rPr lang="hu-HU" dirty="0"/>
              <a:t>. Cégbírósági </a:t>
            </a:r>
            <a:r>
              <a:rPr lang="hu-HU" dirty="0" smtClean="0"/>
              <a:t>bejegyzés a </a:t>
            </a:r>
            <a:r>
              <a:rPr lang="hu-HU" dirty="0"/>
              <a:t>pénzügyi számvitel szerint: a III</a:t>
            </a:r>
            <a:r>
              <a:rPr lang="hu-HU" dirty="0" smtClean="0"/>
              <a:t>. fejezet </a:t>
            </a:r>
            <a:r>
              <a:rPr lang="hu-HU" dirty="0"/>
              <a:t>Csökkenések E) Apportba adás elszámolása, ha a nyilvántartásba-vételi kérelem benyújtásáig az eszköz átadása megtörtént cím 5. pontja </a:t>
            </a:r>
            <a:r>
              <a:rPr lang="hu-HU" dirty="0" smtClean="0"/>
              <a:t>szerint</a:t>
            </a:r>
          </a:p>
          <a:p>
            <a:endParaRPr lang="hu-HU" dirty="0"/>
          </a:p>
          <a:p>
            <a:r>
              <a:rPr lang="hu-HU" dirty="0" smtClean="0"/>
              <a:t>5.Cégbírósági bejegyzés		T1622–K36582	500000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Anyagok, áruk térítés nélküli átadásának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költségvetési szerv megállapodás alapján térítés nélkül átad egy alapítványnak 400000 forint értékű anyagot(ez egyben az anyagok nyitó állománya is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</a:t>
            </a:r>
            <a:r>
              <a:rPr lang="hu-HU" dirty="0"/>
              <a:t>megállapodás alapján a térítés nélküli átadáshoz kapcsolódó általános forgalmi adót a költségvetési szerv fizeti meg.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3412900"/>
            <a:ext cx="10592941" cy="29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Értékvesztés elszámolása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költségvetési szerv a zárlati munkák során 100000 forint összegű értékvesztést számol el a 300000 forint bekerülési értékű anyagok után(ez egyben az anyagok nyitó állománya is</a:t>
            </a:r>
            <a:r>
              <a:rPr lang="hu-HU" dirty="0" smtClean="0"/>
              <a:t>).</a:t>
            </a:r>
          </a:p>
          <a:p>
            <a:r>
              <a:rPr lang="hu-HU" dirty="0" smtClean="0"/>
              <a:t>Értékvesztés </a:t>
            </a:r>
            <a:r>
              <a:rPr lang="hu-HU" dirty="0"/>
              <a:t>a pénzügyi számvitel </a:t>
            </a:r>
            <a:r>
              <a:rPr lang="hu-HU" dirty="0" smtClean="0"/>
              <a:t>szerint	T8435–K218		100000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PÉNZESZKÖZÖKKEL, FINANSZÍROZÁSSAL KAPCSOLATOS ELSZÁMOLÁSOK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Lekötött bankbetétek </a:t>
            </a:r>
            <a:r>
              <a:rPr lang="hu-HU" b="1" dirty="0" smtClean="0"/>
              <a:t>elszámolása</a:t>
            </a:r>
          </a:p>
          <a:p>
            <a:r>
              <a:rPr lang="hu-HU" dirty="0" smtClean="0"/>
              <a:t>Egy önkormányzat </a:t>
            </a:r>
            <a:r>
              <a:rPr lang="hu-HU" dirty="0"/>
              <a:t>elhelyez 2000000 forint összegű, a következő költségvetési évben lejárótartós betétet egy pénzintézetnél a fizetési számlájáról.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eredeti és módosított előirányzatok fedezetet </a:t>
            </a:r>
            <a:r>
              <a:rPr lang="hu-HU" dirty="0" smtClean="0"/>
              <a:t>nyújtanak a kötelezettségre (</a:t>
            </a:r>
            <a:r>
              <a:rPr lang="hu-HU" dirty="0"/>
              <a:t>K916: 3000000 forint</a:t>
            </a:r>
            <a:r>
              <a:rPr lang="hu-HU" dirty="0" smtClean="0"/>
              <a:t>). </a:t>
            </a:r>
          </a:p>
          <a:p>
            <a:r>
              <a:rPr lang="hu-HU" dirty="0" smtClean="0"/>
              <a:t>Az </a:t>
            </a:r>
            <a:r>
              <a:rPr lang="hu-HU" dirty="0"/>
              <a:t>önkormányzat fizetési számlájának nyitó egyenlege 10000000 forint, az éven </a:t>
            </a:r>
            <a:r>
              <a:rPr lang="hu-HU" dirty="0" smtClean="0"/>
              <a:t>túli lejáratú forint betétek nyitó </a:t>
            </a:r>
            <a:r>
              <a:rPr lang="hu-HU" dirty="0"/>
              <a:t>állománya 1000000 forint, amelynek tárgyévben esedékes lejárata miatt az átvezetése az éven </a:t>
            </a:r>
            <a:r>
              <a:rPr lang="hu-HU" dirty="0" smtClean="0"/>
              <a:t>belüli lejáratú </a:t>
            </a:r>
            <a:r>
              <a:rPr lang="hu-HU" dirty="0"/>
              <a:t>forint lekötött betétek közé a nyitást követően megtörtént(T361-K3111 és T3121-K361)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50" y="5190186"/>
            <a:ext cx="9459600" cy="11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54" y="2021982"/>
            <a:ext cx="10840346" cy="32325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6" y="1162836"/>
            <a:ext cx="10934709" cy="48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82" y="2833352"/>
            <a:ext cx="11026315" cy="16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megoldása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245" y="2189409"/>
            <a:ext cx="10597417" cy="2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Központi, irányító szervi támogatás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Egy önkormányzat </a:t>
            </a:r>
            <a:r>
              <a:rPr lang="hu-HU" dirty="0"/>
              <a:t>az irányítása alá tartozó költségvetési szervének 6000000 forint összegű támogatást biztosít havi egyenlő részletekben (a nettósítás miatti pénzforgalom nélküli elszámolásokkal külön fejezet foglalkozik, e helyütt feltételezzük, hogy a támogatás teljes összegének rendelkezésre bocsátása pénzforgalomban zajlik</a:t>
            </a:r>
            <a:r>
              <a:rPr lang="hu-HU" dirty="0" smtClean="0"/>
              <a:t>)</a:t>
            </a:r>
          </a:p>
          <a:p>
            <a:r>
              <a:rPr lang="hu-HU" dirty="0"/>
              <a:t>Az önkormányzat átutalja az első havi részletet a fizetési számlájáról. Az eredeti és módosított előirányzatok fedezetet </a:t>
            </a:r>
            <a:r>
              <a:rPr lang="hu-HU" dirty="0" smtClean="0"/>
              <a:t>nyújtanak a </a:t>
            </a:r>
            <a:r>
              <a:rPr lang="hu-HU" dirty="0"/>
              <a:t>kötelezettségre (K915: 6000000 forint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Az </a:t>
            </a:r>
            <a:r>
              <a:rPr lang="hu-HU" dirty="0"/>
              <a:t>önkormányzat fizetési számlájának nyitó egyenlege 10000000 forint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3" y="1119668"/>
            <a:ext cx="10059682" cy="50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59" y="1339403"/>
            <a:ext cx="10705137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Államháztartáson belüli megelőlegezések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Kincstár törvényi felhatalmazás alapján megelőlegez bizonyos kiadásokat egy önkormányzat számára.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megelőlegezés összegét az önkormányzat igénye alapján az önkormányzat fizetési számlájára folyósítják.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önkormányzat 1000000 forint megelőlegezésére nyújtotta be az igényét.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eredeti és módosított előirányzatok tartalmazzák a bevételt(B814: 1000000 forint)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6" y="1365162"/>
            <a:ext cx="10598234" cy="44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1778"/>
            <a:ext cx="11608067" cy="4944928"/>
          </a:xfrm>
        </p:spPr>
        <p:txBody>
          <a:bodyPr/>
          <a:lstStyle/>
          <a:p>
            <a:r>
              <a:rPr lang="hu-HU" dirty="0"/>
              <a:t>Az önkormányzat a kapott megelőlegezést felhasználja, </a:t>
            </a:r>
            <a:r>
              <a:rPr lang="hu-HU" dirty="0" err="1"/>
              <a:t>majda</a:t>
            </a:r>
            <a:r>
              <a:rPr lang="hu-HU" dirty="0"/>
              <a:t> saját bevételei teljesülésekor visszautalja a Kincstárnak</a:t>
            </a:r>
            <a:r>
              <a:rPr lang="hu-HU" dirty="0" smtClean="0"/>
              <a:t>. A </a:t>
            </a:r>
            <a:r>
              <a:rPr lang="hu-HU" dirty="0"/>
              <a:t>felhasználás és a saját bevételek teljesülésének elszámolására nem térünk ki –az a megelőlegezéssel fedezett kiadás és a visszafizetés fedezetéül szolgáló bevétel jellegétől függ –, csak a visszatérítés </a:t>
            </a:r>
            <a:r>
              <a:rPr lang="hu-HU" dirty="0" smtClean="0"/>
              <a:t>elszámolására.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2962140"/>
            <a:ext cx="10844011" cy="31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Hitel, kölcsön, valódi penziós ügylet felvételének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Egyönkormányzat</a:t>
            </a:r>
            <a:r>
              <a:rPr lang="hu-HU" dirty="0"/>
              <a:t> engedéllyel kölcsönszerződést ír alá egy pénzintézettel 9000000 forint összegben3éves </a:t>
            </a:r>
            <a:r>
              <a:rPr lang="hu-HU" dirty="0" err="1"/>
              <a:t>futamidőre.A</a:t>
            </a:r>
            <a:r>
              <a:rPr lang="hu-HU" dirty="0"/>
              <a:t> kölcsön kezdete a szerződés szerint június1-je, amelynek törlesztését júliustól kell megkezdeni. </a:t>
            </a:r>
            <a:r>
              <a:rPr lang="hu-HU" dirty="0" err="1"/>
              <a:t>Akamat</a:t>
            </a:r>
            <a:r>
              <a:rPr lang="hu-HU" dirty="0"/>
              <a:t> évi 5%, amelyet negyedévente, a tárgynegyedév első napján kell megfizetni az adott negyedévre eső tőketörlesztéssel egyidejűleg. 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kölcsön annuitásos, azaz minden negyedévben azonos összegű törlesztő összeg kerül meghatározásra, csak a kamat-tőke törlesztés aránya változik. (Az I. </a:t>
            </a:r>
            <a:r>
              <a:rPr lang="hu-HU" dirty="0" err="1"/>
              <a:t>fejezetD</a:t>
            </a:r>
            <a:r>
              <a:rPr lang="hu-HU" dirty="0"/>
              <a:t>) és E) címe alapján a tárgyéven túli rész könyvelésével nem foglalkozik a rendelet külön, de természetesen azt –ha szükséges –az </a:t>
            </a:r>
            <a:r>
              <a:rPr lang="hu-HU" dirty="0" err="1"/>
              <a:t>Áhsz</a:t>
            </a:r>
            <a:r>
              <a:rPr lang="hu-HU" dirty="0"/>
              <a:t>. szerint el kell számolni, így a példában arra is kitérünk)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362" y="981778"/>
            <a:ext cx="9079949" cy="5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19" y="1094705"/>
            <a:ext cx="10814969" cy="48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pénzintézet folyósítja a kölcsönt az önkormányzat fizetési számlájára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44" y="1242219"/>
            <a:ext cx="100584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megoldása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Megérkezik mindkét készletszámlája. A szakmai </a:t>
            </a:r>
            <a:r>
              <a:rPr lang="hu-HU" dirty="0" smtClean="0"/>
              <a:t>anyagok esetén </a:t>
            </a:r>
            <a:r>
              <a:rPr lang="hu-HU" dirty="0"/>
              <a:t>a számla beérkezésének napján az euró MNB középárfolyam 304 forint/euró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szakmai anyagokat a költségvetési szerv raktárra veszi, míg az üzemeltetési anyagokat azonnal felhasználja.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2987899"/>
            <a:ext cx="10161431" cy="31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4" y="1033598"/>
            <a:ext cx="9543245" cy="53865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24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1133342"/>
            <a:ext cx="10129301" cy="198334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24248" y="4043966"/>
            <a:ext cx="10529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Az önkormányzat </a:t>
            </a:r>
            <a:r>
              <a:rPr lang="hu-HU" sz="2800" dirty="0" smtClean="0"/>
              <a:t>a tárgyévben első </a:t>
            </a:r>
            <a:r>
              <a:rPr lang="hu-HU" sz="2800" dirty="0"/>
              <a:t>(teljes futamidő alatt a 3.) negyedéves törlesztő részletet átutalta a fizetési számlájáról</a:t>
            </a:r>
            <a:r>
              <a:rPr lang="hu-HU" sz="2800" dirty="0" smtClean="0"/>
              <a:t>. </a:t>
            </a:r>
          </a:p>
          <a:p>
            <a:r>
              <a:rPr lang="hu-HU" sz="2800" dirty="0" smtClean="0"/>
              <a:t>Az eredeti </a:t>
            </a:r>
            <a:r>
              <a:rPr lang="hu-HU" sz="2800" dirty="0"/>
              <a:t>és módosított előirányzatok fedezetet nyújtanak a kötelezettségre (K353:1375000 forint, K9111: 2700000 forint)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13339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18" y="1005642"/>
            <a:ext cx="10019762" cy="535070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285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Hitelviszonyt megtestesítő értékpapírok kibocsátása, törlesztése, beváltása elszámolása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önkormányzat </a:t>
            </a:r>
            <a:r>
              <a:rPr lang="hu-HU" dirty="0"/>
              <a:t>engedéllyel megállapodást köt egy pénzintézettel arról, hogy az általa kibocsátott </a:t>
            </a:r>
            <a:r>
              <a:rPr lang="hu-HU" dirty="0" smtClean="0"/>
              <a:t>kötvényt a pénzintézet lejegyzi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kötvény névértéke 5000000 forint, futamideje 3 év, kamata évi 5%, amely nem tőkésedik. Az önkormányzat a kötvény </a:t>
            </a:r>
            <a:r>
              <a:rPr lang="hu-HU" dirty="0" smtClean="0"/>
              <a:t>névértékét és </a:t>
            </a:r>
            <a:r>
              <a:rPr lang="hu-HU" dirty="0"/>
              <a:t>a felhalmozott kamatot egy összegben, a lejáratkor fizeti meg a kötvény birtokosának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3554568"/>
            <a:ext cx="10509159" cy="2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7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kibocsátási eljárás megtörténik, a pénzintézet július 1-jén megvásárolja a kötvényt névértéken (a befolyt összeg és a névérték </a:t>
            </a:r>
            <a:r>
              <a:rPr lang="hu-HU" dirty="0" smtClean="0"/>
              <a:t>különbségének elszámolására </a:t>
            </a:r>
            <a:r>
              <a:rPr lang="hu-HU" dirty="0"/>
              <a:t>így nem térünk ki, a rendelet szövegéből azokat a pontokat vesszük alapul –a különbség elszámolásáról rendelkező pontok kivételével –, amelyek a </a:t>
            </a:r>
            <a:r>
              <a:rPr lang="hu-HU" dirty="0" smtClean="0"/>
              <a:t>lejegyzés azon </a:t>
            </a:r>
            <a:r>
              <a:rPr lang="hu-HU" dirty="0"/>
              <a:t>módját ismertetik, amikor a befolyt összeg nagyobb a névértéknél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Az </a:t>
            </a:r>
            <a:r>
              <a:rPr lang="hu-HU" dirty="0"/>
              <a:t>eredeti és módosított előirányzatok tartalmazzák a bevételt(B8124: 5000000 forint).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501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6" y="1261269"/>
            <a:ext cx="10438394" cy="48863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934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18" y="1326524"/>
            <a:ext cx="10264462" cy="131364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8" y="2768958"/>
            <a:ext cx="10264462" cy="35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Forint készpénzfelvétel elszámolása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308" y="1120462"/>
            <a:ext cx="10239086" cy="249850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8141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Forint elektronikus pénzeszköz feltöltés elszámolása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68" y="1893195"/>
            <a:ext cx="10142539" cy="30352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782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Számlán jóváírt kamat elszámolása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996" y="1365162"/>
            <a:ext cx="10132478" cy="45076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07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megoldása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8" y="1045696"/>
            <a:ext cx="9231270" cy="53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Számlát terhelő díjak, jutalékok elszámolása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79" y="1008144"/>
            <a:ext cx="9782341" cy="517371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112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költségvetési szerv a 2000 euró összegért devizát vásárol 305 forint/euróért (610000 forint, ennek könyvelését külön nem mutatjuk be), majd a forint és deviza fizetési számlájáról átutalja a tartozását.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teljesítéskor így 2000 forint árfolyamvesztesége keletkezett, amelynek fedezetét a K354. rovatra a K311. rovatról átcsoportosította (ennek könyvelését külön nem mutatjuk be).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feladat megoldása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178" y="1184856"/>
            <a:ext cx="10884551" cy="504851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3" y="2485623"/>
            <a:ext cx="5988677" cy="130680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731" y="1352282"/>
            <a:ext cx="10242278" cy="44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Raktári többlet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költségvetési szerv a leltározás során megállapítja, hogy a raktárban 100000 forint értékű raktári többlet található az anyagok között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anyagok nyitó állománya 300000 forint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1</a:t>
            </a:r>
            <a:r>
              <a:rPr lang="hu-HU" dirty="0"/>
              <a:t>. Anyagok raktári többlete a pénzügyi számvitel </a:t>
            </a:r>
            <a:r>
              <a:rPr lang="hu-HU" dirty="0" smtClean="0"/>
              <a:t>szerint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 T211–K9243                         100000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58B597-7259-45CD-ACAB-731DBD5B3E92}"/>
</file>

<file path=customXml/itemProps2.xml><?xml version="1.0" encoding="utf-8"?>
<ds:datastoreItem xmlns:ds="http://schemas.openxmlformats.org/officeDocument/2006/customXml" ds:itemID="{6FE3C4B4-868A-4651-83A2-8569A0417947}"/>
</file>

<file path=customXml/itemProps3.xml><?xml version="1.0" encoding="utf-8"?>
<ds:datastoreItem xmlns:ds="http://schemas.openxmlformats.org/officeDocument/2006/customXml" ds:itemID="{869CC434-C991-4B88-BADE-22AB8A1DD7B3}"/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1918</Words>
  <Application>Microsoft Office PowerPoint</Application>
  <PresentationFormat>Szélesvásznú</PresentationFormat>
  <Paragraphs>218</Paragraphs>
  <Slides>74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Wingdings</vt:lpstr>
      <vt:lpstr>Office-téma</vt:lpstr>
      <vt:lpstr>PowerPoint bemutató</vt:lpstr>
      <vt:lpstr>VÁSÁROLT KÉSZLETEKKEL KAPCSOLATOS ELSZÁMOLÁSOK</vt:lpstr>
      <vt:lpstr>Feladat megoldása</vt:lpstr>
      <vt:lpstr>Feladat megoldása</vt:lpstr>
      <vt:lpstr>Feladat megoldása</vt:lpstr>
      <vt:lpstr>Feladat</vt:lpstr>
      <vt:lpstr>A feladat megoldása</vt:lpstr>
      <vt:lpstr>PowerPoint bemutató</vt:lpstr>
      <vt:lpstr>Raktári többlet elszámolása</vt:lpstr>
      <vt:lpstr>Térítés nélkül átvett, ajándékként, hagyatékként kapott készletek elszámolása</vt:lpstr>
      <vt:lpstr>Követelés fejében átvett készletek elszámolása csődeljárás, felszámolási eljárás, végrehajtási eljárás során</vt:lpstr>
      <vt:lpstr>PowerPoint bemutató</vt:lpstr>
      <vt:lpstr>Anyagfelhasználás elszámolása</vt:lpstr>
      <vt:lpstr>Anyag-, áruértékesítés elszámolása</vt:lpstr>
      <vt:lpstr>PowerPoint bemutató</vt:lpstr>
      <vt:lpstr>PowerPoint bemutató</vt:lpstr>
      <vt:lpstr>Visszáru elszámolás</vt:lpstr>
      <vt:lpstr>PowerPoint bemutató</vt:lpstr>
      <vt:lpstr>Hiányzó, elveszett, eltulajdonított, megsemmisült, selejtezett anyagok, áruk elszámolása</vt:lpstr>
      <vt:lpstr>PowerPoint bemutató</vt:lpstr>
      <vt:lpstr>Apportba adás elszámolása, ha a nyilvántartásba-vételi kérelem benyújtásáig az eszköz átadása megtörtént</vt:lpstr>
      <vt:lpstr>PowerPoint bemutató</vt:lpstr>
      <vt:lpstr>PowerPoint bemutató</vt:lpstr>
      <vt:lpstr>Anyagok, áruk térítés nélküli átadásának elszámolása</vt:lpstr>
      <vt:lpstr>Értékvesztés elszámolása</vt:lpstr>
      <vt:lpstr>PÉNZESZKÖZÖKKEL, FINANSZÍROZÁSSAL KAPCSOLATOS ELSZÁMOLÁSOK</vt:lpstr>
      <vt:lpstr>Példa</vt:lpstr>
      <vt:lpstr>Példa</vt:lpstr>
      <vt:lpstr>PowerPoint bemutató</vt:lpstr>
      <vt:lpstr>Központi, irányító szervi támogatás elszámolása</vt:lpstr>
      <vt:lpstr>PowerPoint bemutató</vt:lpstr>
      <vt:lpstr>PowerPoint bemutató</vt:lpstr>
      <vt:lpstr>Államháztartáson belüli megelőlegezések elszámolása</vt:lpstr>
      <vt:lpstr>PowerPoint bemutató</vt:lpstr>
      <vt:lpstr>PowerPoint bemutató</vt:lpstr>
      <vt:lpstr>Hitel, kölcsön, valódi penziós ügylet felvételének elszámolása</vt:lpstr>
      <vt:lpstr>PowerPoint bemutató</vt:lpstr>
      <vt:lpstr>PowerPoint bemutató</vt:lpstr>
      <vt:lpstr>A pénzintézet folyósítja a kölcsönt az önkormányzat fizetési számlájára</vt:lpstr>
      <vt:lpstr>PowerPoint bemutató</vt:lpstr>
      <vt:lpstr>PowerPoint bemutató</vt:lpstr>
      <vt:lpstr>PowerPoint bemutató</vt:lpstr>
      <vt:lpstr>Hitelviszonyt megtestesítő értékpapírok kibocsátása, törlesztése, beváltása elszámolása</vt:lpstr>
      <vt:lpstr>PowerPoint bemutató</vt:lpstr>
      <vt:lpstr>PowerPoint bemutató</vt:lpstr>
      <vt:lpstr>PowerPoint bemutató</vt:lpstr>
      <vt:lpstr>Forint készpénzfelvétel elszámolása</vt:lpstr>
      <vt:lpstr>Forint elektronikus pénzeszköz feltöltés elszámolása</vt:lpstr>
      <vt:lpstr>Számlán jóváírt kamat elszámolása</vt:lpstr>
      <vt:lpstr>Számlát terhelő díjak, jutalékok elszámolása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103</cp:revision>
  <dcterms:created xsi:type="dcterms:W3CDTF">2020-03-12T12:44:42Z</dcterms:created>
  <dcterms:modified xsi:type="dcterms:W3CDTF">2020-08-10T12:48:20Z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