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436" r:id="rId3"/>
    <p:sldId id="494" r:id="rId4"/>
    <p:sldId id="495" r:id="rId5"/>
    <p:sldId id="496" r:id="rId6"/>
    <p:sldId id="497" r:id="rId7"/>
    <p:sldId id="498" r:id="rId8"/>
    <p:sldId id="499" r:id="rId9"/>
    <p:sldId id="500" r:id="rId10"/>
    <p:sldId id="501" r:id="rId11"/>
    <p:sldId id="502" r:id="rId12"/>
    <p:sldId id="503" r:id="rId13"/>
    <p:sldId id="504" r:id="rId14"/>
    <p:sldId id="505" r:id="rId15"/>
    <p:sldId id="506" r:id="rId16"/>
    <p:sldId id="507" r:id="rId17"/>
    <p:sldId id="508" r:id="rId18"/>
    <p:sldId id="509" r:id="rId19"/>
    <p:sldId id="510" r:id="rId20"/>
    <p:sldId id="258" r:id="rId21"/>
    <p:sldId id="259" r:id="rId22"/>
    <p:sldId id="413" r:id="rId23"/>
    <p:sldId id="391" r:id="rId24"/>
    <p:sldId id="480" r:id="rId25"/>
    <p:sldId id="477" r:id="rId26"/>
    <p:sldId id="476" r:id="rId27"/>
    <p:sldId id="416" r:id="rId28"/>
    <p:sldId id="417" r:id="rId29"/>
    <p:sldId id="478" r:id="rId30"/>
    <p:sldId id="479" r:id="rId31"/>
    <p:sldId id="481" r:id="rId32"/>
    <p:sldId id="482" r:id="rId33"/>
    <p:sldId id="483" r:id="rId34"/>
    <p:sldId id="484" r:id="rId35"/>
    <p:sldId id="485" r:id="rId36"/>
    <p:sldId id="487" r:id="rId37"/>
    <p:sldId id="488" r:id="rId38"/>
    <p:sldId id="489" r:id="rId39"/>
    <p:sldId id="490" r:id="rId40"/>
    <p:sldId id="491" r:id="rId41"/>
    <p:sldId id="492" r:id="rId42"/>
    <p:sldId id="493" r:id="rId43"/>
    <p:sldId id="486" r:id="rId4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2B829-3F1E-4106-BE6B-DA288349A410}" type="datetimeFigureOut">
              <a:rPr lang="hu-HU" smtClean="0"/>
              <a:t>2020.08.10.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7CDC6-9918-45C5-BF3A-3972510209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91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8000-AFA9-4BED-B358-90494899D2ED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956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0415-7B39-47C0-91A4-900EBC58FBFC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457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BFDF-C6CF-456B-BFC8-C5D5254C05C9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280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866908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232035"/>
            <a:ext cx="11608067" cy="494492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672B-E127-4547-BD2E-1AAA7655F84A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778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C0EA-DE5C-4186-AED9-DA0D257A3085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409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D9D0-E272-409A-AB17-A882CF1DD8FA}" type="datetime1">
              <a:rPr lang="hu-HU" smtClean="0"/>
              <a:t>2020.08.10.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8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E4D7-A085-416F-A4A0-1FD0B98103EC}" type="datetime1">
              <a:rPr lang="hu-HU" smtClean="0"/>
              <a:t>2020.08.10.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497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75B1-5095-41CB-B20E-442F48FFBB6D}" type="datetime1">
              <a:rPr lang="hu-HU" smtClean="0"/>
              <a:t>2020.08.10.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280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C10-6AC2-41FE-B19B-5CDC0D9DAF0A}" type="datetime1">
              <a:rPr lang="hu-HU" smtClean="0"/>
              <a:t>2020.08.10.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67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BC5-0ADB-4D2B-B767-56697C3D67BD}" type="datetime1">
              <a:rPr lang="hu-HU" smtClean="0"/>
              <a:t>2020.08.10.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652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6389-0110-4976-84CC-3300DFE4B9AC}" type="datetime1">
              <a:rPr lang="hu-HU" smtClean="0"/>
              <a:t>2020.08.10.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52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EFDD4-4024-461E-ACBD-964883C5309E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22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838200" y="1308401"/>
            <a:ext cx="10515600" cy="8957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000" dirty="0" smtClean="0">
                <a:solidFill>
                  <a:schemeClr val="bg1"/>
                </a:solidFill>
              </a:rPr>
              <a:t>Egészségügyi szervezetek számvitele III. – </a:t>
            </a:r>
            <a:r>
              <a:rPr lang="hu-HU" sz="5000" dirty="0" smtClean="0">
                <a:solidFill>
                  <a:schemeClr val="bg1"/>
                </a:solidFill>
              </a:rPr>
              <a:t>6. </a:t>
            </a:r>
            <a:r>
              <a:rPr lang="hu-HU" sz="5000" dirty="0" smtClean="0">
                <a:solidFill>
                  <a:schemeClr val="bg1"/>
                </a:solidFill>
              </a:rPr>
              <a:t>hét</a:t>
            </a:r>
            <a:endParaRPr lang="hu-HU" sz="5000" dirty="0">
              <a:solidFill>
                <a:schemeClr val="bg1"/>
              </a:solidFill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838200" y="2425567"/>
            <a:ext cx="10515600" cy="2752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3600" dirty="0">
              <a:solidFill>
                <a:schemeClr val="bg1"/>
              </a:solidFill>
            </a:endParaRPr>
          </a:p>
          <a:p>
            <a:r>
              <a:rPr lang="hu-HU" sz="3600" dirty="0" smtClean="0">
                <a:solidFill>
                  <a:schemeClr val="bg1"/>
                </a:solidFill>
              </a:rPr>
              <a:t>Bevétel, kiadás , előirányzat,teljesítés</a:t>
            </a:r>
          </a:p>
          <a:p>
            <a:r>
              <a:rPr lang="hu-HU" sz="3600" dirty="0" smtClean="0">
                <a:solidFill>
                  <a:schemeClr val="bg1"/>
                </a:solidFill>
              </a:rPr>
              <a:t>GYAKORLAT</a:t>
            </a:r>
            <a:endParaRPr lang="hu-HU" sz="3600" dirty="0">
              <a:solidFill>
                <a:schemeClr val="bg1"/>
              </a:solidFill>
            </a:endParaRPr>
          </a:p>
          <a:p>
            <a:r>
              <a:rPr lang="hu-HU" sz="3600" dirty="0" smtClean="0">
                <a:solidFill>
                  <a:schemeClr val="bg1"/>
                </a:solidFill>
              </a:rPr>
              <a:t> 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922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Intézményi törzsszámon kimutatott munkavállalót terhelő levonások (533587forint), munkáltatót terhelő közteher (392558 forint),és egyéb befizetési kötelezettség (29000 forint)</a:t>
            </a:r>
            <a:r>
              <a:rPr lang="hu-HU" dirty="0" err="1"/>
              <a:t>elszámolásapénzforgalom</a:t>
            </a:r>
            <a:r>
              <a:rPr lang="hu-HU" dirty="0"/>
              <a:t> nélküli tételként (együtt: </a:t>
            </a:r>
            <a:r>
              <a:rPr lang="hu-HU" dirty="0" err="1"/>
              <a:t>nettósítási</a:t>
            </a:r>
            <a:r>
              <a:rPr lang="hu-HU" dirty="0"/>
              <a:t> különbözet 955145 forint):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790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4920" y="1159098"/>
            <a:ext cx="9968247" cy="4945487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209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0255" y="1352283"/>
            <a:ext cx="10263213" cy="4533362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802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160" y="1841679"/>
            <a:ext cx="10232602" cy="350305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402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766" y="1519707"/>
            <a:ext cx="10076054" cy="4250028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182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732" y="1003853"/>
            <a:ext cx="9845776" cy="5062096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579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Nettó finanszírozáshoz kapcsolódó forgótőke elszámolása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130" y="1867437"/>
            <a:ext cx="10050456" cy="3419495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579" y="1323228"/>
            <a:ext cx="10184455" cy="4588175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853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2130" y="1149610"/>
            <a:ext cx="9707479" cy="5206739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54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5313" y="1223493"/>
            <a:ext cx="8241931" cy="901521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19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99" y="2552699"/>
            <a:ext cx="11006133" cy="256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1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ÖNKORMÁNYZATI NETTÓ FINANSZÍROZÁSSAL KAPCSOLATOS ELSZÁMOLÁSOK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</a:t>
            </a:fld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Egy önkormányzatnál </a:t>
            </a:r>
            <a:r>
              <a:rPr lang="hu-HU" dirty="0" smtClean="0"/>
              <a:t>az önkormányzati </a:t>
            </a:r>
            <a:r>
              <a:rPr lang="hu-HU" dirty="0"/>
              <a:t>törzsszámon kimutatott nettó személyi juttatások elszámolása már megtörtént, az egyszerűség érdekében </a:t>
            </a:r>
            <a:r>
              <a:rPr lang="hu-HU" dirty="0" smtClean="0"/>
              <a:t>ezeket a </a:t>
            </a:r>
            <a:r>
              <a:rPr lang="hu-HU" dirty="0"/>
              <a:t>nyitó adatok tartalmazzák. </a:t>
            </a:r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/>
              <a:t>önkormányzat és az irányítása alá tartozó költségvetési </a:t>
            </a:r>
            <a:r>
              <a:rPr lang="hu-HU" dirty="0" smtClean="0"/>
              <a:t>szervek foglalkoztatottjainak </a:t>
            </a:r>
            <a:r>
              <a:rPr lang="hu-HU" dirty="0"/>
              <a:t>nettó </a:t>
            </a:r>
            <a:r>
              <a:rPr lang="hu-HU" dirty="0" smtClean="0"/>
              <a:t>illetménye kiutalására a </a:t>
            </a:r>
            <a:r>
              <a:rPr lang="hu-HU" dirty="0"/>
              <a:t>tárgyidőszakban került sor az önkormányzat fizetési számlájáról (ennek </a:t>
            </a:r>
            <a:r>
              <a:rPr lang="hu-HU" dirty="0" smtClean="0"/>
              <a:t>összege az </a:t>
            </a:r>
            <a:r>
              <a:rPr lang="hu-HU" dirty="0"/>
              <a:t>önkormányzat esetében 2391494 forint, a költségvetési szervek esetében1100000 forint</a:t>
            </a:r>
            <a:r>
              <a:rPr lang="hu-HU" dirty="0" smtClean="0"/>
              <a:t>).</a:t>
            </a:r>
          </a:p>
          <a:p>
            <a:r>
              <a:rPr lang="hu-HU" dirty="0" smtClean="0"/>
              <a:t> Az önkormányzat eredeti </a:t>
            </a:r>
            <a:r>
              <a:rPr lang="hu-HU" dirty="0"/>
              <a:t>és módosított </a:t>
            </a:r>
            <a:r>
              <a:rPr lang="hu-HU" dirty="0" smtClean="0"/>
              <a:t>előirányzatai fedezetet </a:t>
            </a:r>
            <a:r>
              <a:rPr lang="hu-HU" dirty="0"/>
              <a:t>nyújtanak a kötelezettségekre (K1101: 40000000, K2: 15000000, K915: 50000000forint).Az önkormányzat fizetési számlájának nyitó egyenlege 10000000 forint</a:t>
            </a:r>
            <a:r>
              <a:rPr lang="hu-HU" dirty="0" smtClean="0"/>
              <a:t>.</a:t>
            </a:r>
          </a:p>
          <a:p>
            <a:r>
              <a:rPr lang="hu-HU" dirty="0" smtClean="0"/>
              <a:t>Az </a:t>
            </a:r>
            <a:r>
              <a:rPr lang="hu-HU" dirty="0"/>
              <a:t>önkormányzat és az irányítása alá tartozó költségvetési szervek a 6-7. számlaosztályt nem használják.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6096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2760" y="307375"/>
            <a:ext cx="7978541" cy="510774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 smtClean="0"/>
              <a:t>Felhasznált irodalom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558" y="1183907"/>
            <a:ext cx="11857522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200" dirty="0" smtClean="0"/>
              <a:t>4/2013 (I.11.) Korm. Rendelet az államháztartás számviteléről</a:t>
            </a:r>
          </a:p>
          <a:p>
            <a:pPr marL="0" indent="0">
              <a:buNone/>
            </a:pPr>
            <a:r>
              <a:rPr lang="hu-HU" sz="1200" dirty="0" smtClean="0"/>
              <a:t>Számviteli törvény</a:t>
            </a:r>
          </a:p>
          <a:p>
            <a:pPr marL="269875" indent="-269875">
              <a:buFont typeface="+mj-lt"/>
              <a:buAutoNum type="arabicPeriod"/>
            </a:pPr>
            <a:endParaRPr lang="hu-HU" sz="1200" dirty="0" smtClean="0"/>
          </a:p>
          <a:p>
            <a:pPr marL="269875" indent="-269875">
              <a:buFont typeface="+mj-lt"/>
              <a:buAutoNum type="arabicPeriod"/>
            </a:pPr>
            <a:endParaRPr lang="hu-HU" sz="120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20</a:t>
            </a:fld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831273" y="1555668"/>
            <a:ext cx="10818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  <a:p>
            <a:pPr>
              <a:defRPr/>
            </a:pPr>
            <a:endParaRPr lang="hu-HU" altLang="hu-HU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626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2760" y="307375"/>
            <a:ext cx="7978541" cy="510774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 smtClean="0"/>
              <a:t>Kötelező irodalom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558" y="1183907"/>
            <a:ext cx="11857522" cy="54864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hu-HU" sz="1200" dirty="0"/>
              <a:t>4/2013 (I.11.) Korm. Rendelet az államháztartás </a:t>
            </a:r>
            <a:r>
              <a:rPr lang="hu-HU" sz="1200" dirty="0" smtClean="0"/>
              <a:t>számviteléről</a:t>
            </a:r>
          </a:p>
          <a:p>
            <a:pPr marL="0" indent="0">
              <a:buNone/>
              <a:defRPr/>
            </a:pPr>
            <a:r>
              <a:rPr lang="hu-HU" sz="1200" dirty="0" smtClean="0"/>
              <a:t>Számviteli törvény</a:t>
            </a:r>
            <a:endParaRPr lang="hu-HU" sz="1200" dirty="0"/>
          </a:p>
          <a:p>
            <a:pPr marL="0" indent="0">
              <a:buNone/>
              <a:defRPr/>
            </a:pPr>
            <a:endParaRPr lang="hu-HU" altLang="hu-HU" sz="1200" dirty="0">
              <a:sym typeface="Wingdings" pitchFamily="2" charset="2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977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2760" y="307375"/>
            <a:ext cx="7978541" cy="510774"/>
          </a:xfrm>
        </p:spPr>
        <p:txBody>
          <a:bodyPr>
            <a:normAutofit/>
          </a:bodyPr>
          <a:lstStyle/>
          <a:p>
            <a:pPr algn="ctr"/>
            <a:r>
              <a:rPr lang="hu-HU" sz="3000" dirty="0" smtClean="0"/>
              <a:t>Tételsor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558" y="1183907"/>
            <a:ext cx="11857522" cy="5486400"/>
          </a:xfrm>
        </p:spPr>
        <p:txBody>
          <a:bodyPr>
            <a:normAutofit/>
          </a:bodyPr>
          <a:lstStyle/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Mit értünk államháztartás rendszerén?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költségvetéstől szóló törvény főbb fejezeteit!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költségvetési szervek gazdasági eseményeit!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gazdasági eseményeket a kiemelt szektor vonatkozásában!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az önkormányzatok költségvetésének sajátosságait!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központi költségvetés könyvvezetésének sajátosságait!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kiadások elszámolási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 bevételi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befektetett eszközök elszámolási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munkabér elszámolás különös szabályait!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költségvetési támogatás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költségvetési zárlat folyamatát!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költségvetési beszámoló sorrendjét és sajátosságait!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beszámoló elemzést!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 készítés szabályait!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normál számvitel és a költségvetés számvitel azonosságait</a:t>
            </a:r>
            <a:r>
              <a:rPr lang="hu-HU" altLang="hu-HU" sz="1200" smtClean="0">
                <a:sym typeface="Wingdings" pitchFamily="2" charset="2"/>
              </a:rPr>
              <a:t>, különbségeit!</a:t>
            </a:r>
            <a:endParaRPr lang="hu-HU" altLang="hu-HU" sz="1200" dirty="0" smtClean="0">
              <a:sym typeface="Wingdings" pitchFamily="2" charset="2"/>
            </a:endParaRPr>
          </a:p>
          <a:p>
            <a:pPr>
              <a:buAutoNum type="arabicPeriod"/>
              <a:defRPr/>
            </a:pPr>
            <a:endParaRPr lang="hu-HU" altLang="hu-HU" sz="1200" dirty="0" smtClean="0">
              <a:sym typeface="Wingdings" pitchFamily="2" charset="2"/>
            </a:endParaRPr>
          </a:p>
          <a:p>
            <a:pPr>
              <a:buAutoNum type="arabicPeriod"/>
              <a:defRPr/>
            </a:pPr>
            <a:endParaRPr lang="hu-HU" altLang="hu-HU" sz="1200" dirty="0" smtClean="0">
              <a:sym typeface="Wingdings" pitchFamily="2" charset="2"/>
            </a:endParaRPr>
          </a:p>
          <a:p>
            <a:pPr>
              <a:buAutoNum type="arabicPeriod"/>
              <a:defRPr/>
            </a:pPr>
            <a:endParaRPr lang="hu-HU" altLang="hu-HU" sz="1200" dirty="0">
              <a:sym typeface="Wingdings" pitchFamily="2" charset="2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218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Ellenőrző kérdések</a:t>
            </a:r>
            <a:endParaRPr lang="hu-HU" b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278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Hogy határozzuk meg a koncesszióba adott eszközök értékét?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24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735" y="1197735"/>
            <a:ext cx="10213660" cy="480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7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Mit értünk vételár, eladási ár alatt a költségvetésben?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25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3415" y="981778"/>
            <a:ext cx="9959957" cy="521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9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Mik tartoznak az immateriális javak közé a költségvetési mérlegben?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26</a:t>
            </a:fld>
            <a:endParaRPr lang="hu-HU"/>
          </a:p>
        </p:txBody>
      </p:sp>
      <p:pic>
        <p:nvPicPr>
          <p:cNvPr id="5" name="Tartalom hely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312" y="1232035"/>
            <a:ext cx="9034329" cy="512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3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Fogalmazza meg az államháztartási számvitelben a valódiság elvét!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93766" y="1232035"/>
            <a:ext cx="10497787" cy="4944928"/>
          </a:xfrm>
        </p:spPr>
        <p:txBody>
          <a:bodyPr/>
          <a:lstStyle/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tervezés során biztosítani kell a bevételek közgazdasági megalapozottságát, valamint azt, hogy annyi kiadás kerüljön megállapításra, amennyi a közfeladatok ellátásához indokoltan szükséges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632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Ismertesse a felhasználási kötöttség elve mit mond ki?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/>
              <a:t>a gazdálkodás során biztosítani kell, hogy a bevételek és kiadások tervezés során megállapított célhoz kötötten kerüljenek felhasználásra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242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nemzeti vagyonba milyen eszközt lehet kimutatni?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29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223" y="980969"/>
            <a:ext cx="8505887" cy="520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187" y="974327"/>
            <a:ext cx="9696214" cy="538202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809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Ismertesse a nemzeti </a:t>
            </a:r>
            <a:r>
              <a:rPr lang="hu-HU" dirty="0"/>
              <a:t>v</a:t>
            </a:r>
            <a:r>
              <a:rPr lang="hu-HU" dirty="0" smtClean="0"/>
              <a:t>agyonba tartozó befektetett eszközöket!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30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3044" y="1285081"/>
            <a:ext cx="652462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6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 számolható el az immateriális javak értékhelyesbítéseként?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31</a:t>
            </a:fld>
            <a:endParaRPr lang="hu-HU"/>
          </a:p>
        </p:txBody>
      </p:sp>
      <p:pic>
        <p:nvPicPr>
          <p:cNvPr id="5" name="Tartalom hely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81" y="1292912"/>
            <a:ext cx="10557582" cy="475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5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értünk bekerülési érték alatt?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32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3646" y="1072033"/>
            <a:ext cx="9076890" cy="507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8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Mérlegben mit kell kimutatni a beruházások közt?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33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7437" y="1083947"/>
            <a:ext cx="8365714" cy="527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9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Mit mutatunk ki a Mérlegben a beruházások közt?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34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491" y="1059596"/>
            <a:ext cx="9434658" cy="529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4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69"/>
            <a:ext cx="7979344" cy="1343851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Hogy határozzuk meg a használatba vett ill. mérlegben nem szereplő tárgyi eszközök értékét?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35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611" y="1957588"/>
            <a:ext cx="9659155" cy="389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7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69"/>
            <a:ext cx="7979344" cy="1263169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Hogy határozzuk meg követelésként átvett, ill. a csere útján beszerzett eszközök bekerülési értékét?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36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0164" y="1378039"/>
            <a:ext cx="8566024" cy="497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1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Hogy határozzuk meg a térítés nélkül átvett eszközök  bekerülési értékét?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541" y="2343954"/>
            <a:ext cx="10311147" cy="270456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581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Hogy határozzuk meg a pénzügyi lízingként átvett eszközök bekerülési értékét?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0760" y="2305318"/>
            <a:ext cx="10129515" cy="2781837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13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Mikor nem lehet elszámolni értékcsökkenést? 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777" y="2318197"/>
            <a:ext cx="10967360" cy="1924397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279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042" y="1854558"/>
            <a:ext cx="10564886" cy="3657599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910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Ismertesse a felhalmozási bevételeket!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007" y="1143697"/>
            <a:ext cx="8796657" cy="4741948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174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Mik tartoznak a felújítások közé?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9099" y="1274744"/>
            <a:ext cx="9209067" cy="4598021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765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Hol kell elszámolni a terven felüli értékcsökkenést?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Terven felüli értékcsökkenés elszámolása, egyéb ráfordítás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287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Lehet-e maradványértéket elszámolni 25 millió Ft bekerülési érték alatt?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9103" y="2485623"/>
            <a:ext cx="5988677" cy="1306807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507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5916" y="1145855"/>
            <a:ext cx="9907478" cy="5010245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492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3037" y="1035470"/>
            <a:ext cx="9927492" cy="5223661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522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611" y="1231900"/>
            <a:ext cx="9787944" cy="494506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348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490" y="1007979"/>
            <a:ext cx="9854419" cy="5083728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889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158" y="1102702"/>
            <a:ext cx="9776410" cy="5001884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299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0861678CFE01D4BB46E75AAE079E969" ma:contentTypeVersion="3" ma:contentTypeDescription="Új dokumentum létrehozása." ma:contentTypeScope="" ma:versionID="6c2ea9eeab10a62ed128376adb259e16">
  <xsd:schema xmlns:xsd="http://www.w3.org/2001/XMLSchema" xmlns:xs="http://www.w3.org/2001/XMLSchema" xmlns:p="http://schemas.microsoft.com/office/2006/metadata/properties" xmlns:ns2="e431e7a0-b175-41d2-a6e0-65ef47245136" targetNamespace="http://schemas.microsoft.com/office/2006/metadata/properties" ma:root="true" ma:fieldsID="39238bf061e9ef16a10161b55d4bc1bb" ns2:_="">
    <xsd:import namespace="e431e7a0-b175-41d2-a6e0-65ef472451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1e7a0-b175-41d2-a6e0-65ef472451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EF3EEB-FFA4-47B8-AA26-B3309A5586B8}"/>
</file>

<file path=customXml/itemProps2.xml><?xml version="1.0" encoding="utf-8"?>
<ds:datastoreItem xmlns:ds="http://schemas.openxmlformats.org/officeDocument/2006/customXml" ds:itemID="{D8EA3117-7F9B-4C06-A941-F32F05EB57E2}"/>
</file>

<file path=customXml/itemProps3.xml><?xml version="1.0" encoding="utf-8"?>
<ds:datastoreItem xmlns:ds="http://schemas.openxmlformats.org/officeDocument/2006/customXml" ds:itemID="{F5B8E22C-3A49-497E-ADF9-86914FD50D2D}"/>
</file>

<file path=docProps/app.xml><?xml version="1.0" encoding="utf-8"?>
<Properties xmlns="http://schemas.openxmlformats.org/officeDocument/2006/extended-properties" xmlns:vt="http://schemas.openxmlformats.org/officeDocument/2006/docPropsVTypes">
  <TotalTime>2996</TotalTime>
  <Words>588</Words>
  <Application>Microsoft Office PowerPoint</Application>
  <PresentationFormat>Szélesvásznú</PresentationFormat>
  <Paragraphs>106</Paragraphs>
  <Slides>43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Wingdings</vt:lpstr>
      <vt:lpstr>Office-téma</vt:lpstr>
      <vt:lpstr>PowerPoint bemutató</vt:lpstr>
      <vt:lpstr>ÖNKORMÁNYZATI NETTÓ FINANSZÍROZÁSSAL KAPCSOLATOS ELSZÁMOLÁSOK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Nettó finanszírozáshoz kapcsolódó forgótőke elszámolása</vt:lpstr>
      <vt:lpstr>PowerPoint bemutató</vt:lpstr>
      <vt:lpstr>PowerPoint bemutató</vt:lpstr>
      <vt:lpstr>PowerPoint bemutató</vt:lpstr>
      <vt:lpstr>Felhasznált irodalom</vt:lpstr>
      <vt:lpstr>Kötelező irodalom</vt:lpstr>
      <vt:lpstr>Tételsor</vt:lpstr>
      <vt:lpstr>Ellenőrző kérdések</vt:lpstr>
      <vt:lpstr>Hogy határozzuk meg a koncesszióba adott eszközök értékét?</vt:lpstr>
      <vt:lpstr>Mit értünk vételár, eladási ár alatt a költségvetésben?</vt:lpstr>
      <vt:lpstr>Mik tartoznak az immateriális javak közé a költségvetési mérlegben?</vt:lpstr>
      <vt:lpstr>Fogalmazza meg az államháztartási számvitelben a valódiság elvét!</vt:lpstr>
      <vt:lpstr>Ismertesse a felhasználási kötöttség elve mit mond ki?</vt:lpstr>
      <vt:lpstr>A nemzeti vagyonba milyen eszközt lehet kimutatni?</vt:lpstr>
      <vt:lpstr>Ismertesse a nemzeti vagyonba tartozó befektetett eszközöket! </vt:lpstr>
      <vt:lpstr>Mi számolható el az immateriális javak értékhelyesbítéseként?</vt:lpstr>
      <vt:lpstr>Mit értünk bekerülési érték alatt?</vt:lpstr>
      <vt:lpstr>Mérlegben mit kell kimutatni a beruházások közt? </vt:lpstr>
      <vt:lpstr>Mit mutatunk ki a Mérlegben a beruházások közt?</vt:lpstr>
      <vt:lpstr>Hogy határozzuk meg a használatba vett ill. mérlegben nem szereplő tárgyi eszközök értékét?</vt:lpstr>
      <vt:lpstr>Hogy határozzuk meg követelésként átvett, ill. a csere útján beszerzett eszközök bekerülési értékét? </vt:lpstr>
      <vt:lpstr>Hogy határozzuk meg a térítés nélkül átvett eszközök  bekerülési értékét?</vt:lpstr>
      <vt:lpstr>Hogy határozzuk meg a pénzügyi lízingként átvett eszközök bekerülési értékét?</vt:lpstr>
      <vt:lpstr>Mikor nem lehet elszámolni értékcsökkenést? </vt:lpstr>
      <vt:lpstr>Ismertesse a felhalmozási bevételeket!</vt:lpstr>
      <vt:lpstr>Mik tartoznak a felújítások közé?</vt:lpstr>
      <vt:lpstr>Hol kell elszámolni a terven felüli értékcsökkenést?</vt:lpstr>
      <vt:lpstr>Lehet-e maradványértéket elszámolni 25 millió Ft bekerülési érték alatt?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gabor.varga</dc:creator>
  <cp:lastModifiedBy>Admin</cp:lastModifiedBy>
  <cp:revision>106</cp:revision>
  <dcterms:created xsi:type="dcterms:W3CDTF">2020-03-12T12:44:42Z</dcterms:created>
  <dcterms:modified xsi:type="dcterms:W3CDTF">2020-08-10T13:15:23Z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0x01010000861678CFE01D4BB46E75AAE079E969</vt:lpwstr>
  </property>
</Properties>
</file>