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2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64" r:id="rId19"/>
    <p:sldId id="456" r:id="rId20"/>
    <p:sldId id="457" r:id="rId21"/>
    <p:sldId id="458" r:id="rId22"/>
    <p:sldId id="460" r:id="rId23"/>
    <p:sldId id="461" r:id="rId24"/>
    <p:sldId id="459" r:id="rId25"/>
    <p:sldId id="462" r:id="rId26"/>
    <p:sldId id="463" r:id="rId27"/>
    <p:sldId id="452" r:id="rId28"/>
    <p:sldId id="453" r:id="rId29"/>
    <p:sldId id="454" r:id="rId30"/>
    <p:sldId id="455" r:id="rId31"/>
    <p:sldId id="472" r:id="rId32"/>
    <p:sldId id="471" r:id="rId33"/>
    <p:sldId id="469" r:id="rId34"/>
    <p:sldId id="473" r:id="rId35"/>
    <p:sldId id="474" r:id="rId36"/>
    <p:sldId id="475" r:id="rId37"/>
    <p:sldId id="494" r:id="rId38"/>
    <p:sldId id="495" r:id="rId39"/>
    <p:sldId id="496" r:id="rId40"/>
    <p:sldId id="497" r:id="rId41"/>
    <p:sldId id="498" r:id="rId42"/>
    <p:sldId id="499" r:id="rId43"/>
    <p:sldId id="500" r:id="rId44"/>
    <p:sldId id="501" r:id="rId45"/>
    <p:sldId id="502" r:id="rId46"/>
    <p:sldId id="503" r:id="rId47"/>
    <p:sldId id="504" r:id="rId48"/>
    <p:sldId id="509" r:id="rId49"/>
    <p:sldId id="505" r:id="rId50"/>
    <p:sldId id="506" r:id="rId51"/>
    <p:sldId id="507" r:id="rId52"/>
    <p:sldId id="508" r:id="rId53"/>
    <p:sldId id="517" r:id="rId54"/>
    <p:sldId id="510" r:id="rId55"/>
    <p:sldId id="511" r:id="rId56"/>
    <p:sldId id="512" r:id="rId57"/>
    <p:sldId id="513" r:id="rId58"/>
    <p:sldId id="514" r:id="rId59"/>
    <p:sldId id="515" r:id="rId60"/>
    <p:sldId id="516" r:id="rId61"/>
    <p:sldId id="518" r:id="rId62"/>
    <p:sldId id="258" r:id="rId63"/>
    <p:sldId id="259" r:id="rId64"/>
    <p:sldId id="413" r:id="rId65"/>
    <p:sldId id="391" r:id="rId66"/>
    <p:sldId id="476" r:id="rId67"/>
    <p:sldId id="416" r:id="rId68"/>
    <p:sldId id="417" r:id="rId69"/>
    <p:sldId id="477" r:id="rId70"/>
    <p:sldId id="519" r:id="rId71"/>
    <p:sldId id="478" r:id="rId72"/>
    <p:sldId id="490" r:id="rId73"/>
    <p:sldId id="520" r:id="rId74"/>
    <p:sldId id="521" r:id="rId75"/>
    <p:sldId id="522" r:id="rId76"/>
    <p:sldId id="491" r:id="rId77"/>
    <p:sldId id="492" r:id="rId78"/>
    <p:sldId id="493" r:id="rId79"/>
    <p:sldId id="486" r:id="rId80"/>
    <p:sldId id="523" r:id="rId81"/>
    <p:sldId id="524" r:id="rId82"/>
    <p:sldId id="525" r:id="rId83"/>
    <p:sldId id="526" r:id="rId84"/>
    <p:sldId id="527" r:id="rId85"/>
    <p:sldId id="528" r:id="rId8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5.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szervek költségvetésének sajátosságai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83" y="1073472"/>
            <a:ext cx="8038638" cy="52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893" y="981778"/>
            <a:ext cx="8694921" cy="53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377" y="975282"/>
            <a:ext cx="7766489" cy="53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046" y="1027462"/>
            <a:ext cx="7750020" cy="54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1" y="1000189"/>
            <a:ext cx="8107846" cy="53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84" y="962150"/>
            <a:ext cx="7874828" cy="5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896" y="993792"/>
            <a:ext cx="7263684" cy="56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69" y="1012405"/>
            <a:ext cx="8535116" cy="53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711" y="978061"/>
            <a:ext cx="8193490" cy="54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403" y="1094703"/>
            <a:ext cx="8916115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Vásárlások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439" y="1030102"/>
            <a:ext cx="7944208" cy="56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73" y="1011939"/>
            <a:ext cx="8190964" cy="53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5" y="941753"/>
            <a:ext cx="7973096" cy="55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682" y="971339"/>
            <a:ext cx="7701566" cy="560013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Részesedések, értékpapírok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5" y="959982"/>
            <a:ext cx="8288886" cy="55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Befektetett eszközök a mérlegben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0" y="999421"/>
            <a:ext cx="8843203" cy="54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Nemzeti vagyonba tartozó forgóeszközök között kimutatott részesedések, értékpapírok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1028386"/>
            <a:ext cx="8047575" cy="5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Részesedések, értékpapírok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1075774"/>
            <a:ext cx="7964556" cy="528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Részesedés, értékpapír bekerülési értéke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377" y="1070277"/>
            <a:ext cx="7759149" cy="51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135" y="973264"/>
            <a:ext cx="7753081" cy="541113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6" y="979650"/>
            <a:ext cx="8492746" cy="51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013" y="973017"/>
            <a:ext cx="7971325" cy="55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285" y="973050"/>
            <a:ext cx="8081139" cy="51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39" y="1187439"/>
            <a:ext cx="8817335" cy="4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249" y="1455314"/>
            <a:ext cx="9093908" cy="44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651" y="972544"/>
            <a:ext cx="7559898" cy="53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Részesedések értékvesztése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070" y="1249393"/>
            <a:ext cx="8345510" cy="45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Értékvesztés visszaírása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5" y="1010374"/>
            <a:ext cx="8439639" cy="52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Értékpapír visszaírása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7" y="1102664"/>
            <a:ext cx="9090885" cy="51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Beruházások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4" y="1052576"/>
            <a:ext cx="8521666" cy="519367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423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Dologi kiadások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7" y="1100887"/>
            <a:ext cx="8653063" cy="52554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07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Felhalmozási bevételek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1136175"/>
            <a:ext cx="8555995" cy="522017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97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882" y="114870"/>
            <a:ext cx="7807757" cy="64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Működési bevételek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860" y="1053820"/>
            <a:ext cx="8563954" cy="514091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000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017241"/>
            <a:ext cx="8345510" cy="523151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3038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Finanszírozási kiadások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1076939"/>
            <a:ext cx="7951759" cy="50405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129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Finanszírozási bevételek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036" y="1159099"/>
            <a:ext cx="8119151" cy="519725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415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377" y="1016008"/>
            <a:ext cx="7824476" cy="534034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659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949" y="1001372"/>
            <a:ext cx="8977079" cy="535497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166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7" y="997070"/>
            <a:ext cx="8256187" cy="535927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677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7" y="971643"/>
            <a:ext cx="7964410" cy="538470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828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952387"/>
            <a:ext cx="8240433" cy="54039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630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09" y="958818"/>
            <a:ext cx="7946264" cy="568760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74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770" y="206062"/>
            <a:ext cx="8774106" cy="59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6" y="999549"/>
            <a:ext cx="8163595" cy="518231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828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012" y="977714"/>
            <a:ext cx="8532040" cy="537863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274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44" y="1052959"/>
            <a:ext cx="8684202" cy="515465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3244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2" y="962523"/>
            <a:ext cx="8534069" cy="539382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9998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290" y="1352282"/>
            <a:ext cx="8854940" cy="459775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08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1028743"/>
            <a:ext cx="7856112" cy="557343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740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1651085"/>
            <a:ext cx="8053242" cy="343447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158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998711"/>
            <a:ext cx="8229600" cy="558001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60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4" y="1013712"/>
            <a:ext cx="8137054" cy="545148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404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1028829"/>
            <a:ext cx="8253391" cy="53275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07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769" y="933243"/>
            <a:ext cx="7455831" cy="54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606" y="981778"/>
            <a:ext cx="7961454" cy="537457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55721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165" y="998076"/>
            <a:ext cx="7805769" cy="554439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174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66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955" y="1049890"/>
            <a:ext cx="7405352" cy="53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Pénzügyi számvitel szerint a beruházásra adott előlegek elszámolása hogy történik?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596980" y="2292439"/>
            <a:ext cx="719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   365   -   K 33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24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finanszírozási bevételeket!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742" y="1158270"/>
            <a:ext cx="7646662" cy="48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880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Dologi kiadások közé tartoznak a kamatkiadások és az egyéb pénzügyi műveletek Kiadásai. Mutassa be ezekez a kiadásokat! 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828800"/>
            <a:ext cx="9477310" cy="45275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6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555581"/>
            <a:ext cx="7979344" cy="1286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Hogyan kell elszámolni a részesedések értékvesztését az egy évnél hosszabb értékpapíroknál?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75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2189409"/>
            <a:ext cx="8705301" cy="3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938626"/>
            <a:ext cx="7675808" cy="56289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Milyen kamatbevételek tartoznak a működési bevételek közé?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80</a:t>
            </a:fld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8" y="1416676"/>
            <a:ext cx="9538204" cy="43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beszélünk kamat és egyéb pénzügyi műveletek kiadásai esetén dologi kiadásokról?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915" y="1197735"/>
            <a:ext cx="8794189" cy="53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térítés nélkül átvett eszköz milyen értéken számolható el?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piaci értéken!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3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Részesedés értékvesztés elszámolása hogy történik az egy évnél hosszabb értékpapírnál?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83</a:t>
            </a:fld>
            <a:endParaRPr lang="hu-HU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1249393"/>
            <a:ext cx="9491729" cy="45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forgatási célú hitelviszonyt megtestesítő értékpapírok között?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84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1635616"/>
            <a:ext cx="8652882" cy="47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vagyonkezelésbe vett eszközök elszámolása?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85</a:t>
            </a:fld>
            <a:endParaRPr lang="hu-HU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1187439"/>
            <a:ext cx="9796129" cy="47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8" y="977371"/>
            <a:ext cx="8373444" cy="54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6ED86F-610A-48FD-BA2E-4D86E88CB862}"/>
</file>

<file path=customXml/itemProps2.xml><?xml version="1.0" encoding="utf-8"?>
<ds:datastoreItem xmlns:ds="http://schemas.openxmlformats.org/officeDocument/2006/customXml" ds:itemID="{10FF50B4-C684-4E0D-B46A-517E908EB759}"/>
</file>

<file path=customXml/itemProps3.xml><?xml version="1.0" encoding="utf-8"?>
<ds:datastoreItem xmlns:ds="http://schemas.openxmlformats.org/officeDocument/2006/customXml" ds:itemID="{8199F4CB-4388-4C32-A343-5DB11A9D7FCD}"/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536</Words>
  <Application>Microsoft Office PowerPoint</Application>
  <PresentationFormat>Szélesvásznú</PresentationFormat>
  <Paragraphs>158</Paragraphs>
  <Slides>85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Wingdings</vt:lpstr>
      <vt:lpstr>Office-téma</vt:lpstr>
      <vt:lpstr>PowerPoint bemutató</vt:lpstr>
      <vt:lpstr>Vásárlások elszámolása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Részesedések, értékpapírok</vt:lpstr>
      <vt:lpstr>Befektetett eszközök a mérlegben</vt:lpstr>
      <vt:lpstr>Nemzeti vagyonba tartozó forgóeszközök között kimutatott részesedések, értékpapírok</vt:lpstr>
      <vt:lpstr>Részesedések, értékpapírok</vt:lpstr>
      <vt:lpstr>Részesedés, értékpapír bekerülési értéke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Részesedések értékvesztése</vt:lpstr>
      <vt:lpstr>Értékvesztés visszaírása</vt:lpstr>
      <vt:lpstr>Értékpapír visszaírása</vt:lpstr>
      <vt:lpstr>Beruházások</vt:lpstr>
      <vt:lpstr>Dologi kiadások</vt:lpstr>
      <vt:lpstr>Felhalmozási bevételek</vt:lpstr>
      <vt:lpstr>Működési bevételek</vt:lpstr>
      <vt:lpstr>PowerPoint bemutató</vt:lpstr>
      <vt:lpstr>Finanszírozási kiadások</vt:lpstr>
      <vt:lpstr>Finanszírozási bevételek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Felhasznált irodalom</vt:lpstr>
      <vt:lpstr>Kötelező irodalom</vt:lpstr>
      <vt:lpstr>Tételsor</vt:lpstr>
      <vt:lpstr>Ellenőrző kérdések</vt:lpstr>
      <vt:lpstr>Mik tartoznak az immateriális javak közé a költségvetési mérlegben?</vt:lpstr>
      <vt:lpstr>Fogalmazza meg az államháztartási számvitelben a valódiság elvét!</vt:lpstr>
      <vt:lpstr>Ismertesse a felhasználási kötöttség elve mit mond ki?</vt:lpstr>
      <vt:lpstr>Mit értünk vételár, eladási ár alatt a költségvetésben?</vt:lpstr>
      <vt:lpstr>Pénzügyi számvitel szerint a beruházásra adott előlegek elszámolása hogy történik?</vt:lpstr>
      <vt:lpstr>A nemzeti vagyonba milyen eszközt lehet kimutatni?</vt:lpstr>
      <vt:lpstr>Mikor nem lehet elszámolni értékcsökkenést? </vt:lpstr>
      <vt:lpstr>Ismertesse a finanszírozási bevételeket!</vt:lpstr>
      <vt:lpstr>Dologi kiadások közé tartoznak a kamatkiadások és az egyéb pénzügyi műveletek Kiadásai. Mutassa be ezekez a kiadásokat!  </vt:lpstr>
      <vt:lpstr>Hogyan kell elszámolni a részesedések értékvesztését az egy évnél hosszabb értékpapíroknál?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  <vt:lpstr>Milyen kamatbevételek tartoznak a működési bevételek közé?</vt:lpstr>
      <vt:lpstr>Mikor beszélünk kamat és egyéb pénzügyi műveletek kiadásai esetén dologi kiadásokról?</vt:lpstr>
      <vt:lpstr>A térítés nélkül átvett eszköz milyen értéken számolható el?</vt:lpstr>
      <vt:lpstr>Részesedés értékvesztés elszámolása hogy történik az egy évnél hosszabb értékpapírnál?</vt:lpstr>
      <vt:lpstr>Mit mutatunk ki a forgatási célú hitelviszonyt megtestesítő értékpapírok között?</vt:lpstr>
      <vt:lpstr>Hogy történik a vagyonkezelésbe vett eszközök elszámolása?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102</cp:revision>
  <dcterms:created xsi:type="dcterms:W3CDTF">2020-03-12T12:44:42Z</dcterms:created>
  <dcterms:modified xsi:type="dcterms:W3CDTF">2020-08-10T07:13:36Z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