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529" r:id="rId3"/>
    <p:sldId id="530" r:id="rId4"/>
    <p:sldId id="531" r:id="rId5"/>
    <p:sldId id="532" r:id="rId6"/>
    <p:sldId id="533" r:id="rId7"/>
    <p:sldId id="534" r:id="rId8"/>
    <p:sldId id="535" r:id="rId9"/>
    <p:sldId id="536" r:id="rId10"/>
    <p:sldId id="537" r:id="rId11"/>
    <p:sldId id="538" r:id="rId12"/>
    <p:sldId id="539" r:id="rId13"/>
    <p:sldId id="540" r:id="rId14"/>
    <p:sldId id="258" r:id="rId15"/>
    <p:sldId id="259" r:id="rId16"/>
    <p:sldId id="413" r:id="rId17"/>
    <p:sldId id="391" r:id="rId18"/>
    <p:sldId id="476" r:id="rId19"/>
    <p:sldId id="416" r:id="rId20"/>
    <p:sldId id="417" r:id="rId21"/>
    <p:sldId id="477" r:id="rId22"/>
    <p:sldId id="519" r:id="rId23"/>
    <p:sldId id="478" r:id="rId24"/>
    <p:sldId id="490" r:id="rId25"/>
    <p:sldId id="520" r:id="rId26"/>
    <p:sldId id="521" r:id="rId27"/>
    <p:sldId id="522" r:id="rId28"/>
    <p:sldId id="491" r:id="rId29"/>
    <p:sldId id="492" r:id="rId30"/>
    <p:sldId id="493" r:id="rId31"/>
    <p:sldId id="486" r:id="rId32"/>
    <p:sldId id="523" r:id="rId33"/>
    <p:sldId id="524" r:id="rId34"/>
    <p:sldId id="525" r:id="rId35"/>
    <p:sldId id="526" r:id="rId36"/>
    <p:sldId id="527" r:id="rId37"/>
    <p:sldId id="528" r:id="rId3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2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2020.10.05.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2020.10.05.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2020.10.05.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2020.10.05.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2020.10.05.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2020.10.05.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2020.10.05.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2020.10.05.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2020.10.05.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2020.10.05.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2020.10.05.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2020.10.05.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2020.10.05.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 smtClean="0">
                <a:solidFill>
                  <a:schemeClr val="bg1"/>
                </a:solidFill>
              </a:rPr>
              <a:t>Egészségügyi szervezetek számvitele III. – 5. hét</a:t>
            </a:r>
            <a:endParaRPr lang="hu-HU" sz="5000" dirty="0">
              <a:solidFill>
                <a:schemeClr val="bg1"/>
              </a:solidFill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3600" dirty="0">
              <a:solidFill>
                <a:schemeClr val="bg1"/>
              </a:solidFill>
            </a:endParaRPr>
          </a:p>
          <a:p>
            <a:endParaRPr lang="hu-HU" sz="3600" dirty="0" smtClean="0">
              <a:solidFill>
                <a:schemeClr val="bg1"/>
              </a:solidFill>
            </a:endParaRPr>
          </a:p>
          <a:p>
            <a:r>
              <a:rPr lang="hu-HU" sz="3600" dirty="0" smtClean="0">
                <a:solidFill>
                  <a:schemeClr val="bg1"/>
                </a:solidFill>
              </a:rPr>
              <a:t>A költségvetési szervek költségvetésének sajátosságai 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Saját </a:t>
            </a:r>
            <a:r>
              <a:rPr lang="hu-HU" dirty="0" smtClean="0"/>
              <a:t>előállítás elszámolása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169" y="1918953"/>
            <a:ext cx="10537070" cy="323281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9569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 állományba vétel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769" y="2485623"/>
            <a:ext cx="10545793" cy="242122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4378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Idegen eszközön végzett beruházás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065" y="2768958"/>
            <a:ext cx="10870150" cy="186743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0919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Beruházás aktiválása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911" y="2356834"/>
            <a:ext cx="10740978" cy="17901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0350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Felhasznált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200" dirty="0" smtClean="0"/>
              <a:t>4/2013 (I.11.) Korm. Rendelet az államháztartás számviteléről</a:t>
            </a:r>
          </a:p>
          <a:p>
            <a:pPr marL="0" indent="0">
              <a:buNone/>
            </a:pPr>
            <a:r>
              <a:rPr lang="hu-HU" sz="1200" dirty="0" smtClean="0"/>
              <a:t>Számviteli törvény</a:t>
            </a:r>
          </a:p>
          <a:p>
            <a:pPr marL="269875" indent="-269875">
              <a:buFont typeface="+mj-lt"/>
              <a:buAutoNum type="arabicPeriod"/>
            </a:pPr>
            <a:endParaRPr lang="hu-HU" sz="1200" dirty="0" smtClean="0"/>
          </a:p>
          <a:p>
            <a:pPr marL="269875" indent="-269875">
              <a:buFont typeface="+mj-lt"/>
              <a:buAutoNum type="arabicPeriod"/>
            </a:pPr>
            <a:endParaRPr lang="hu-HU" sz="12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831273" y="1555668"/>
            <a:ext cx="10818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pPr>
              <a:defRPr/>
            </a:pPr>
            <a:endParaRPr lang="hu-HU" altLang="hu-HU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26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Kötelező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u-HU" sz="1200" dirty="0"/>
              <a:t>4/2013 (I.11.) Korm. Rendelet az államháztartás </a:t>
            </a:r>
            <a:r>
              <a:rPr lang="hu-HU" sz="1200" dirty="0" smtClean="0"/>
              <a:t>számviteléről</a:t>
            </a:r>
          </a:p>
          <a:p>
            <a:pPr marL="0" indent="0">
              <a:buNone/>
              <a:defRPr/>
            </a:pPr>
            <a:r>
              <a:rPr lang="hu-HU" sz="1200" dirty="0" smtClean="0"/>
              <a:t>Számviteli törvény</a:t>
            </a:r>
            <a:endParaRPr lang="hu-HU" sz="1200" dirty="0"/>
          </a:p>
          <a:p>
            <a:pPr marL="0" indent="0">
              <a:buNone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7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Tételsor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Mit értünk államháztartás rendszerén?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költségvetéstől szóló törvény főbb fejezeteit!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szervek gazdasági eseményeit!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gazdasági eseményeket a kiemelt szektor vonatkozásában!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az önkormányzatok költségvetésének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központi költségvetés könyvvezetésének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kiadások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bevételi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befektetett eszközök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munkabér elszámolás különös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támogatás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zárlat folyamatát!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beszámoló sorrendjét és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beszámoló elemzést!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készítés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normál számvitel és a költségvetés számvitel azonosságait</a:t>
            </a:r>
            <a:r>
              <a:rPr lang="hu-HU" altLang="hu-HU" sz="1200" smtClean="0">
                <a:sym typeface="Wingdings" pitchFamily="2" charset="2"/>
              </a:rPr>
              <a:t>, különbségeit!</a:t>
            </a: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21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Ellenőrző kérdések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27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Mik tartoznak az immateriális javak közé a költségvetési mérlegben?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12" y="1232035"/>
            <a:ext cx="9034329" cy="51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3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Fogalmazza meg az államháztartási számvitelben a valódiság elvét!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3766" y="1232035"/>
            <a:ext cx="10497787" cy="4944928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tervezés során biztosítani kell a bevételek közgazdasági megalapozottságát, valamint azt, hogy annyi kiadás kerüljön megállapításra, amennyi a közfeladatok ellátásához indokoltan szükséges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3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Immateriális javak beszerzése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 ÁFA levonásra jogosult költségvetési szerv megrendel egy informatikai eszközt 300000 forint + ÁFA összegért belföldön, továbbá egy gépet 2000 euróért (megrendelés idején az euró MNB középárfolyam 301 forint/euró) Közösségen belül. Az informatikai eszköz beszerzéséhez kapcsolódóan a megrendelést követő 5 napon belül 100000 forint + ÁFA előleget kell fizetni. (A Közösségen belüli beszerzés kapcsán a költségvetési szerv maga állapítja meg az adót és fizeti meg. Az adót az előleg megfizetése,illetve a számlakibocsátás időpontjában </a:t>
            </a:r>
            <a:r>
              <a:rPr lang="hu-HU"/>
              <a:t>érvényes </a:t>
            </a:r>
            <a:r>
              <a:rPr lang="hu-HU" smtClean="0"/>
              <a:t>árfolyamon kell </a:t>
            </a:r>
            <a:r>
              <a:rPr lang="hu-HU" dirty="0"/>
              <a:t>megállapítani. A Közösségen belüli beszerzés utáni szállítási díjat dologi kiadásként kell elszámolni, így azzal itt nem foglalkozunk.)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9304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Ismertesse a felhasználási kötöttség elve mit mond ki?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/>
              <a:t>a gazdálkodás során biztosítani kell, hogy a bevételek és kiadások tervezés során megállapított célhoz kötötten kerüljenek felhasználásra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242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értünk vételár, eladási ár alatt a költségvetésben?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21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415" y="981778"/>
            <a:ext cx="9959957" cy="52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9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Pénzügyi számvitel szerint a beruházásra adott előlegek elszámolása hogy történik?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22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596980" y="2292439"/>
            <a:ext cx="7199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   365   -   K 33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244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nemzeti vagyonba milyen eszközt lehet kimutatni?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23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223" y="980969"/>
            <a:ext cx="8505887" cy="520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Mikor nem lehet elszámolni értékcsökkenést? 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777" y="2318197"/>
            <a:ext cx="10967360" cy="192439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279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Ismertesse a finanszírozási bevételeket!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25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742" y="1158270"/>
            <a:ext cx="7646662" cy="48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34880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Dologi kiadások közé tartoznak a kamatkiadások és az egyéb pénzügyi műveletek Kiadásai. Mutassa be ezekez a kiadásokat!  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1" y="1828800"/>
            <a:ext cx="9477310" cy="452755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969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555581"/>
            <a:ext cx="7979344" cy="128609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Hogyan kell elszámolni a részesedések értékvesztését az egy évnél hosszabb értékpapíroknál?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27</a:t>
            </a:fld>
            <a:endParaRPr lang="hu-HU"/>
          </a:p>
        </p:txBody>
      </p:sp>
      <p:pic>
        <p:nvPicPr>
          <p:cNvPr id="5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130" y="2189409"/>
            <a:ext cx="8705301" cy="38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6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Ismertesse a felhalmozási bevételeket!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007" y="1143697"/>
            <a:ext cx="8796657" cy="474194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17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 tartoznak a felújítások közé?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099" y="1274744"/>
            <a:ext cx="9209067" cy="459802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76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eredeti és módosított előirányzatok fedezetet nyújtanak a kötelezettségre (K63: 400000forint, K64: 700000forint, K67: 100000 forint</a:t>
            </a:r>
            <a:r>
              <a:rPr lang="hu-HU" dirty="0" smtClean="0"/>
              <a:t>).</a:t>
            </a:r>
          </a:p>
          <a:p>
            <a:r>
              <a:rPr lang="hu-HU" dirty="0" smtClean="0"/>
              <a:t>A </a:t>
            </a:r>
            <a:r>
              <a:rPr lang="hu-HU" dirty="0"/>
              <a:t>költségvetési szerv fizetési számlájának nyitó egyenlege 10000000 forint</a:t>
            </a:r>
            <a:r>
              <a:rPr lang="hu-HU" dirty="0" smtClean="0"/>
              <a:t>.</a:t>
            </a:r>
          </a:p>
          <a:p>
            <a:r>
              <a:rPr lang="hu-HU" dirty="0" smtClean="0"/>
              <a:t>Az </a:t>
            </a:r>
            <a:r>
              <a:rPr lang="hu-HU" dirty="0"/>
              <a:t>ÁFA levonható</a:t>
            </a:r>
            <a:r>
              <a:rPr lang="hu-HU" dirty="0" smtClean="0"/>
              <a:t>.</a:t>
            </a:r>
          </a:p>
          <a:p>
            <a:r>
              <a:rPr lang="hu-HU" dirty="0" smtClean="0"/>
              <a:t>1</a:t>
            </a:r>
            <a:r>
              <a:rPr lang="hu-HU" dirty="0"/>
              <a:t>. Kötelezettségvállalása költségvetési számvitel </a:t>
            </a:r>
            <a:r>
              <a:rPr lang="hu-HU" dirty="0" smtClean="0"/>
              <a:t>szerint</a:t>
            </a:r>
          </a:p>
          <a:p>
            <a:r>
              <a:rPr lang="hu-HU" dirty="0" smtClean="0"/>
              <a:t>a</a:t>
            </a:r>
            <a:r>
              <a:rPr lang="hu-HU" dirty="0"/>
              <a:t>) Nettó érték(informatikai eszköz</a:t>
            </a:r>
            <a:r>
              <a:rPr lang="hu-HU" dirty="0" smtClean="0"/>
              <a:t>)   T0021–K05632 	300000</a:t>
            </a:r>
          </a:p>
          <a:p>
            <a:r>
              <a:rPr lang="hu-HU" dirty="0" smtClean="0"/>
              <a:t>a</a:t>
            </a:r>
            <a:r>
              <a:rPr lang="hu-HU" dirty="0"/>
              <a:t>) Nettó érték (gép</a:t>
            </a:r>
            <a:r>
              <a:rPr lang="hu-HU" dirty="0" smtClean="0"/>
              <a:t>)			T0021–K05642	602000</a:t>
            </a:r>
          </a:p>
          <a:p>
            <a:r>
              <a:rPr lang="hu-HU" dirty="0" smtClean="0"/>
              <a:t>b</a:t>
            </a:r>
            <a:r>
              <a:rPr lang="hu-HU" dirty="0"/>
              <a:t>) Általános forgalmi </a:t>
            </a:r>
            <a:r>
              <a:rPr lang="hu-HU" dirty="0" smtClean="0"/>
              <a:t>adó		T0021–K05672	  81000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927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Hol kell elszámolni a terven felüli értékcsökkenést?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Terven felüli értékcsökkenés elszámolása, egyéb ráfordítás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287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Lehet-e maradványértéket elszámolni 25 millió Ft bekerülési érték alatt?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950" y="2485623"/>
            <a:ext cx="10446483" cy="227955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507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Milyen kamatbevételek tartoznak a működési bevételek közé?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32</a:t>
            </a:fld>
            <a:endParaRPr lang="hu-HU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8" y="1416676"/>
            <a:ext cx="9538204" cy="430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Mikor beszélünk kamat és egyéb pénzügyi műveletek kiadásai esetén dologi kiadásokról?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33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915" y="1197735"/>
            <a:ext cx="8794189" cy="534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térítés nélkül átvett eszköz milyen értéken számolható el?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A piaci értéken!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33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Részesedés értékvesztés elszámolása hogy történik az egy évnél hosszabb értékpapírnál?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35</a:t>
            </a:fld>
            <a:endParaRPr lang="hu-HU"/>
          </a:p>
        </p:txBody>
      </p:sp>
      <p:pic>
        <p:nvPicPr>
          <p:cNvPr id="5" name="Tartalom hely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6" y="1306705"/>
            <a:ext cx="9208394" cy="437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0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mutatunk ki a forgatási célú hitelviszonyt megtestesítő értékpapírok között?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36</a:t>
            </a:fld>
            <a:endParaRPr lang="hu-HU"/>
          </a:p>
        </p:txBody>
      </p:sp>
      <p:pic>
        <p:nvPicPr>
          <p:cNvPr id="5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794" y="1635616"/>
            <a:ext cx="8652882" cy="472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7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történik a vagyonkezelésbe vett eszközök elszámolása?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37</a:t>
            </a:fld>
            <a:endParaRPr lang="hu-HU"/>
          </a:p>
        </p:txBody>
      </p:sp>
      <p:pic>
        <p:nvPicPr>
          <p:cNvPr id="5" name="Tartalom hely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5" y="1187439"/>
            <a:ext cx="9796129" cy="47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4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kötelezettségvállalás a költségvetési jelentés/beszámoló 01. űrlapján: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368" y="981778"/>
            <a:ext cx="10750431" cy="539833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605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Előleg átutalása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100000 forint + ÁFA összegű előleg elutalásra </a:t>
            </a:r>
            <a:r>
              <a:rPr lang="hu-HU" dirty="0" smtClean="0"/>
              <a:t>került a </a:t>
            </a:r>
            <a:r>
              <a:rPr lang="hu-HU" dirty="0"/>
              <a:t>költségvetési szerv fizetési számlájáról</a:t>
            </a:r>
            <a:r>
              <a:rPr lang="hu-HU" dirty="0" smtClean="0"/>
              <a:t>.</a:t>
            </a:r>
          </a:p>
          <a:p>
            <a:r>
              <a:rPr lang="hu-HU" dirty="0" smtClean="0"/>
              <a:t>2</a:t>
            </a:r>
            <a:r>
              <a:rPr lang="hu-HU" dirty="0"/>
              <a:t>. </a:t>
            </a:r>
            <a:r>
              <a:rPr lang="hu-HU" dirty="0" smtClean="0"/>
              <a:t>Előleg a </a:t>
            </a:r>
            <a:r>
              <a:rPr lang="hu-HU" dirty="0"/>
              <a:t>pénzügyi számvitel szerint(informatikai eszköz</a:t>
            </a:r>
            <a:r>
              <a:rPr lang="hu-HU" dirty="0" smtClean="0"/>
              <a:t>)</a:t>
            </a:r>
          </a:p>
          <a:p>
            <a:r>
              <a:rPr lang="hu-HU" dirty="0" smtClean="0"/>
              <a:t>a</a:t>
            </a:r>
            <a:r>
              <a:rPr lang="hu-HU" dirty="0"/>
              <a:t>) Nettó </a:t>
            </a:r>
            <a:r>
              <a:rPr lang="hu-HU" dirty="0" smtClean="0"/>
              <a:t>előleg a </a:t>
            </a:r>
            <a:r>
              <a:rPr lang="hu-HU" dirty="0"/>
              <a:t>kifizetés </a:t>
            </a:r>
            <a:r>
              <a:rPr lang="hu-HU" dirty="0" smtClean="0"/>
              <a:t>alapján		T36512–K3311	100000</a:t>
            </a:r>
          </a:p>
          <a:p>
            <a:r>
              <a:rPr lang="hu-HU" dirty="0" smtClean="0"/>
              <a:t>b</a:t>
            </a:r>
            <a:r>
              <a:rPr lang="hu-HU" dirty="0"/>
              <a:t>) Levonható előzetesen felszámított általános forgalmi </a:t>
            </a:r>
            <a:r>
              <a:rPr lang="hu-HU" dirty="0" smtClean="0"/>
              <a:t>adó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                                                               T36411–K3311         27000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839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Megérkezik mindkét eszköz számlája.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gép esetén a számla beérkezésének napján az euró árfolyama 304 forint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3</a:t>
            </a:r>
            <a:r>
              <a:rPr lang="hu-HU" dirty="0"/>
              <a:t>. Szállítói </a:t>
            </a:r>
            <a:r>
              <a:rPr lang="hu-HU" dirty="0" smtClean="0"/>
              <a:t>számla a </a:t>
            </a:r>
            <a:r>
              <a:rPr lang="hu-HU" dirty="0"/>
              <a:t>költségvetési számvitel </a:t>
            </a:r>
            <a:r>
              <a:rPr lang="hu-HU" dirty="0" smtClean="0"/>
              <a:t>szerint a</a:t>
            </a:r>
            <a:r>
              <a:rPr lang="hu-HU" dirty="0"/>
              <a:t>) </a:t>
            </a:r>
            <a:endParaRPr lang="hu-HU" dirty="0" smtClean="0"/>
          </a:p>
          <a:p>
            <a:r>
              <a:rPr lang="hu-HU" dirty="0" smtClean="0"/>
              <a:t>Nettó </a:t>
            </a:r>
            <a:r>
              <a:rPr lang="hu-HU" dirty="0"/>
              <a:t>érték (informatikai eszköz</a:t>
            </a:r>
            <a:r>
              <a:rPr lang="hu-HU" dirty="0" smtClean="0"/>
              <a:t>)	T05632–K0021	300000 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                                                   T0022–K05632	300000</a:t>
            </a:r>
            <a:endParaRPr lang="hu-HU" dirty="0"/>
          </a:p>
          <a:p>
            <a:r>
              <a:rPr lang="hu-HU" dirty="0"/>
              <a:t>4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" y="3271234"/>
            <a:ext cx="9759746" cy="315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38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098" y="981778"/>
            <a:ext cx="9263354" cy="570327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5871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254" y="980216"/>
            <a:ext cx="8904567" cy="557513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7298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965" y="2833353"/>
            <a:ext cx="9414596" cy="197886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6461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0861678CFE01D4BB46E75AAE079E969" ma:contentTypeVersion="3" ma:contentTypeDescription="Új dokumentum létrehozása." ma:contentTypeScope="" ma:versionID="6c2ea9eeab10a62ed128376adb259e16">
  <xsd:schema xmlns:xsd="http://www.w3.org/2001/XMLSchema" xmlns:xs="http://www.w3.org/2001/XMLSchema" xmlns:p="http://schemas.microsoft.com/office/2006/metadata/properties" xmlns:ns2="e431e7a0-b175-41d2-a6e0-65ef47245136" targetNamespace="http://schemas.microsoft.com/office/2006/metadata/properties" ma:root="true" ma:fieldsID="39238bf061e9ef16a10161b55d4bc1bb" ns2:_="">
    <xsd:import namespace="e431e7a0-b175-41d2-a6e0-65ef472451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1e7a0-b175-41d2-a6e0-65ef47245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30CEAF-3029-4766-AF7C-B6F3C15831BE}"/>
</file>

<file path=customXml/itemProps2.xml><?xml version="1.0" encoding="utf-8"?>
<ds:datastoreItem xmlns:ds="http://schemas.openxmlformats.org/officeDocument/2006/customXml" ds:itemID="{57E7D1E8-5633-4D9B-9504-887E02C8D303}"/>
</file>

<file path=customXml/itemProps3.xml><?xml version="1.0" encoding="utf-8"?>
<ds:datastoreItem xmlns:ds="http://schemas.openxmlformats.org/officeDocument/2006/customXml" ds:itemID="{9DF7C9C4-F600-4356-9476-C9156B07B0D8}"/>
</file>

<file path=docProps/app.xml><?xml version="1.0" encoding="utf-8"?>
<Properties xmlns="http://schemas.openxmlformats.org/officeDocument/2006/extended-properties" xmlns:vt="http://schemas.openxmlformats.org/officeDocument/2006/docPropsVTypes">
  <TotalTime>2986</TotalTime>
  <Words>689</Words>
  <Application>Microsoft Office PowerPoint</Application>
  <PresentationFormat>Egyéni</PresentationFormat>
  <Paragraphs>121</Paragraphs>
  <Slides>37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38" baseType="lpstr">
      <vt:lpstr>Office-téma</vt:lpstr>
      <vt:lpstr>PowerPoint bemutató</vt:lpstr>
      <vt:lpstr>Immateriális javak beszerzése</vt:lpstr>
      <vt:lpstr>PowerPoint bemutató</vt:lpstr>
      <vt:lpstr>A kötelezettségvállalás a költségvetési jelentés/beszámoló 01. űrlapján:</vt:lpstr>
      <vt:lpstr>Előleg átutalása</vt:lpstr>
      <vt:lpstr>Megérkezik mindkét eszköz számlája.</vt:lpstr>
      <vt:lpstr>PowerPoint bemutató</vt:lpstr>
      <vt:lpstr>PowerPoint bemutató</vt:lpstr>
      <vt:lpstr>PowerPoint bemutató</vt:lpstr>
      <vt:lpstr>Saját előállítás elszámolása</vt:lpstr>
      <vt:lpstr>Eszköz állományba vétel</vt:lpstr>
      <vt:lpstr>Idegen eszközön végzett beruházás</vt:lpstr>
      <vt:lpstr>Beruházás aktiválása</vt:lpstr>
      <vt:lpstr>Felhasznált irodalom</vt:lpstr>
      <vt:lpstr>Kötelező irodalom</vt:lpstr>
      <vt:lpstr>Tételsor</vt:lpstr>
      <vt:lpstr>Ellenőrző kérdések</vt:lpstr>
      <vt:lpstr>Mik tartoznak az immateriális javak közé a költségvetési mérlegben?</vt:lpstr>
      <vt:lpstr>Fogalmazza meg az államháztartási számvitelben a valódiság elvét!</vt:lpstr>
      <vt:lpstr>Ismertesse a felhasználási kötöttség elve mit mond ki?</vt:lpstr>
      <vt:lpstr>Mit értünk vételár, eladási ár alatt a költségvetésben?</vt:lpstr>
      <vt:lpstr>Pénzügyi számvitel szerint a beruházásra adott előlegek elszámolása hogy történik?</vt:lpstr>
      <vt:lpstr>A nemzeti vagyonba milyen eszközt lehet kimutatni?</vt:lpstr>
      <vt:lpstr>Mikor nem lehet elszámolni értékcsökkenést? </vt:lpstr>
      <vt:lpstr>Ismertesse a finanszírozási bevételeket!</vt:lpstr>
      <vt:lpstr>Dologi kiadások közé tartoznak a kamatkiadások és az egyéb pénzügyi műveletek Kiadásai. Mutassa be ezekez a kiadásokat!  </vt:lpstr>
      <vt:lpstr>Hogyan kell elszámolni a részesedések értékvesztését az egy évnél hosszabb értékpapíroknál?</vt:lpstr>
      <vt:lpstr>Ismertesse a felhalmozási bevételeket!</vt:lpstr>
      <vt:lpstr>Mik tartoznak a felújítások közé?</vt:lpstr>
      <vt:lpstr>Hol kell elszámolni a terven felüli értékcsökkenést?</vt:lpstr>
      <vt:lpstr>Lehet-e maradványértéket elszámolni 25 millió Ft bekerülési érték alatt?</vt:lpstr>
      <vt:lpstr>Milyen kamatbevételek tartoznak a működési bevételek közé?</vt:lpstr>
      <vt:lpstr>Mikor beszélünk kamat és egyéb pénzügyi műveletek kiadásai esetén dologi kiadásokról?</vt:lpstr>
      <vt:lpstr>A térítés nélkül átvett eszköz milyen értéken számolható el?</vt:lpstr>
      <vt:lpstr>Részesedés értékvesztés elszámolása hogy történik az egy évnél hosszabb értékpapírnál?</vt:lpstr>
      <vt:lpstr>Mit mutatunk ki a forgatási célú hitelviszonyt megtestesítő értékpapírok között?</vt:lpstr>
      <vt:lpstr>Hogy történik a vagyonkezelésbe vett eszközök elszámolása?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tanár</cp:lastModifiedBy>
  <cp:revision>105</cp:revision>
  <dcterms:created xsi:type="dcterms:W3CDTF">2020-03-12T12:44:42Z</dcterms:created>
  <dcterms:modified xsi:type="dcterms:W3CDTF">2020-10-05T11:44:30Z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0x01010000861678CFE01D4BB46E75AAE079E969</vt:lpwstr>
  </property>
</Properties>
</file>