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14" r:id="rId3"/>
    <p:sldId id="415" r:id="rId4"/>
    <p:sldId id="416" r:id="rId5"/>
    <p:sldId id="417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4.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szervek gazdasági eseményeinek rendszerezése a kiemelt szektor bontása szerint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GYAKORLAT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</a:t>
            </a:r>
            <a:r>
              <a:rPr lang="hu-HU" dirty="0" smtClean="0"/>
              <a:t>előállítás elszámolása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69" y="1918953"/>
            <a:ext cx="10537070" cy="32328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90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állományba vétel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769" y="2485623"/>
            <a:ext cx="10545793" cy="24212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2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Idegen eszközön végzett beruházás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065" y="2768958"/>
            <a:ext cx="10870150" cy="186743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30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 aktiválása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911" y="2356834"/>
            <a:ext cx="10740978" cy="17901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93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01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8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azonosságait, különbségeit!</a:t>
            </a: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45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6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5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</a:t>
            </a:r>
            <a:r>
              <a:rPr lang="hu-HU" dirty="0" smtClean="0"/>
              <a:t>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ÁFA levonásra jogosult költségvetési szerv megrendel egy informatikai eszközt 300000 forint + ÁFA összegért belföldön, továbbá egy gépet 2000 euróért (megrendelés idején az euró MNB középárfolyam 301 forint/euró) Közösségen belül. Az informatikai eszköz beszerzéséhez kapcsolódóan a megrendelést követő 5 napon belül 100000 forint + ÁFA előleget kell fizetni. (A Közösségen belüli beszerzés kapcsán a költségvetési szerv maga állapítja meg az adót és fizeti meg. Az adót az előleg megfizetése,illetve a számlakibocsátás időpontjában érvényes </a:t>
            </a:r>
            <a:r>
              <a:rPr lang="hu-HU" dirty="0" err="1"/>
              <a:t>árfolyamonkell</a:t>
            </a:r>
            <a:r>
              <a:rPr lang="hu-HU" dirty="0"/>
              <a:t> megállapítani. A Közösségen belüli beszerzés utáni szállítási díjat dologi kiadásként kell elszámolni, így azzal itt nem foglalkozunk.)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7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eredeti és módosított előirányzatok fedezetet nyújtanak a kötelezettségre (K63: 400000forint, K64: 700000forint, K67: 100000 forint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</a:t>
            </a:r>
            <a:r>
              <a:rPr lang="hu-HU" dirty="0"/>
              <a:t>költségvetési szerv fizetési számlájának nyitó egyenlege 10000000 forint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/>
              <a:t>ÁFA levonható</a:t>
            </a:r>
            <a:r>
              <a:rPr lang="hu-HU" dirty="0" smtClean="0"/>
              <a:t>.</a:t>
            </a:r>
          </a:p>
          <a:p>
            <a:r>
              <a:rPr lang="hu-HU" dirty="0" smtClean="0"/>
              <a:t>1</a:t>
            </a:r>
            <a:r>
              <a:rPr lang="hu-HU" dirty="0"/>
              <a:t>. Kötelezettségvállalása költségvetési számvitel </a:t>
            </a:r>
            <a:r>
              <a:rPr lang="hu-HU" dirty="0" smtClean="0"/>
              <a:t>szerint</a:t>
            </a:r>
          </a:p>
          <a:p>
            <a:r>
              <a:rPr lang="hu-HU" dirty="0" smtClean="0"/>
              <a:t>a</a:t>
            </a:r>
            <a:r>
              <a:rPr lang="hu-HU" dirty="0"/>
              <a:t>) Nettó érték(informatikai eszköz</a:t>
            </a:r>
            <a:r>
              <a:rPr lang="hu-HU" dirty="0" smtClean="0"/>
              <a:t>)   T0021–K05632 	300000</a:t>
            </a:r>
          </a:p>
          <a:p>
            <a:r>
              <a:rPr lang="hu-HU" dirty="0" smtClean="0"/>
              <a:t>a</a:t>
            </a:r>
            <a:r>
              <a:rPr lang="hu-HU" dirty="0"/>
              <a:t>) Nettó érték (gép</a:t>
            </a:r>
            <a:r>
              <a:rPr lang="hu-HU" dirty="0" smtClean="0"/>
              <a:t>)			T0021–K05642	602000</a:t>
            </a:r>
          </a:p>
          <a:p>
            <a:r>
              <a:rPr lang="hu-HU" dirty="0" smtClean="0"/>
              <a:t>b</a:t>
            </a:r>
            <a:r>
              <a:rPr lang="hu-HU" dirty="0"/>
              <a:t>) Általános forgalmi </a:t>
            </a:r>
            <a:r>
              <a:rPr lang="hu-HU" dirty="0" smtClean="0"/>
              <a:t>adó		T0021–K05672	  81000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36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7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45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0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7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6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1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1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kötelezettségvállalás a költségvetési jelentés/beszámoló 01. űrlapján: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368" y="981778"/>
            <a:ext cx="10750431" cy="539833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92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Előleg átutalása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100000 forint + ÁFA összegű előleg elutalásra </a:t>
            </a:r>
            <a:r>
              <a:rPr lang="hu-HU" dirty="0" smtClean="0"/>
              <a:t>került a </a:t>
            </a:r>
            <a:r>
              <a:rPr lang="hu-HU" dirty="0"/>
              <a:t>költségvetési szerv fizetési számlájáról</a:t>
            </a:r>
            <a:r>
              <a:rPr lang="hu-HU" dirty="0" smtClean="0"/>
              <a:t>.</a:t>
            </a:r>
          </a:p>
          <a:p>
            <a:r>
              <a:rPr lang="hu-HU" dirty="0" smtClean="0"/>
              <a:t>2</a:t>
            </a:r>
            <a:r>
              <a:rPr lang="hu-HU" dirty="0"/>
              <a:t>. </a:t>
            </a:r>
            <a:r>
              <a:rPr lang="hu-HU" dirty="0" smtClean="0"/>
              <a:t>Előleg a </a:t>
            </a:r>
            <a:r>
              <a:rPr lang="hu-HU" dirty="0"/>
              <a:t>pénzügyi számvitel szerint(informatikai eszköz</a:t>
            </a:r>
            <a:r>
              <a:rPr lang="hu-HU" dirty="0" smtClean="0"/>
              <a:t>)</a:t>
            </a:r>
          </a:p>
          <a:p>
            <a:r>
              <a:rPr lang="hu-HU" dirty="0" smtClean="0"/>
              <a:t>a</a:t>
            </a:r>
            <a:r>
              <a:rPr lang="hu-HU" dirty="0"/>
              <a:t>) Nettó </a:t>
            </a:r>
            <a:r>
              <a:rPr lang="hu-HU" dirty="0" smtClean="0"/>
              <a:t>előleg a </a:t>
            </a:r>
            <a:r>
              <a:rPr lang="hu-HU" dirty="0"/>
              <a:t>kifizetés </a:t>
            </a:r>
            <a:r>
              <a:rPr lang="hu-HU" dirty="0" smtClean="0"/>
              <a:t>alapján		T36512–K3311	100000</a:t>
            </a:r>
          </a:p>
          <a:p>
            <a:r>
              <a:rPr lang="hu-HU" dirty="0" smtClean="0"/>
              <a:t>b</a:t>
            </a:r>
            <a:r>
              <a:rPr lang="hu-HU" dirty="0"/>
              <a:t>) Levonható előzetesen felszámított általános forgalmi </a:t>
            </a:r>
            <a:r>
              <a:rPr lang="hu-HU" dirty="0" smtClean="0"/>
              <a:t>adó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                      T36411–K3311         27000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82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Megérkezik mindkét eszköz számlája.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gép esetén a számla beérkezésének napján az euró árfolyama 304 forint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3</a:t>
            </a:r>
            <a:r>
              <a:rPr lang="hu-HU" dirty="0"/>
              <a:t>. Szállítói </a:t>
            </a:r>
            <a:r>
              <a:rPr lang="hu-HU" dirty="0" smtClean="0"/>
              <a:t>számla a </a:t>
            </a:r>
            <a:r>
              <a:rPr lang="hu-HU" dirty="0"/>
              <a:t>költségvetési számvitel </a:t>
            </a:r>
            <a:r>
              <a:rPr lang="hu-HU" dirty="0" smtClean="0"/>
              <a:t>szerint a</a:t>
            </a:r>
            <a:r>
              <a:rPr lang="hu-HU" dirty="0"/>
              <a:t>) </a:t>
            </a:r>
            <a:endParaRPr lang="hu-HU" dirty="0" smtClean="0"/>
          </a:p>
          <a:p>
            <a:r>
              <a:rPr lang="hu-HU" dirty="0" smtClean="0"/>
              <a:t>Nettó </a:t>
            </a:r>
            <a:r>
              <a:rPr lang="hu-HU" dirty="0"/>
              <a:t>érték (informatikai eszköz</a:t>
            </a:r>
            <a:r>
              <a:rPr lang="hu-HU" dirty="0" smtClean="0"/>
              <a:t>)	T05632–K0021	300000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          T0022–K05632	300000</a:t>
            </a:r>
            <a:endParaRPr lang="hu-HU" dirty="0"/>
          </a:p>
          <a:p>
            <a:r>
              <a:rPr lang="hu-HU" dirty="0"/>
              <a:t>4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3271234"/>
            <a:ext cx="9759746" cy="31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098" y="981778"/>
            <a:ext cx="9263354" cy="570327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08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4" y="980216"/>
            <a:ext cx="8904567" cy="557513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89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965" y="2833353"/>
            <a:ext cx="9414596" cy="197886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60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131949-ED53-434C-AB21-A87C72CF2145}"/>
</file>

<file path=customXml/itemProps2.xml><?xml version="1.0" encoding="utf-8"?>
<ds:datastoreItem xmlns:ds="http://schemas.openxmlformats.org/officeDocument/2006/customXml" ds:itemID="{E8F96C33-5CC5-4D36-AED7-A01A50BEB2F4}"/>
</file>

<file path=customXml/itemProps3.xml><?xml version="1.0" encoding="utf-8"?>
<ds:datastoreItem xmlns:ds="http://schemas.openxmlformats.org/officeDocument/2006/customXml" ds:itemID="{EC918418-4E35-4C9E-B1BA-4EC3B412F872}"/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680</Words>
  <Application>Microsoft Office PowerPoint</Application>
  <PresentationFormat>Szélesvásznú</PresentationFormat>
  <Paragraphs>119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Office-téma</vt:lpstr>
      <vt:lpstr>PowerPoint bemutató</vt:lpstr>
      <vt:lpstr>Feladat</vt:lpstr>
      <vt:lpstr>Feladat megoldása</vt:lpstr>
      <vt:lpstr>A kötelezettségvállalás a költségvetési jelentés/beszámoló 01. űrlapján:</vt:lpstr>
      <vt:lpstr>Előleg átutalása</vt:lpstr>
      <vt:lpstr>Megérkezik mindkét eszköz számlája.</vt:lpstr>
      <vt:lpstr>PowerPoint bemutató</vt:lpstr>
      <vt:lpstr>PowerPoint bemutató</vt:lpstr>
      <vt:lpstr>PowerPoint bemutató</vt:lpstr>
      <vt:lpstr>Saját előállítás elszámolása</vt:lpstr>
      <vt:lpstr>Eszköz állományba vétel</vt:lpstr>
      <vt:lpstr>Idegen eszközön végzett beruházás</vt:lpstr>
      <vt:lpstr>Beruházás aktiválása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85</cp:revision>
  <dcterms:created xsi:type="dcterms:W3CDTF">2020-03-12T12:44:42Z</dcterms:created>
  <dcterms:modified xsi:type="dcterms:W3CDTF">2020-08-10T07:08:27Z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