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6" r:id="rId3"/>
    <p:sldId id="437" r:id="rId4"/>
    <p:sldId id="438" r:id="rId5"/>
    <p:sldId id="439"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64" r:id="rId19"/>
    <p:sldId id="456" r:id="rId20"/>
    <p:sldId id="457" r:id="rId21"/>
    <p:sldId id="458" r:id="rId22"/>
    <p:sldId id="459" r:id="rId23"/>
    <p:sldId id="494" r:id="rId24"/>
    <p:sldId id="460" r:id="rId25"/>
    <p:sldId id="461" r:id="rId26"/>
    <p:sldId id="462" r:id="rId27"/>
    <p:sldId id="463" r:id="rId28"/>
    <p:sldId id="452" r:id="rId29"/>
    <p:sldId id="453" r:id="rId30"/>
    <p:sldId id="258" r:id="rId31"/>
    <p:sldId id="259" r:id="rId32"/>
    <p:sldId id="413" r:id="rId33"/>
    <p:sldId id="391" r:id="rId34"/>
    <p:sldId id="495" r:id="rId35"/>
    <p:sldId id="417" r:id="rId36"/>
    <p:sldId id="476" r:id="rId37"/>
    <p:sldId id="477" r:id="rId38"/>
    <p:sldId id="478" r:id="rId39"/>
    <p:sldId id="479" r:id="rId40"/>
    <p:sldId id="480" r:id="rId41"/>
    <p:sldId id="481" r:id="rId42"/>
    <p:sldId id="482" r:id="rId43"/>
    <p:sldId id="483" r:id="rId44"/>
    <p:sldId id="484" r:id="rId45"/>
    <p:sldId id="485" r:id="rId46"/>
    <p:sldId id="487" r:id="rId47"/>
    <p:sldId id="488" r:id="rId48"/>
    <p:sldId id="489" r:id="rId49"/>
    <p:sldId id="490" r:id="rId50"/>
    <p:sldId id="491" r:id="rId51"/>
    <p:sldId id="492" r:id="rId52"/>
    <p:sldId id="493" r:id="rId53"/>
    <p:sldId id="486" r:id="rId5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sorterViewPr>
    <p:cViewPr>
      <p:scale>
        <a:sx n="100" d="100"/>
        <a:sy n="100" d="100"/>
      </p:scale>
      <p:origin x="0" y="46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B829-3F1E-4106-BE6B-DA288349A410}" type="datetimeFigureOut">
              <a:rPr lang="hu-HU" smtClean="0"/>
              <a:t>2020.08.09.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CDC6-9918-45C5-BF3A-39725102091B}" type="slidenum">
              <a:rPr lang="hu-HU" smtClean="0"/>
              <a:t>‹#›</a:t>
            </a:fld>
            <a:endParaRPr lang="hu-HU"/>
          </a:p>
        </p:txBody>
      </p:sp>
    </p:spTree>
    <p:extLst>
      <p:ext uri="{BB962C8B-B14F-4D97-AF65-F5344CB8AC3E}">
        <p14:creationId xmlns:p14="http://schemas.microsoft.com/office/powerpoint/2010/main" val="26579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2EF8000-AFA9-4BED-B358-90494899D2ED}" type="datetime1">
              <a:rPr lang="hu-HU" smtClean="0"/>
              <a:t>2020.08.09.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469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7980415-7B39-47C0-91A4-900EBC58FBFC}" type="datetime1">
              <a:rPr lang="hu-HU" smtClean="0"/>
              <a:t>2020.08.09.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1445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973BFDF-C6CF-456B-BFC8-C5D5254C05C9}" type="datetime1">
              <a:rPr lang="hu-HU" smtClean="0"/>
              <a:t>2020.08.09.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3428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866908"/>
          </a:xfrm>
        </p:spPr>
        <p:txBody>
          <a:bodyPr>
            <a:normAutofit/>
          </a:bodyPr>
          <a:lstStyle>
            <a:lvl1pPr algn="ctr">
              <a:defRPr sz="3500" b="1">
                <a:solidFill>
                  <a:schemeClr val="tx1"/>
                </a:solidFill>
              </a:defRPr>
            </a:lvl1pPr>
          </a:lstStyle>
          <a:p>
            <a:r>
              <a:rPr lang="hu-HU" smtClean="0"/>
              <a:t>Mintacím szerkesztése</a:t>
            </a:r>
            <a:endParaRPr lang="hu-HU"/>
          </a:p>
        </p:txBody>
      </p:sp>
      <p:sp>
        <p:nvSpPr>
          <p:cNvPr id="3" name="Tartalom helye 2"/>
          <p:cNvSpPr>
            <a:spLocks noGrp="1"/>
          </p:cNvSpPr>
          <p:nvPr>
            <p:ph idx="1"/>
          </p:nvPr>
        </p:nvSpPr>
        <p:spPr>
          <a:xfrm>
            <a:off x="221381" y="1232035"/>
            <a:ext cx="11608067" cy="494492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F2672B-E127-4547-BD2E-1AAA7655F84A}" type="datetime1">
              <a:rPr lang="hu-HU" smtClean="0"/>
              <a:t>2020.08.09.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90778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107C0EA-DE5C-4186-AED9-DA0D257A3085}" type="datetime1">
              <a:rPr lang="hu-HU" smtClean="0"/>
              <a:t>2020.08.09.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640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FCDD9D0-E272-409A-AB17-A882CF1DD8FA}" type="datetime1">
              <a:rPr lang="hu-HU" smtClean="0"/>
              <a:t>2020.08.09.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8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D5FE4D7-A085-416F-A4A0-1FD0B98103EC}" type="datetime1">
              <a:rPr lang="hu-HU" smtClean="0"/>
              <a:t>2020.08.09.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5849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67575B1-5095-41CB-B20E-442F48FFBB6D}" type="datetime1">
              <a:rPr lang="hu-HU" smtClean="0"/>
              <a:t>2020.08.09.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9328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936C10-6AC2-41FE-B19B-5CDC0D9DAF0A}" type="datetime1">
              <a:rPr lang="hu-HU" smtClean="0"/>
              <a:t>2020.08.09.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146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F1AEBC5-0ADB-4D2B-B767-56697C3D67BD}" type="datetime1">
              <a:rPr lang="hu-HU" smtClean="0"/>
              <a:t>2020.08.09.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765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8D96389-0110-4976-84CC-3300DFE4B9AC}" type="datetime1">
              <a:rPr lang="hu-HU" smtClean="0"/>
              <a:t>2020.08.09.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8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FDD4-4024-461E-ACBD-964883C5309E}" type="datetime1">
              <a:rPr lang="hu-HU" smtClean="0"/>
              <a:t>2020.08.09.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C037-E7BD-4C73-8B08-BA96F3CF2969}" type="slidenum">
              <a:rPr lang="hu-HU" smtClean="0"/>
              <a:t>‹#›</a:t>
            </a:fld>
            <a:endParaRPr lang="hu-HU"/>
          </a:p>
        </p:txBody>
      </p:sp>
    </p:spTree>
    <p:extLst>
      <p:ext uri="{BB962C8B-B14F-4D97-AF65-F5344CB8AC3E}">
        <p14:creationId xmlns:p14="http://schemas.microsoft.com/office/powerpoint/2010/main" val="4292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ím 1"/>
          <p:cNvSpPr txBox="1">
            <a:spLocks/>
          </p:cNvSpPr>
          <p:nvPr/>
        </p:nvSpPr>
        <p:spPr>
          <a:xfrm>
            <a:off x="838200" y="1308401"/>
            <a:ext cx="10515600" cy="89578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dirty="0" smtClean="0">
                <a:solidFill>
                  <a:schemeClr val="bg1"/>
                </a:solidFill>
              </a:rPr>
              <a:t>Egészségügyi szervezetek számvitele III. – 3. hét</a:t>
            </a:r>
            <a:endParaRPr lang="hu-HU" sz="5000" dirty="0">
              <a:solidFill>
                <a:schemeClr val="bg1"/>
              </a:solidFill>
            </a:endParaRPr>
          </a:p>
        </p:txBody>
      </p:sp>
      <p:sp>
        <p:nvSpPr>
          <p:cNvPr id="8" name="Tartalom helye 2"/>
          <p:cNvSpPr txBox="1">
            <a:spLocks/>
          </p:cNvSpPr>
          <p:nvPr/>
        </p:nvSpPr>
        <p:spPr>
          <a:xfrm>
            <a:off x="838200" y="2425567"/>
            <a:ext cx="10515600" cy="2752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hu-HU" sz="3600" dirty="0">
              <a:solidFill>
                <a:schemeClr val="bg1"/>
              </a:solidFill>
            </a:endParaRPr>
          </a:p>
          <a:p>
            <a:endParaRPr lang="hu-HU" sz="3600" dirty="0" smtClean="0">
              <a:solidFill>
                <a:schemeClr val="bg1"/>
              </a:solidFill>
            </a:endParaRPr>
          </a:p>
          <a:p>
            <a:r>
              <a:rPr lang="hu-HU" sz="3600" dirty="0" smtClean="0">
                <a:solidFill>
                  <a:schemeClr val="bg1"/>
                </a:solidFill>
              </a:rPr>
              <a:t>A költségvetési szervek számviteli beszámolója</a:t>
            </a:r>
          </a:p>
          <a:p>
            <a:r>
              <a:rPr lang="hu-HU" sz="3600" dirty="0" smtClean="0">
                <a:solidFill>
                  <a:schemeClr val="bg1"/>
                </a:solidFill>
              </a:rPr>
              <a:t>GYAKORLAT </a:t>
            </a:r>
            <a:endParaRPr lang="hu-HU" sz="3600" dirty="0">
              <a:solidFill>
                <a:schemeClr val="bg1"/>
              </a:solidFill>
            </a:endParaRPr>
          </a:p>
        </p:txBody>
      </p:sp>
      <p:sp>
        <p:nvSpPr>
          <p:cNvPr id="11" name="Dia számának helye 10"/>
          <p:cNvSpPr>
            <a:spLocks noGrp="1"/>
          </p:cNvSpPr>
          <p:nvPr>
            <p:ph type="sldNum" sz="quarter" idx="12"/>
          </p:nvPr>
        </p:nvSpPr>
        <p:spPr/>
        <p:txBody>
          <a:bodyPr/>
          <a:lstStyle/>
          <a:p>
            <a:fld id="{829DC037-E7BD-4C73-8B08-BA96F3CF2969}" type="slidenum">
              <a:rPr lang="hu-HU" smtClean="0"/>
              <a:t>1</a:t>
            </a:fld>
            <a:endParaRPr lang="hu-HU"/>
          </a:p>
        </p:txBody>
      </p:sp>
    </p:spTree>
    <p:extLst>
      <p:ext uri="{BB962C8B-B14F-4D97-AF65-F5344CB8AC3E}">
        <p14:creationId xmlns:p14="http://schemas.microsoft.com/office/powerpoint/2010/main" val="2559225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Kötelezettség jellegű elszámolások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10</a:t>
            </a:fld>
            <a:endParaRPr lang="hu-HU"/>
          </a:p>
        </p:txBody>
      </p:sp>
      <p:sp>
        <p:nvSpPr>
          <p:cNvPr id="3" name="Tartalom helye 2"/>
          <p:cNvSpPr>
            <a:spLocks noGrp="1"/>
          </p:cNvSpPr>
          <p:nvPr>
            <p:ph idx="1"/>
          </p:nvPr>
        </p:nvSpPr>
        <p:spPr>
          <a:xfrm>
            <a:off x="221381" y="1232034"/>
            <a:ext cx="11608067" cy="5489441"/>
          </a:xfrm>
        </p:spPr>
        <p:txBody>
          <a:bodyPr>
            <a:normAutofit fontScale="85000" lnSpcReduction="20000"/>
          </a:bodyPr>
          <a:lstStyle/>
          <a:p>
            <a:pPr marL="0" indent="0">
              <a:buNone/>
            </a:pPr>
            <a:r>
              <a:rPr lang="hu-HU" dirty="0"/>
              <a:t>A kötelezettség jellegű sajátos elszámolások között kell </a:t>
            </a:r>
            <a:r>
              <a:rPr lang="hu-HU" dirty="0" smtClean="0"/>
              <a:t>elszámolni</a:t>
            </a:r>
          </a:p>
          <a:p>
            <a:pPr marL="0" indent="0">
              <a:buNone/>
            </a:pPr>
            <a:r>
              <a:rPr lang="hu-HU" dirty="0" smtClean="0"/>
              <a:t>a)</a:t>
            </a:r>
            <a:r>
              <a:rPr lang="hu-HU" dirty="0" err="1" smtClean="0"/>
              <a:t>a</a:t>
            </a:r>
            <a:r>
              <a:rPr lang="hu-HU" dirty="0" smtClean="0"/>
              <a:t> </a:t>
            </a:r>
            <a:r>
              <a:rPr lang="hu-HU" dirty="0"/>
              <a:t>kapott előlegeket az előleggel történő elszámolásig, visszatérítéséig, amelyek a termékértékesítés vagy szolgáltatásnyújtás során a vevőktől kapott, általános forgalmi adót nem tartalmazó előlegekből,a visszatérítendő költségvetési bevételek elszámolt összegéből,valamint az utólagos elszámolásra átvett pénzeszközökből állnak</a:t>
            </a:r>
            <a:r>
              <a:rPr lang="hu-HU" dirty="0" smtClean="0"/>
              <a:t>,</a:t>
            </a:r>
          </a:p>
          <a:p>
            <a:pPr marL="0" indent="0">
              <a:buNone/>
            </a:pPr>
            <a:r>
              <a:rPr lang="hu-HU" dirty="0" smtClean="0"/>
              <a:t>b)a </a:t>
            </a:r>
            <a:r>
              <a:rPr lang="hu-HU" dirty="0"/>
              <a:t>támogatás továbbadása céljából más szervezet fizetési számlájára folyósított összegeket a fogadó szervezetnél a folyósított összeg felhasználásáig vagy visszatérítéséig</a:t>
            </a:r>
            <a:r>
              <a:rPr lang="hu-HU" dirty="0" smtClean="0"/>
              <a:t>,</a:t>
            </a:r>
          </a:p>
          <a:p>
            <a:pPr marL="0" indent="0">
              <a:buNone/>
            </a:pPr>
            <a:r>
              <a:rPr lang="hu-HU" dirty="0" smtClean="0"/>
              <a:t>c)a </a:t>
            </a:r>
            <a:r>
              <a:rPr lang="hu-HU" dirty="0"/>
              <a:t>más által beszedett, de más szervezetet megillető –bevételként e szervezetnél elszámolandó –összegeket a bevételt beszedő szervezetnél a jogosult részére történő továbbutalásig, vagy –jogszabály felhatalmazása alapján –azok felhasználásáig</a:t>
            </a:r>
            <a:r>
              <a:rPr lang="hu-HU" dirty="0" smtClean="0"/>
              <a:t>,</a:t>
            </a:r>
          </a:p>
          <a:p>
            <a:pPr marL="0" indent="0">
              <a:buNone/>
            </a:pPr>
            <a:r>
              <a:rPr lang="hu-HU" dirty="0" smtClean="0"/>
              <a:t>d)a </a:t>
            </a:r>
            <a:r>
              <a:rPr lang="hu-HU" dirty="0"/>
              <a:t>helyi önkormányzat nettófinanszírozása során a forgótőke elszámolását, visszapótlását annak felhasználásáig a Kincstárnál</a:t>
            </a:r>
            <a:r>
              <a:rPr lang="hu-HU" dirty="0" smtClean="0"/>
              <a:t>,</a:t>
            </a:r>
          </a:p>
          <a:p>
            <a:pPr marL="0" indent="0">
              <a:buNone/>
            </a:pPr>
            <a:r>
              <a:rPr lang="hu-HU" dirty="0"/>
              <a:t>e)a vagyonkezelésbe vett eszközökkel kapcsolatos visszapótlási kötelezettséget a vagyonkezelőnél a visszapótlási kötelezettség megszűnéséig vagy pénzben történő teljesítésének megállapításáig</a:t>
            </a:r>
            <a:r>
              <a:rPr lang="hu-HU" dirty="0" smtClean="0"/>
              <a:t>,</a:t>
            </a:r>
          </a:p>
          <a:p>
            <a:pPr marL="0" indent="0">
              <a:buNone/>
            </a:pPr>
            <a:r>
              <a:rPr lang="hu-HU" dirty="0" smtClean="0"/>
              <a:t>f)a </a:t>
            </a:r>
            <a:r>
              <a:rPr lang="hu-HU" dirty="0"/>
              <a:t>nem társadalombiztosítás pénzügyi alapjai forrásaiból finanszírozott ellátások kifizetésének megtérítésére vonatkozó kötelezettséget a finanszírozó szervezetnél annak megtérítéséig.</a:t>
            </a:r>
          </a:p>
          <a:p>
            <a:pPr marL="0" indent="0">
              <a:buNone/>
            </a:pPr>
            <a:endParaRPr lang="hu-HU" dirty="0"/>
          </a:p>
        </p:txBody>
      </p:sp>
    </p:spTree>
    <p:extLst>
      <p:ext uri="{BB962C8B-B14F-4D97-AF65-F5344CB8AC3E}">
        <p14:creationId xmlns:p14="http://schemas.microsoft.com/office/powerpoint/2010/main" val="102659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Példa</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11</a:t>
            </a:fld>
            <a:endParaRPr lang="hu-HU"/>
          </a:p>
        </p:txBody>
      </p:sp>
      <p:sp>
        <p:nvSpPr>
          <p:cNvPr id="3" name="Tartalom helye 2"/>
          <p:cNvSpPr>
            <a:spLocks noGrp="1"/>
          </p:cNvSpPr>
          <p:nvPr>
            <p:ph idx="1"/>
          </p:nvPr>
        </p:nvSpPr>
        <p:spPr>
          <a:xfrm>
            <a:off x="221381" y="1232034"/>
            <a:ext cx="11608067" cy="5374827"/>
          </a:xfrm>
        </p:spPr>
        <p:txBody>
          <a:bodyPr>
            <a:normAutofit/>
          </a:bodyPr>
          <a:lstStyle/>
          <a:p>
            <a:r>
              <a:rPr lang="hu-HU" dirty="0"/>
              <a:t>Kapott </a:t>
            </a:r>
            <a:r>
              <a:rPr lang="hu-HU" dirty="0" smtClean="0"/>
              <a:t>előleg						T922/941–K3671</a:t>
            </a:r>
          </a:p>
          <a:p>
            <a:r>
              <a:rPr lang="hu-HU" dirty="0" smtClean="0"/>
              <a:t>Közhatalmi </a:t>
            </a:r>
            <a:r>
              <a:rPr lang="hu-HU" dirty="0"/>
              <a:t>bevételnél visszatérítési kötelezettség ismertté válásakor elszámolás a pénzügyi számvitel </a:t>
            </a:r>
            <a:r>
              <a:rPr lang="hu-HU" dirty="0" smtClean="0"/>
              <a:t>szerint		T911–K3671</a:t>
            </a:r>
          </a:p>
          <a:p>
            <a:r>
              <a:rPr lang="hu-HU" dirty="0" smtClean="0"/>
              <a:t>A </a:t>
            </a:r>
            <a:r>
              <a:rPr lang="hu-HU" dirty="0"/>
              <a:t>közhatalmi bevétel beérkezésekor a beszedő szervezetnek nem járó bevételi rész elszámolása a pénzügyi számvitel </a:t>
            </a:r>
            <a:r>
              <a:rPr lang="hu-HU" dirty="0" smtClean="0"/>
              <a:t>szerint	T33–K3673</a:t>
            </a:r>
          </a:p>
          <a:p>
            <a:r>
              <a:rPr lang="hu-HU" dirty="0" smtClean="0"/>
              <a:t>A vagyonkezelésbe </a:t>
            </a:r>
            <a:r>
              <a:rPr lang="hu-HU" dirty="0"/>
              <a:t>vett immateriális javakkal, tárgyi eszközökkel kapcsolatos sajátos visszapótlási kötelezettség elszámolása a pénzügyi számvitel </a:t>
            </a:r>
            <a:r>
              <a:rPr lang="hu-HU" dirty="0" smtClean="0"/>
              <a:t>szerint									T412–K3675</a:t>
            </a:r>
          </a:p>
          <a:p>
            <a:endParaRPr lang="hu-HU" dirty="0"/>
          </a:p>
          <a:p>
            <a:r>
              <a:rPr lang="hu-HU" dirty="0"/>
              <a:t>Az egyéb sajátos forrásoldali elszámolások között kell elszámolni, és a mérlegben ilyen elnevezéssel kimutatni az idegen pénzeszközökkel kapcsolatos pénzforgalmat.</a:t>
            </a:r>
          </a:p>
        </p:txBody>
      </p:sp>
    </p:spTree>
    <p:extLst>
      <p:ext uri="{BB962C8B-B14F-4D97-AF65-F5344CB8AC3E}">
        <p14:creationId xmlns:p14="http://schemas.microsoft.com/office/powerpoint/2010/main" val="2833400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Rovathoz tartozó nyilvántartási számlák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12</a:t>
            </a:fld>
            <a:endParaRPr lang="hu-HU"/>
          </a:p>
        </p:txBody>
      </p:sp>
      <p:sp>
        <p:nvSpPr>
          <p:cNvPr id="3" name="Tartalom helye 2"/>
          <p:cNvSpPr>
            <a:spLocks noGrp="1"/>
          </p:cNvSpPr>
          <p:nvPr>
            <p:ph idx="1"/>
          </p:nvPr>
        </p:nvSpPr>
        <p:spPr>
          <a:xfrm>
            <a:off x="221381" y="1232034"/>
            <a:ext cx="11608067" cy="5258917"/>
          </a:xfrm>
        </p:spPr>
        <p:txBody>
          <a:bodyPr/>
          <a:lstStyle/>
          <a:p>
            <a:r>
              <a:rPr lang="hu-HU" dirty="0"/>
              <a:t>A</a:t>
            </a:r>
            <a:r>
              <a:rPr lang="hu-HU" dirty="0" smtClean="0"/>
              <a:t>z </a:t>
            </a:r>
            <a:r>
              <a:rPr lang="hu-HU" dirty="0"/>
              <a:t>egységes számlakeretben az egy rovathoz tartozó nyilvántartási számlák hasonló szerkezetben épülnének fel, mint például egy táblázatszerűen vezetett analitikus nyilvántartás, amelyben külön adatként szerepel az előirányzat, a kötelezettségvállalás, teljesítés, ezáltal egyből számíthatóvá teszi a szabad előirányzatot és a még nem teljesített </a:t>
            </a:r>
            <a:r>
              <a:rPr lang="hu-HU" dirty="0" err="1" smtClean="0"/>
              <a:t>kötelezettségvállaláokat</a:t>
            </a:r>
            <a:r>
              <a:rPr lang="hu-HU" dirty="0"/>
              <a:t>.</a:t>
            </a:r>
          </a:p>
        </p:txBody>
      </p:sp>
      <p:pic>
        <p:nvPicPr>
          <p:cNvPr id="6" name="Kép 5"/>
          <p:cNvPicPr>
            <a:picLocks noChangeAspect="1"/>
          </p:cNvPicPr>
          <p:nvPr/>
        </p:nvPicPr>
        <p:blipFill>
          <a:blip r:embed="rId2"/>
          <a:stretch>
            <a:fillRect/>
          </a:stretch>
        </p:blipFill>
        <p:spPr>
          <a:xfrm>
            <a:off x="587497" y="3335627"/>
            <a:ext cx="10926425" cy="3020723"/>
          </a:xfrm>
          <a:prstGeom prst="rect">
            <a:avLst/>
          </a:prstGeom>
        </p:spPr>
      </p:pic>
    </p:spTree>
    <p:extLst>
      <p:ext uri="{BB962C8B-B14F-4D97-AF65-F5344CB8AC3E}">
        <p14:creationId xmlns:p14="http://schemas.microsoft.com/office/powerpoint/2010/main" val="146032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Bevételi és kiadási előirányzatok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13</a:t>
            </a:fld>
            <a:endParaRPr lang="hu-HU"/>
          </a:p>
        </p:txBody>
      </p:sp>
      <p:sp>
        <p:nvSpPr>
          <p:cNvPr id="3" name="Tartalom helye 2"/>
          <p:cNvSpPr>
            <a:spLocks noGrp="1"/>
          </p:cNvSpPr>
          <p:nvPr>
            <p:ph idx="1"/>
          </p:nvPr>
        </p:nvSpPr>
        <p:spPr/>
        <p:txBody>
          <a:bodyPr/>
          <a:lstStyle/>
          <a:p>
            <a:pPr marL="0" indent="0">
              <a:buNone/>
            </a:pPr>
            <a:r>
              <a:rPr lang="hu-HU" dirty="0"/>
              <a:t>A bevételi és kiadási előirányzatok nyilvántartási </a:t>
            </a:r>
            <a:r>
              <a:rPr lang="hu-HU" dirty="0" smtClean="0"/>
              <a:t>számláin a </a:t>
            </a:r>
            <a:r>
              <a:rPr lang="hu-HU" dirty="0"/>
              <a:t>001. Előirányzat nyilvántartási ellenszámlával szemben történik az eredeti előirányzat, majd azt követően annak módosítása, átcsoportosítása, zárolása, törlése nyilvántartásba vétele. </a:t>
            </a:r>
            <a:endParaRPr lang="hu-HU" dirty="0" smtClean="0"/>
          </a:p>
          <a:p>
            <a:r>
              <a:rPr lang="hu-HU" dirty="0" smtClean="0"/>
              <a:t>Az </a:t>
            </a:r>
            <a:r>
              <a:rPr lang="hu-HU" dirty="0"/>
              <a:t>egységes rovatrend K512. Tartalékok rovathoz kapcsolódóan vezetett nyilvántartási számlákon kizárólag az előirányzatokat érintő gazdasági események nyilvántartásba vétele történhet</a:t>
            </a:r>
            <a:r>
              <a:rPr lang="hu-HU" dirty="0" smtClean="0"/>
              <a:t>.</a:t>
            </a:r>
          </a:p>
          <a:p>
            <a:pPr marL="0" indent="0">
              <a:buNone/>
            </a:pPr>
            <a:r>
              <a:rPr lang="hu-HU" dirty="0" smtClean="0"/>
              <a:t>Az </a:t>
            </a:r>
            <a:r>
              <a:rPr lang="hu-HU" dirty="0"/>
              <a:t>előirányzatok elszámolása összefoglalóan</a:t>
            </a:r>
            <a:r>
              <a:rPr lang="hu-HU" dirty="0" smtClean="0"/>
              <a:t>:</a:t>
            </a:r>
          </a:p>
          <a:p>
            <a:r>
              <a:rPr lang="hu-HU" dirty="0" smtClean="0"/>
              <a:t>1</a:t>
            </a:r>
            <a:r>
              <a:rPr lang="hu-HU" dirty="0"/>
              <a:t>. Bevételi előirányzat </a:t>
            </a:r>
            <a:r>
              <a:rPr lang="hu-HU" dirty="0" smtClean="0"/>
              <a:t>megállapításaT001–K09X1</a:t>
            </a:r>
          </a:p>
          <a:p>
            <a:r>
              <a:rPr lang="hu-HU" dirty="0" smtClean="0"/>
              <a:t>2</a:t>
            </a:r>
            <a:r>
              <a:rPr lang="hu-HU" dirty="0"/>
              <a:t>. Kiadási előirányzat megállapításaT05X1–K001</a:t>
            </a:r>
          </a:p>
        </p:txBody>
      </p:sp>
    </p:spTree>
    <p:extLst>
      <p:ext uri="{BB962C8B-B14F-4D97-AF65-F5344CB8AC3E}">
        <p14:creationId xmlns:p14="http://schemas.microsoft.com/office/powerpoint/2010/main" val="348676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Követelések nyilvántartása</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14</a:t>
            </a:fld>
            <a:endParaRPr lang="hu-HU"/>
          </a:p>
        </p:txBody>
      </p:sp>
      <p:sp>
        <p:nvSpPr>
          <p:cNvPr id="3" name="Tartalom helye 2"/>
          <p:cNvSpPr>
            <a:spLocks noGrp="1"/>
          </p:cNvSpPr>
          <p:nvPr>
            <p:ph idx="1"/>
          </p:nvPr>
        </p:nvSpPr>
        <p:spPr>
          <a:xfrm>
            <a:off x="221381" y="1232034"/>
            <a:ext cx="11608067" cy="5374827"/>
          </a:xfrm>
        </p:spPr>
        <p:txBody>
          <a:bodyPr>
            <a:normAutofit fontScale="92500"/>
          </a:bodyPr>
          <a:lstStyle/>
          <a:p>
            <a:r>
              <a:rPr lang="hu-HU" dirty="0"/>
              <a:t>A követelések nyilvántartási számláin a 004. Követelés nyilvántartási ellenszámlával szemben történik a követelés növekedésének –így különösen annak előírása, vásárlása, átvétele, elszámolt értékvesztés visszaírása, árfolyam-változás miatti növekedése –és a teljesítés kivételével csökkenésének –így különösen annak behajthatatlanná válása, értékesítése, átadása, elengedése, elszámolt értékvesztése, árfolyam-változás miatti csökkenése –nyilvántartásba </a:t>
            </a:r>
            <a:r>
              <a:rPr lang="hu-HU" dirty="0" smtClean="0"/>
              <a:t>vétele attól </a:t>
            </a:r>
            <a:r>
              <a:rPr lang="hu-HU" dirty="0"/>
              <a:t>függően, hogy az költségvetési évben esedékes vagy költségvetési évet követően esedékes követelésnek minősül</a:t>
            </a:r>
            <a:r>
              <a:rPr lang="hu-HU" dirty="0" smtClean="0"/>
              <a:t>.</a:t>
            </a:r>
          </a:p>
          <a:p>
            <a:r>
              <a:rPr lang="hu-HU" dirty="0" smtClean="0"/>
              <a:t>Költségvetési </a:t>
            </a:r>
            <a:r>
              <a:rPr lang="hu-HU" dirty="0"/>
              <a:t>évben esedékes követelésként kell nyilvántartani az olyan követeléseket, amelyek teljesítésének határnapja vagy a teljesítésére rendelkezésre álló határidő kezdő napja a követelés nyilvántartásba vételének vagy az év eleji átsorolás évére esik. </a:t>
            </a:r>
            <a:endParaRPr lang="hu-HU" dirty="0" smtClean="0"/>
          </a:p>
          <a:p>
            <a:r>
              <a:rPr lang="hu-HU" dirty="0" smtClean="0"/>
              <a:t>Más </a:t>
            </a:r>
            <a:r>
              <a:rPr lang="hu-HU" dirty="0"/>
              <a:t>követelést költségvetési évet követően esedékes követelésként kell nyilvántartani.</a:t>
            </a:r>
          </a:p>
        </p:txBody>
      </p:sp>
    </p:spTree>
    <p:extLst>
      <p:ext uri="{BB962C8B-B14F-4D97-AF65-F5344CB8AC3E}">
        <p14:creationId xmlns:p14="http://schemas.microsoft.com/office/powerpoint/2010/main" val="3393102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Követelések nyilvántartása</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15</a:t>
            </a:fld>
            <a:endParaRPr lang="hu-HU"/>
          </a:p>
        </p:txBody>
      </p:sp>
      <p:pic>
        <p:nvPicPr>
          <p:cNvPr id="6" name="Tartalom helye 5"/>
          <p:cNvPicPr>
            <a:picLocks noGrp="1" noChangeAspect="1"/>
          </p:cNvPicPr>
          <p:nvPr>
            <p:ph idx="1"/>
          </p:nvPr>
        </p:nvPicPr>
        <p:blipFill>
          <a:blip r:embed="rId2"/>
          <a:stretch>
            <a:fillRect/>
          </a:stretch>
        </p:blipFill>
        <p:spPr>
          <a:xfrm>
            <a:off x="445042" y="1223493"/>
            <a:ext cx="10689240" cy="4752304"/>
          </a:xfrm>
          <a:prstGeom prst="rect">
            <a:avLst/>
          </a:prstGeom>
        </p:spPr>
      </p:pic>
    </p:spTree>
    <p:extLst>
      <p:ext uri="{BB962C8B-B14F-4D97-AF65-F5344CB8AC3E}">
        <p14:creationId xmlns:p14="http://schemas.microsoft.com/office/powerpoint/2010/main" val="19523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kötelezettségvállalások, más fizetési kötelezettségek</a:t>
            </a:r>
          </a:p>
        </p:txBody>
      </p:sp>
      <p:sp>
        <p:nvSpPr>
          <p:cNvPr id="4" name="Dia számának helye 3"/>
          <p:cNvSpPr>
            <a:spLocks noGrp="1"/>
          </p:cNvSpPr>
          <p:nvPr>
            <p:ph type="sldNum" sz="quarter" idx="12"/>
          </p:nvPr>
        </p:nvSpPr>
        <p:spPr/>
        <p:txBody>
          <a:bodyPr/>
          <a:lstStyle/>
          <a:p>
            <a:fld id="{829DC037-E7BD-4C73-8B08-BA96F3CF2969}" type="slidenum">
              <a:rPr lang="hu-HU" smtClean="0"/>
              <a:t>16</a:t>
            </a:fld>
            <a:endParaRPr lang="hu-HU"/>
          </a:p>
        </p:txBody>
      </p:sp>
      <p:sp>
        <p:nvSpPr>
          <p:cNvPr id="3" name="Tartalom helye 2"/>
          <p:cNvSpPr>
            <a:spLocks noGrp="1"/>
          </p:cNvSpPr>
          <p:nvPr>
            <p:ph idx="1"/>
          </p:nvPr>
        </p:nvSpPr>
        <p:spPr/>
        <p:txBody>
          <a:bodyPr/>
          <a:lstStyle/>
          <a:p>
            <a:endParaRPr lang="hu-HU" dirty="0" smtClean="0"/>
          </a:p>
          <a:p>
            <a:r>
              <a:rPr lang="hu-HU" dirty="0" smtClean="0"/>
              <a:t>A </a:t>
            </a:r>
            <a:r>
              <a:rPr lang="hu-HU" dirty="0"/>
              <a:t>kötelezettségvállalások, más fizetési kötelezettségek nyilvántartási számláin a 002. Kötelezettségvállalás, más fizetési kötelezettség nyilvántartási ellenszámlával szemben történik azok növekedésének –így különösen annak keletkezése, árfolyam-változás miatti növekedése –és a teljesítés kivételével csökkenésének –így különösen annak más </a:t>
            </a:r>
            <a:r>
              <a:rPr lang="hu-HU" dirty="0" smtClean="0"/>
              <a:t>által </a:t>
            </a:r>
            <a:r>
              <a:rPr lang="hu-HU" dirty="0"/>
              <a:t>átvállalása, elengedése, árfolyam-változás miatti csökkenése –nyilvántartásba </a:t>
            </a:r>
            <a:r>
              <a:rPr lang="hu-HU" dirty="0" err="1"/>
              <a:t>vételeattól</a:t>
            </a:r>
            <a:r>
              <a:rPr lang="hu-HU" dirty="0"/>
              <a:t> függően, hogy az végleges vagy nem végleges, költségvetési évben esedékes vagy költségvetési évet követően esedékes kötelezettségvállalásnak, más fizetési kötelezettségeknek minősül.</a:t>
            </a:r>
          </a:p>
        </p:txBody>
      </p:sp>
    </p:spTree>
    <p:extLst>
      <p:ext uri="{BB962C8B-B14F-4D97-AF65-F5344CB8AC3E}">
        <p14:creationId xmlns:p14="http://schemas.microsoft.com/office/powerpoint/2010/main" val="3345158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Költségvetési évben esedékes kötelezettségvállalás</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17</a:t>
            </a:fld>
            <a:endParaRPr lang="hu-HU"/>
          </a:p>
        </p:txBody>
      </p:sp>
      <p:sp>
        <p:nvSpPr>
          <p:cNvPr id="3" name="Tartalom helye 2"/>
          <p:cNvSpPr>
            <a:spLocks noGrp="1"/>
          </p:cNvSpPr>
          <p:nvPr>
            <p:ph idx="1"/>
          </p:nvPr>
        </p:nvSpPr>
        <p:spPr>
          <a:xfrm>
            <a:off x="221381" y="1232034"/>
            <a:ext cx="11608067" cy="5284675"/>
          </a:xfrm>
        </p:spPr>
        <p:txBody>
          <a:bodyPr>
            <a:normAutofit fontScale="92500" lnSpcReduction="10000"/>
          </a:bodyPr>
          <a:lstStyle/>
          <a:p>
            <a:r>
              <a:rPr lang="hu-HU" dirty="0"/>
              <a:t>Költségvetési évben esedékes kötelezettségvállalásként, más fizetési kötelezettségként kell nyilvántartani az olyan kötelezettségvállalásokat, más fizetési kötelezettségeket, amelyek teljesítésének határnapja vagy a teljesítésére rendelkezésre álló határidő kezdő napja a kötelezettségvállalás, más fizetési kötelezettség nyilvántartásba vételének vagy az év eleji átsorolásának évére esik. </a:t>
            </a:r>
            <a:endParaRPr lang="hu-HU" dirty="0" smtClean="0"/>
          </a:p>
          <a:p>
            <a:r>
              <a:rPr lang="hu-HU" dirty="0" smtClean="0"/>
              <a:t>Más </a:t>
            </a:r>
            <a:r>
              <a:rPr lang="hu-HU" dirty="0"/>
              <a:t>kötelezettségvállalást, más fizetési kötelezettséget költségvetési évet követően esedékes kötelezettségvállalásként, más fizetési kötelezettségként kell nyilvántartani</a:t>
            </a:r>
            <a:r>
              <a:rPr lang="hu-HU" dirty="0" smtClean="0"/>
              <a:t>.</a:t>
            </a:r>
          </a:p>
          <a:p>
            <a:r>
              <a:rPr lang="hu-HU" dirty="0" smtClean="0"/>
              <a:t>Határozatlan </a:t>
            </a:r>
            <a:r>
              <a:rPr lang="hu-HU" dirty="0"/>
              <a:t>idejű vagy több év előirányzatait érintő kötelezettségvállalások, más fizetési kötelezettségek (pl. több éves hitelek, kölcsönök, szolgáltatások, közüzemi díjak, személyi juttatások, ellátások) esetén szükséges azokat megosztani a költségvetési évben esedékes kötelezettségvállalások, más fizetési kötelezettségek és költségvetési évet követő években esedékes kötelezettségvállalások, más fizetési kötelezettségek között a megfelelő nyilvántartási ellenszámlák használatával</a:t>
            </a:r>
          </a:p>
        </p:txBody>
      </p:sp>
    </p:spTree>
    <p:extLst>
      <p:ext uri="{BB962C8B-B14F-4D97-AF65-F5344CB8AC3E}">
        <p14:creationId xmlns:p14="http://schemas.microsoft.com/office/powerpoint/2010/main" val="262661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Kivételek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18</a:t>
            </a:fld>
            <a:endParaRPr lang="hu-HU"/>
          </a:p>
        </p:txBody>
      </p:sp>
      <p:sp>
        <p:nvSpPr>
          <p:cNvPr id="3" name="Tartalom helye 2"/>
          <p:cNvSpPr>
            <a:spLocks noGrp="1"/>
          </p:cNvSpPr>
          <p:nvPr>
            <p:ph idx="1"/>
          </p:nvPr>
        </p:nvSpPr>
        <p:spPr>
          <a:xfrm>
            <a:off x="221381" y="1232035"/>
            <a:ext cx="11608067" cy="5489440"/>
          </a:xfrm>
        </p:spPr>
        <p:txBody>
          <a:bodyPr>
            <a:normAutofit lnSpcReduction="10000"/>
          </a:bodyPr>
          <a:lstStyle/>
          <a:p>
            <a:r>
              <a:rPr lang="hu-HU" dirty="0"/>
              <a:t>Kivételt képeznek az előbbiek alól a költségvetési szerv tárgyévi kiadási előirányzatait terhelő olyan határozott idejű kötelezettségvállalások, más fizetési kötelezettségek, amelyek esetén valamennyi kifizetés a költségvetési évet követő év június 30-áig megtörténik. </a:t>
            </a:r>
            <a:endParaRPr lang="hu-HU" dirty="0" smtClean="0"/>
          </a:p>
          <a:p>
            <a:r>
              <a:rPr lang="hu-HU" dirty="0" smtClean="0"/>
              <a:t>Ezeket </a:t>
            </a:r>
            <a:r>
              <a:rPr lang="hu-HU" dirty="0"/>
              <a:t>teljes egészében költségvetési évben </a:t>
            </a:r>
            <a:r>
              <a:rPr lang="hu-HU" dirty="0" smtClean="0"/>
              <a:t>esedékes kötelezettségvállalásként</a:t>
            </a:r>
            <a:r>
              <a:rPr lang="hu-HU" dirty="0"/>
              <a:t>, más fizetési </a:t>
            </a:r>
            <a:r>
              <a:rPr lang="hu-HU" dirty="0" smtClean="0"/>
              <a:t>kötelezettségként kell nyilvántartásba </a:t>
            </a:r>
            <a:r>
              <a:rPr lang="hu-HU" dirty="0"/>
              <a:t>venni</a:t>
            </a:r>
            <a:r>
              <a:rPr lang="hu-HU" dirty="0" smtClean="0"/>
              <a:t>.</a:t>
            </a:r>
          </a:p>
          <a:p>
            <a:r>
              <a:rPr lang="hu-HU" dirty="0" smtClean="0"/>
              <a:t>A </a:t>
            </a:r>
            <a:r>
              <a:rPr lang="hu-HU" dirty="0"/>
              <a:t>kötelezettségvállalások, más fizetési kötelezettségek elszámolása összefoglalóan</a:t>
            </a:r>
            <a:r>
              <a:rPr lang="hu-HU" dirty="0" smtClean="0"/>
              <a:t>:</a:t>
            </a:r>
          </a:p>
          <a:p>
            <a:r>
              <a:rPr lang="hu-HU" dirty="0" smtClean="0"/>
              <a:t>Költségvetési </a:t>
            </a:r>
            <a:r>
              <a:rPr lang="hu-HU" dirty="0"/>
              <a:t>évben esedékes nem végleges/</a:t>
            </a:r>
            <a:r>
              <a:rPr lang="hu-HU" dirty="0" err="1"/>
              <a:t>végleges</a:t>
            </a:r>
            <a:r>
              <a:rPr lang="hu-HU" dirty="0"/>
              <a:t> kötelezettségvállalás, más fizetési kötelezettség nyilvántartásba </a:t>
            </a:r>
            <a:r>
              <a:rPr lang="hu-HU" dirty="0" smtClean="0"/>
              <a:t>vétele T0021/0022–K05X2</a:t>
            </a:r>
          </a:p>
          <a:p>
            <a:r>
              <a:rPr lang="hu-HU" dirty="0" smtClean="0"/>
              <a:t>Költségvetési </a:t>
            </a:r>
            <a:r>
              <a:rPr lang="hu-HU" dirty="0"/>
              <a:t>évet követő években esedékes nem végleges/</a:t>
            </a:r>
            <a:r>
              <a:rPr lang="hu-HU" dirty="0" err="1"/>
              <a:t>végleges</a:t>
            </a:r>
            <a:r>
              <a:rPr lang="hu-HU" dirty="0"/>
              <a:t> kötelezettségvállalás, más fizetési kötelezettség nyilvántartásba </a:t>
            </a:r>
            <a:r>
              <a:rPr lang="hu-HU" dirty="0" smtClean="0"/>
              <a:t>vétele </a:t>
            </a:r>
            <a:r>
              <a:rPr lang="hu-HU" dirty="0"/>
              <a:t>T0023/0024–K05X2</a:t>
            </a:r>
          </a:p>
        </p:txBody>
      </p:sp>
    </p:spTree>
    <p:extLst>
      <p:ext uri="{BB962C8B-B14F-4D97-AF65-F5344CB8AC3E}">
        <p14:creationId xmlns:p14="http://schemas.microsoft.com/office/powerpoint/2010/main" val="195816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Bevételek, kiadások teljesítése</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19</a:t>
            </a:fld>
            <a:endParaRPr lang="hu-HU"/>
          </a:p>
        </p:txBody>
      </p:sp>
      <p:sp>
        <p:nvSpPr>
          <p:cNvPr id="3" name="Tartalom helye 2"/>
          <p:cNvSpPr>
            <a:spLocks noGrp="1"/>
          </p:cNvSpPr>
          <p:nvPr>
            <p:ph idx="1"/>
          </p:nvPr>
        </p:nvSpPr>
        <p:spPr/>
        <p:txBody>
          <a:bodyPr/>
          <a:lstStyle/>
          <a:p>
            <a:pPr marL="0" indent="0">
              <a:buNone/>
            </a:pPr>
            <a:r>
              <a:rPr lang="hu-HU" dirty="0"/>
              <a:t>Ha a bevételek, kiadások teljesítésének nyilvántartási számláin olyan teljesítést vesznek nyilvántartásba, amelyhez nem kapcsolódik korábban nyilvántartásba vett követelés vagy végleges kötelezettségvállalás, más fizetési kötelezettség, a teljesítéssel egyező összegű követelést vagy végleges kötelezettségvállalást, más fizetési kötelezettséget a teljesítéssel egyidejűleg nyilvántartásba kell venni. </a:t>
            </a:r>
            <a:endParaRPr lang="hu-HU" dirty="0" smtClean="0"/>
          </a:p>
          <a:p>
            <a:pPr marL="0" indent="0">
              <a:buNone/>
            </a:pPr>
            <a:r>
              <a:rPr lang="hu-HU" dirty="0" smtClean="0"/>
              <a:t>Ha </a:t>
            </a:r>
            <a:r>
              <a:rPr lang="hu-HU" dirty="0"/>
              <a:t>a költségvetési évet követően esedékes követelések vagy kötelezettségvállalások, más fizetési kötelezettségek között nyilvántartott követeléshez vagy kötelezettségvállaláshoz, más fizetési kötelezettséghez tartozó teljesítés rögzítése szükséges, azt előbb át kell vezetni a költségvetési évben esedékes követelések vagy végleges kötelezettségvállalások, más fizetési kötelezettségek </a:t>
            </a:r>
            <a:r>
              <a:rPr lang="hu-HU" dirty="0" smtClean="0"/>
              <a:t>közé.</a:t>
            </a:r>
            <a:endParaRPr lang="hu-HU" dirty="0"/>
          </a:p>
        </p:txBody>
      </p:sp>
    </p:spTree>
    <p:extLst>
      <p:ext uri="{BB962C8B-B14F-4D97-AF65-F5344CB8AC3E}">
        <p14:creationId xmlns:p14="http://schemas.microsoft.com/office/powerpoint/2010/main" val="164890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Példa forint </a:t>
            </a:r>
            <a:r>
              <a:rPr lang="hu-HU" dirty="0"/>
              <a:t>készpénzfelvétel elszámolására</a:t>
            </a:r>
          </a:p>
        </p:txBody>
      </p:sp>
      <p:sp>
        <p:nvSpPr>
          <p:cNvPr id="4" name="Dia számának helye 3"/>
          <p:cNvSpPr>
            <a:spLocks noGrp="1"/>
          </p:cNvSpPr>
          <p:nvPr>
            <p:ph type="sldNum" sz="quarter" idx="12"/>
          </p:nvPr>
        </p:nvSpPr>
        <p:spPr/>
        <p:txBody>
          <a:bodyPr/>
          <a:lstStyle/>
          <a:p>
            <a:fld id="{829DC037-E7BD-4C73-8B08-BA96F3CF2969}" type="slidenum">
              <a:rPr lang="hu-HU" smtClean="0"/>
              <a:t>2</a:t>
            </a:fld>
            <a:endParaRPr lang="hu-HU"/>
          </a:p>
        </p:txBody>
      </p:sp>
      <p:sp>
        <p:nvSpPr>
          <p:cNvPr id="3" name="Tartalom helye 2"/>
          <p:cNvSpPr>
            <a:spLocks noGrp="1"/>
          </p:cNvSpPr>
          <p:nvPr>
            <p:ph idx="1"/>
          </p:nvPr>
        </p:nvSpPr>
        <p:spPr>
          <a:xfrm>
            <a:off x="221381" y="1232035"/>
            <a:ext cx="11608067" cy="5489440"/>
          </a:xfrm>
        </p:spPr>
        <p:txBody>
          <a:bodyPr>
            <a:normAutofit fontScale="92500" lnSpcReduction="10000"/>
          </a:bodyPr>
          <a:lstStyle/>
          <a:p>
            <a:pPr marL="514350" indent="-514350">
              <a:buAutoNum type="arabicPeriod"/>
            </a:pPr>
            <a:r>
              <a:rPr lang="hu-HU" dirty="0" smtClean="0"/>
              <a:t>Felvett </a:t>
            </a:r>
            <a:r>
              <a:rPr lang="hu-HU" dirty="0"/>
              <a:t>pénzösszeg a pénzügyi számvitel </a:t>
            </a:r>
            <a:r>
              <a:rPr lang="hu-HU" dirty="0" smtClean="0"/>
              <a:t>szerint		T3211–K3612</a:t>
            </a:r>
            <a:r>
              <a:rPr lang="hu-HU" dirty="0"/>
              <a:t>. </a:t>
            </a:r>
            <a:endParaRPr lang="hu-HU" dirty="0" smtClean="0"/>
          </a:p>
          <a:p>
            <a:pPr marL="514350" indent="-514350">
              <a:buAutoNum type="arabicPeriod"/>
            </a:pPr>
            <a:r>
              <a:rPr lang="hu-HU" dirty="0" smtClean="0"/>
              <a:t>Felvett </a:t>
            </a:r>
            <a:r>
              <a:rPr lang="hu-HU" dirty="0"/>
              <a:t>pénzösszeg terhelési értesítő alapján a pénzügyi számvitel </a:t>
            </a:r>
            <a:r>
              <a:rPr lang="hu-HU" dirty="0" smtClean="0"/>
              <a:t>szerint T361–K331-333</a:t>
            </a:r>
          </a:p>
          <a:p>
            <a:pPr marL="0" indent="0">
              <a:buNone/>
            </a:pPr>
            <a:r>
              <a:rPr lang="hu-HU" dirty="0" smtClean="0"/>
              <a:t>Az </a:t>
            </a:r>
            <a:r>
              <a:rPr lang="hu-HU" dirty="0"/>
              <a:t>azonosítás alatt álló tételek között az olyan befizetéseket és a fizetési számlák számlavezető általi terheléseit kell elszámolni, amelyek az alap-, illetve vállalkozási tevékenységgel kapcsolatban merültek fel, de a keletkezés pillanatában végleges bevételi vagy kiadási rovaton nem kerülhetnek elszámolásra az azonosításhoz szükséges feltételek hiánya miatt</a:t>
            </a:r>
            <a:r>
              <a:rPr lang="hu-HU" dirty="0" smtClean="0"/>
              <a:t>.</a:t>
            </a:r>
          </a:p>
          <a:p>
            <a:pPr marL="0" indent="0">
              <a:buNone/>
            </a:pPr>
            <a:r>
              <a:rPr lang="hu-HU" dirty="0" smtClean="0"/>
              <a:t> </a:t>
            </a:r>
            <a:r>
              <a:rPr lang="hu-HU" dirty="0"/>
              <a:t>Az azonosítás alatt álló tételek között a pénztárból történő kifizetések és a fizetési számla tulajdonosa által kezdeményezett </a:t>
            </a:r>
            <a:r>
              <a:rPr lang="hu-HU" dirty="0" smtClean="0"/>
              <a:t>átutalások nem </a:t>
            </a:r>
            <a:r>
              <a:rPr lang="hu-HU" dirty="0"/>
              <a:t>mutathatók ki</a:t>
            </a:r>
            <a:r>
              <a:rPr lang="hu-HU" dirty="0" smtClean="0"/>
              <a:t>. </a:t>
            </a:r>
          </a:p>
          <a:p>
            <a:pPr marL="0" indent="0">
              <a:buNone/>
            </a:pPr>
            <a:r>
              <a:rPr lang="hu-HU" dirty="0" smtClean="0"/>
              <a:t>Az </a:t>
            </a:r>
            <a:r>
              <a:rPr lang="hu-HU" dirty="0"/>
              <a:t>általános forgalmi adó elszámolásai között az előzetesen felszámított és az áthárított –az alapjául szolgáló ügyletnek megfelelő követeléssel vagy kötelezettséggel szemben –, valamint a fordított adózás alá tartozó általános forgalmi adót kell elszámolni.</a:t>
            </a:r>
          </a:p>
        </p:txBody>
      </p:sp>
    </p:spTree>
    <p:extLst>
      <p:ext uri="{BB962C8B-B14F-4D97-AF65-F5344CB8AC3E}">
        <p14:creationId xmlns:p14="http://schemas.microsoft.com/office/powerpoint/2010/main" val="126096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Kizárólag a teljesítéssel egyidejűleg </a:t>
            </a:r>
            <a:r>
              <a:rPr lang="hu-HU" dirty="0" smtClean="0"/>
              <a:t>lehet..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20</a:t>
            </a:fld>
            <a:endParaRPr lang="hu-HU"/>
          </a:p>
        </p:txBody>
      </p:sp>
      <p:sp>
        <p:nvSpPr>
          <p:cNvPr id="3" name="Tartalom helye 2"/>
          <p:cNvSpPr>
            <a:spLocks noGrp="1"/>
          </p:cNvSpPr>
          <p:nvPr>
            <p:ph idx="1"/>
          </p:nvPr>
        </p:nvSpPr>
        <p:spPr/>
        <p:txBody>
          <a:bodyPr>
            <a:normAutofit fontScale="85000" lnSpcReduction="10000"/>
          </a:bodyPr>
          <a:lstStyle/>
          <a:p>
            <a:r>
              <a:rPr lang="hu-HU" dirty="0"/>
              <a:t>a)kötelezettségvállalást, más fizetési </a:t>
            </a:r>
            <a:r>
              <a:rPr lang="hu-HU" dirty="0" smtClean="0"/>
              <a:t>kötelezettséget nyilvántartani az </a:t>
            </a:r>
            <a:r>
              <a:rPr lang="hu-HU" dirty="0"/>
              <a:t>egységes rovatrend K913. Államháztartáson belüli megelőlegezések folyósítása, K915. Központi, irányító szervi támogatás folyósítása és K916. Pénzeszközök betétként elhelyezése</a:t>
            </a:r>
            <a:r>
              <a:rPr lang="hu-HU" dirty="0" smtClean="0"/>
              <a:t>,</a:t>
            </a:r>
          </a:p>
          <a:p>
            <a:r>
              <a:rPr lang="hu-HU" dirty="0" smtClean="0"/>
              <a:t>b)követelést nyilvántartani az </a:t>
            </a:r>
            <a:r>
              <a:rPr lang="hu-HU" dirty="0"/>
              <a:t>egységes rovatrend B11. Önkormányzatok működési támogatásai, B15. Működési célú visszatérítendő támogatások, kölcsönök igénybevétele államháztartáson belülről, B16. Egyéb működési célú támogatások bevételei államháztartáson belülről, B21.Felhalmozási célú önkormányzati támogatások, B24. </a:t>
            </a:r>
            <a:endParaRPr lang="hu-HU" dirty="0" smtClean="0"/>
          </a:p>
          <a:p>
            <a:r>
              <a:rPr lang="hu-HU" dirty="0" smtClean="0"/>
              <a:t>Felhalmozási </a:t>
            </a:r>
            <a:r>
              <a:rPr lang="hu-HU" dirty="0"/>
              <a:t>célú visszatérítendő támogatások, kölcsönök igénybevétele államháztartáson belülről, B25. Egyéb felhalmozási </a:t>
            </a:r>
            <a:r>
              <a:rPr lang="hu-HU" dirty="0" smtClean="0"/>
              <a:t>célú támogatások </a:t>
            </a:r>
            <a:r>
              <a:rPr lang="hu-HU" dirty="0"/>
              <a:t>bevételei államháztartáson belülről, B811. Hitel-, kölcsönfelvétel államháztartáson kívülről, B813. Maradvány igénybevétele, B814. Államháztartáson belüli megelőlegezések, B816. Központi, irányító szervi támogatás, B817. Betétek megszüntetése és B824. Külföldi hitelek, kölcsönök felvétele</a:t>
            </a:r>
            <a:r>
              <a:rPr lang="hu-HU" dirty="0" smtClean="0"/>
              <a:t>,</a:t>
            </a:r>
          </a:p>
          <a:p>
            <a:r>
              <a:rPr lang="hu-HU" dirty="0" smtClean="0"/>
              <a:t>c)kötelezettségvállalást</a:t>
            </a:r>
            <a:r>
              <a:rPr lang="hu-HU" dirty="0"/>
              <a:t>, más fizetési kötelezettséget vagy követelést nyilvántartani az árfolyamkülönbségek elszámolásával </a:t>
            </a:r>
            <a:r>
              <a:rPr lang="hu-HU" dirty="0" smtClean="0"/>
              <a:t>érintett rovatokhoz </a:t>
            </a:r>
            <a:r>
              <a:rPr lang="hu-HU" dirty="0"/>
              <a:t>kapcsolódóan vezetett nyilvántartási számlákon.</a:t>
            </a:r>
          </a:p>
        </p:txBody>
      </p:sp>
    </p:spTree>
    <p:extLst>
      <p:ext uri="{BB962C8B-B14F-4D97-AF65-F5344CB8AC3E}">
        <p14:creationId xmlns:p14="http://schemas.microsoft.com/office/powerpoint/2010/main" val="1338824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Teljesítés elszámolása</a:t>
            </a:r>
          </a:p>
        </p:txBody>
      </p:sp>
      <p:sp>
        <p:nvSpPr>
          <p:cNvPr id="4" name="Dia számának helye 3"/>
          <p:cNvSpPr>
            <a:spLocks noGrp="1"/>
          </p:cNvSpPr>
          <p:nvPr>
            <p:ph type="sldNum" sz="quarter" idx="12"/>
          </p:nvPr>
        </p:nvSpPr>
        <p:spPr/>
        <p:txBody>
          <a:bodyPr/>
          <a:lstStyle/>
          <a:p>
            <a:fld id="{829DC037-E7BD-4C73-8B08-BA96F3CF2969}" type="slidenum">
              <a:rPr lang="hu-HU" smtClean="0"/>
              <a:t>21</a:t>
            </a:fld>
            <a:endParaRPr lang="hu-HU"/>
          </a:p>
        </p:txBody>
      </p:sp>
      <p:sp>
        <p:nvSpPr>
          <p:cNvPr id="3" name="Tartalom helye 2"/>
          <p:cNvSpPr>
            <a:spLocks noGrp="1"/>
          </p:cNvSpPr>
          <p:nvPr>
            <p:ph idx="1"/>
          </p:nvPr>
        </p:nvSpPr>
        <p:spPr/>
        <p:txBody>
          <a:bodyPr>
            <a:normAutofit fontScale="92500" lnSpcReduction="10000"/>
          </a:bodyPr>
          <a:lstStyle/>
          <a:p>
            <a:r>
              <a:rPr lang="hu-HU" dirty="0"/>
              <a:t>A teljesítések nyilvántartási számláin003. Kiadások nyilvántartási ellenszámlával vagy a 005. Bevételek nyilvántartási ellenszámlával szemben történik a kiadás vagy bevétel nyilvántartásba vétele attól függően, hogy a kiadás vagy bevétel mely tevékenység, kormányzati funkció végzése során merült fel. </a:t>
            </a:r>
            <a:endParaRPr lang="hu-HU" dirty="0" smtClean="0"/>
          </a:p>
          <a:p>
            <a:r>
              <a:rPr lang="hu-HU" dirty="0" smtClean="0"/>
              <a:t>E </a:t>
            </a:r>
            <a:r>
              <a:rPr lang="hu-HU" dirty="0"/>
              <a:t>nyilvántartási számlákat alap és vállalkozási tevékenység, ezen belül kormányzati funkciók szerint tovább kell tagolni. </a:t>
            </a:r>
            <a:endParaRPr lang="hu-HU" dirty="0" smtClean="0"/>
          </a:p>
          <a:p>
            <a:r>
              <a:rPr lang="hu-HU" dirty="0" smtClean="0"/>
              <a:t>A </a:t>
            </a:r>
            <a:r>
              <a:rPr lang="hu-HU" dirty="0"/>
              <a:t>003. Kiadások nyilvántartási ellenszámlán belül a tevékenységre, kormányzati funkcióra közvetlenül nem hozzárendelhető kiadások évközi elszámolására döntés alapján külön nyilvántartási számla nyitható</a:t>
            </a:r>
            <a:r>
              <a:rPr lang="hu-HU" dirty="0" smtClean="0"/>
              <a:t>.</a:t>
            </a:r>
          </a:p>
          <a:p>
            <a:r>
              <a:rPr lang="hu-HU" dirty="0" smtClean="0"/>
              <a:t>A </a:t>
            </a:r>
            <a:r>
              <a:rPr lang="hu-HU" dirty="0"/>
              <a:t>teljesítések elszámolása összefoglalóan</a:t>
            </a:r>
            <a:r>
              <a:rPr lang="hu-HU" dirty="0" smtClean="0"/>
              <a:t>:</a:t>
            </a:r>
          </a:p>
          <a:p>
            <a:r>
              <a:rPr lang="hu-HU" dirty="0" smtClean="0"/>
              <a:t>Kiadás </a:t>
            </a:r>
            <a:r>
              <a:rPr lang="hu-HU" dirty="0"/>
              <a:t>teljesítésének </a:t>
            </a:r>
            <a:r>
              <a:rPr lang="hu-HU" dirty="0" smtClean="0"/>
              <a:t>elszámolása	T05X3–K003</a:t>
            </a:r>
          </a:p>
          <a:p>
            <a:r>
              <a:rPr lang="hu-HU" dirty="0" smtClean="0"/>
              <a:t>Bevétel </a:t>
            </a:r>
            <a:r>
              <a:rPr lang="hu-HU" dirty="0"/>
              <a:t>teljesítésének </a:t>
            </a:r>
            <a:r>
              <a:rPr lang="hu-HU" dirty="0" smtClean="0"/>
              <a:t>elszámolása	T005–K09X3</a:t>
            </a:r>
            <a:endParaRPr lang="hu-HU" dirty="0"/>
          </a:p>
        </p:txBody>
      </p:sp>
    </p:spTree>
    <p:extLst>
      <p:ext uri="{BB962C8B-B14F-4D97-AF65-F5344CB8AC3E}">
        <p14:creationId xmlns:p14="http://schemas.microsoft.com/office/powerpoint/2010/main" val="2254304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teljesítések </a:t>
            </a:r>
            <a:r>
              <a:rPr lang="hu-HU" dirty="0" smtClean="0"/>
              <a:t>nyilvántartása</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22</a:t>
            </a:fld>
            <a:endParaRPr lang="hu-HU"/>
          </a:p>
        </p:txBody>
      </p:sp>
      <p:sp>
        <p:nvSpPr>
          <p:cNvPr id="3" name="Tartalom helye 2"/>
          <p:cNvSpPr>
            <a:spLocks noGrp="1"/>
          </p:cNvSpPr>
          <p:nvPr>
            <p:ph idx="1"/>
          </p:nvPr>
        </p:nvSpPr>
        <p:spPr>
          <a:xfrm>
            <a:off x="221381" y="1232034"/>
            <a:ext cx="11608067" cy="5258917"/>
          </a:xfrm>
        </p:spPr>
        <p:txBody>
          <a:bodyPr>
            <a:normAutofit fontScale="92500" lnSpcReduction="20000"/>
          </a:bodyPr>
          <a:lstStyle/>
          <a:p>
            <a:pPr marL="0" indent="0">
              <a:buNone/>
            </a:pPr>
            <a:r>
              <a:rPr lang="hu-HU" dirty="0"/>
              <a:t>A teljesítések nyilvántartási számláin a pénzügyi számvitelben a pénzeszközök változását eredményező pénzügyi teljesítésen kívül teljesítésként kell nyilvántartásba </a:t>
            </a:r>
            <a:r>
              <a:rPr lang="hu-HU" dirty="0" smtClean="0"/>
              <a:t>venni</a:t>
            </a:r>
          </a:p>
          <a:p>
            <a:r>
              <a:rPr lang="hu-HU" dirty="0" smtClean="0"/>
              <a:t>a)helyi </a:t>
            </a:r>
            <a:r>
              <a:rPr lang="hu-HU" dirty="0"/>
              <a:t>önkormányzat, helyi nemzetiségi önkormányzat nettó finanszírozása során a Kincstár által levont és megfizetett közterheket, valamint az </a:t>
            </a:r>
            <a:r>
              <a:rPr lang="hu-HU" dirty="0" err="1"/>
              <a:t>Ávr</a:t>
            </a:r>
            <a:r>
              <a:rPr lang="hu-HU" dirty="0"/>
              <a:t>. szerinti forgótőke elszámolását</a:t>
            </a:r>
            <a:r>
              <a:rPr lang="hu-HU" dirty="0" smtClean="0"/>
              <a:t>,</a:t>
            </a:r>
          </a:p>
          <a:p>
            <a:r>
              <a:rPr lang="hu-HU" dirty="0" smtClean="0"/>
              <a:t>b)azonosítás </a:t>
            </a:r>
            <a:r>
              <a:rPr lang="hu-HU" dirty="0"/>
              <a:t>alatt álló tételek azonosításakor, </a:t>
            </a:r>
            <a:r>
              <a:rPr lang="hu-HU" dirty="0" smtClean="0"/>
              <a:t>az előlegek </a:t>
            </a:r>
            <a:r>
              <a:rPr lang="hu-HU" dirty="0"/>
              <a:t>elszámolásakor, </a:t>
            </a:r>
            <a:r>
              <a:rPr lang="hu-HU" dirty="0" smtClean="0"/>
              <a:t>az egyéb </a:t>
            </a:r>
            <a:r>
              <a:rPr lang="hu-HU" dirty="0"/>
              <a:t>sajátos eszközoldali </a:t>
            </a:r>
            <a:r>
              <a:rPr lang="hu-HU" dirty="0" smtClean="0"/>
              <a:t>elszámolások megszüntetésekor </a:t>
            </a:r>
            <a:r>
              <a:rPr lang="hu-HU" dirty="0"/>
              <a:t>keletkező bevételt vagy kiadást</a:t>
            </a:r>
            <a:r>
              <a:rPr lang="hu-HU" dirty="0" smtClean="0"/>
              <a:t>,</a:t>
            </a:r>
          </a:p>
          <a:p>
            <a:r>
              <a:rPr lang="hu-HU" dirty="0" smtClean="0"/>
              <a:t>c)a </a:t>
            </a:r>
            <a:r>
              <a:rPr lang="hu-HU" dirty="0"/>
              <a:t>támogatás, ellátás továbbadása céljából más szervezet fizetési számlájára folyósított összegeket annak felhasználásakor</a:t>
            </a:r>
            <a:r>
              <a:rPr lang="hu-HU" dirty="0" smtClean="0"/>
              <a:t>,</a:t>
            </a:r>
          </a:p>
          <a:p>
            <a:r>
              <a:rPr lang="hu-HU" dirty="0" smtClean="0"/>
              <a:t>d)bevételként </a:t>
            </a:r>
            <a:r>
              <a:rPr lang="hu-HU" dirty="0"/>
              <a:t>a más által beszedett, de a bevételt elszámoló szervezetet megillető összegeket </a:t>
            </a:r>
            <a:r>
              <a:rPr lang="hu-HU" dirty="0" smtClean="0"/>
              <a:t>a beszedéskor</a:t>
            </a:r>
            <a:r>
              <a:rPr lang="hu-HU" dirty="0"/>
              <a:t>, továbbá </a:t>
            </a:r>
            <a:r>
              <a:rPr lang="hu-HU" dirty="0" smtClean="0"/>
              <a:t>kiadásként a </a:t>
            </a:r>
            <a:r>
              <a:rPr lang="hu-HU" dirty="0"/>
              <a:t>bevételt beszedő szervezet által –jogszabály felhatalmazása alapján –történő felhasználásakor,e)a társadalombiztosítás pénzügyi alapjai által teljesített kifizetéseket a finanszírozó szervezetnél,</a:t>
            </a:r>
          </a:p>
        </p:txBody>
      </p:sp>
    </p:spTree>
    <p:extLst>
      <p:ext uri="{BB962C8B-B14F-4D97-AF65-F5344CB8AC3E}">
        <p14:creationId xmlns:p14="http://schemas.microsoft.com/office/powerpoint/2010/main" val="153799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teljesítések </a:t>
            </a:r>
            <a:r>
              <a:rPr lang="hu-HU" dirty="0" smtClean="0"/>
              <a:t>nyilvántartása</a:t>
            </a:r>
            <a:endParaRPr lang="hu-HU" dirty="0"/>
          </a:p>
        </p:txBody>
      </p:sp>
      <p:sp>
        <p:nvSpPr>
          <p:cNvPr id="3" name="Tartalom helye 2"/>
          <p:cNvSpPr>
            <a:spLocks noGrp="1"/>
          </p:cNvSpPr>
          <p:nvPr>
            <p:ph idx="1"/>
          </p:nvPr>
        </p:nvSpPr>
        <p:spPr/>
        <p:txBody>
          <a:bodyPr>
            <a:normAutofit fontScale="92500" lnSpcReduction="10000"/>
          </a:bodyPr>
          <a:lstStyle/>
          <a:p>
            <a:pPr marL="0" indent="0">
              <a:buNone/>
            </a:pPr>
            <a:r>
              <a:rPr lang="hu-HU" dirty="0" smtClean="0"/>
              <a:t>f.)A megelőlegezett </a:t>
            </a:r>
            <a:r>
              <a:rPr lang="hu-HU" dirty="0"/>
              <a:t>társadalombiztosítási és családtámogatási ellátások elszámolása során a kifizetőt terhelő ellátásokat, a kifizetőhelyi költségtérítés összegét,g)a kiadások harmadik fél általi olyan finanszírozását, amely során e harmadik fél támogatásként a kedvezményezettet terhelő fizetési kötelezettségeket közvetlenül a jogosult számára téríti meg (így különösen a banki, európai uniós szállítói finanszírozás</a:t>
            </a:r>
            <a:r>
              <a:rPr lang="hu-HU" dirty="0" smtClean="0"/>
              <a:t>),</a:t>
            </a:r>
          </a:p>
          <a:p>
            <a:pPr marL="0" indent="0">
              <a:buNone/>
            </a:pPr>
            <a:r>
              <a:rPr lang="hu-HU" dirty="0" smtClean="0"/>
              <a:t>h)az </a:t>
            </a:r>
            <a:r>
              <a:rPr lang="hu-HU" dirty="0"/>
              <a:t>előző évi éves költségvetési beszámolóban kimutatott költségvetési maradvány, vállalkozói maradvány igénybevételét a nyitó rendező tételek elszámolása során, </a:t>
            </a:r>
            <a:r>
              <a:rPr lang="hu-HU" dirty="0" err="1"/>
              <a:t>ési</a:t>
            </a:r>
            <a:r>
              <a:rPr lang="hu-HU" dirty="0"/>
              <a:t>)az Szt. szerinti esetekben a követelések és kötelezettségek egymással szembeni, beszámítással történő rendezését</a:t>
            </a:r>
            <a:r>
              <a:rPr lang="hu-HU" dirty="0" smtClean="0"/>
              <a:t>.</a:t>
            </a:r>
          </a:p>
          <a:p>
            <a:pPr marL="0" indent="0">
              <a:buNone/>
            </a:pPr>
            <a:r>
              <a:rPr lang="hu-HU" dirty="0" smtClean="0"/>
              <a:t>Az </a:t>
            </a:r>
            <a:r>
              <a:rPr lang="hu-HU" dirty="0"/>
              <a:t>a)–e)és g)pontja szerinti bevételeket és kiadásokat a bevételt beszedő, kifizetést teljesítő szervezet által küldött elszámolás alapján kell nyilvántartásba venni. </a:t>
            </a:r>
            <a:endParaRPr lang="hu-HU" dirty="0" smtClean="0"/>
          </a:p>
          <a:p>
            <a:pPr marL="0" indent="0">
              <a:buNone/>
            </a:pPr>
            <a:r>
              <a:rPr lang="hu-HU" dirty="0" smtClean="0"/>
              <a:t>A bevételt beszedő</a:t>
            </a:r>
            <a:r>
              <a:rPr lang="hu-HU" dirty="0"/>
              <a:t>, kifizetést teljesítő szervezet legkésőbb a tárgyhót követő hónap 20-áig küldi meg. A könyvelés alapjául a megküldött elszámolás szolgál.</a:t>
            </a:r>
          </a:p>
        </p:txBody>
      </p:sp>
      <p:sp>
        <p:nvSpPr>
          <p:cNvPr id="4" name="Dia számának helye 3"/>
          <p:cNvSpPr>
            <a:spLocks noGrp="1"/>
          </p:cNvSpPr>
          <p:nvPr>
            <p:ph type="sldNum" sz="quarter" idx="12"/>
          </p:nvPr>
        </p:nvSpPr>
        <p:spPr/>
        <p:txBody>
          <a:bodyPr/>
          <a:lstStyle/>
          <a:p>
            <a:fld id="{829DC037-E7BD-4C73-8B08-BA96F3CF2969}" type="slidenum">
              <a:rPr lang="hu-HU" smtClean="0"/>
              <a:t>23</a:t>
            </a:fld>
            <a:endParaRPr lang="hu-HU"/>
          </a:p>
        </p:txBody>
      </p:sp>
    </p:spTree>
    <p:extLst>
      <p:ext uri="{BB962C8B-B14F-4D97-AF65-F5344CB8AC3E}">
        <p14:creationId xmlns:p14="http://schemas.microsoft.com/office/powerpoint/2010/main" val="128121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Árfolyamkülönbözetek</a:t>
            </a:r>
            <a:r>
              <a:rPr lang="hu-HU" dirty="0"/>
              <a:t> összefoglalóan</a:t>
            </a:r>
          </a:p>
        </p:txBody>
      </p:sp>
      <p:sp>
        <p:nvSpPr>
          <p:cNvPr id="3" name="Tartalom helye 2"/>
          <p:cNvSpPr>
            <a:spLocks noGrp="1"/>
          </p:cNvSpPr>
          <p:nvPr>
            <p:ph idx="1"/>
          </p:nvPr>
        </p:nvSpPr>
        <p:spPr/>
        <p:txBody>
          <a:bodyPr/>
          <a:lstStyle/>
          <a:p>
            <a:r>
              <a:rPr lang="hu-HU" dirty="0"/>
              <a:t>1</a:t>
            </a:r>
            <a:r>
              <a:rPr lang="hu-HU" dirty="0" smtClean="0"/>
              <a:t>. </a:t>
            </a:r>
            <a:r>
              <a:rPr lang="hu-HU" dirty="0" err="1" smtClean="0"/>
              <a:t>Árfolyamveszteséges</a:t>
            </a:r>
            <a:r>
              <a:rPr lang="hu-HU" dirty="0" smtClean="0"/>
              <a:t> kiadás</a:t>
            </a:r>
          </a:p>
          <a:p>
            <a:pPr marL="514350" indent="-514350">
              <a:buAutoNum type="alphaLcParenR"/>
            </a:pPr>
            <a:r>
              <a:rPr lang="hu-HU" dirty="0" smtClean="0"/>
              <a:t>Kiadás </a:t>
            </a:r>
            <a:r>
              <a:rPr lang="hu-HU" dirty="0"/>
              <a:t>teljesítése a kötelezettség könyv szerint </a:t>
            </a:r>
            <a:r>
              <a:rPr lang="hu-HU" dirty="0" smtClean="0"/>
              <a:t>értékéig	T05X3–K003</a:t>
            </a:r>
          </a:p>
          <a:p>
            <a:pPr marL="0" indent="0">
              <a:buNone/>
            </a:pPr>
            <a:r>
              <a:rPr lang="hu-HU" dirty="0" smtClean="0"/>
              <a:t>b</a:t>
            </a:r>
            <a:r>
              <a:rPr lang="hu-HU" dirty="0"/>
              <a:t>) Kötelezettség könyv szerinti értéken felül fizetett kiadás (végleges kötelezettségvállalás rögzítése is szükséges a K354. rovatra</a:t>
            </a:r>
            <a:r>
              <a:rPr lang="hu-HU" dirty="0" smtClean="0"/>
              <a:t>!)T053543–K003</a:t>
            </a:r>
          </a:p>
          <a:p>
            <a:pPr marL="0" indent="0">
              <a:buNone/>
            </a:pPr>
            <a:endParaRPr lang="hu-HU" dirty="0" smtClean="0"/>
          </a:p>
          <a:p>
            <a:r>
              <a:rPr lang="hu-HU" dirty="0" smtClean="0"/>
              <a:t>2. Árfolyam nyereséges kiadás</a:t>
            </a:r>
          </a:p>
          <a:p>
            <a:pPr marL="514350" indent="-514350">
              <a:buAutoNum type="alphaLcParenR"/>
            </a:pPr>
            <a:r>
              <a:rPr lang="hu-HU" dirty="0" smtClean="0"/>
              <a:t>Tényleges </a:t>
            </a:r>
            <a:r>
              <a:rPr lang="hu-HU" dirty="0"/>
              <a:t>kiadás </a:t>
            </a:r>
            <a:r>
              <a:rPr lang="hu-HU" dirty="0" smtClean="0"/>
              <a:t>teljesítése					T05X3–K003</a:t>
            </a:r>
          </a:p>
          <a:p>
            <a:pPr marL="514350" indent="-514350">
              <a:buAutoNum type="alphaLcParenR"/>
            </a:pPr>
            <a:r>
              <a:rPr lang="hu-HU" dirty="0" smtClean="0"/>
              <a:t>b</a:t>
            </a:r>
            <a:r>
              <a:rPr lang="hu-HU" dirty="0"/>
              <a:t>) Teljesített kiadás és a kötelezettség könyv szerinti </a:t>
            </a:r>
            <a:r>
              <a:rPr lang="hu-HU" dirty="0" smtClean="0"/>
              <a:t>értékek különbözete										T05X2–K0022</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24</a:t>
            </a:fld>
            <a:endParaRPr lang="hu-HU"/>
          </a:p>
        </p:txBody>
      </p:sp>
    </p:spTree>
    <p:extLst>
      <p:ext uri="{BB962C8B-B14F-4D97-AF65-F5344CB8AC3E}">
        <p14:creationId xmlns:p14="http://schemas.microsoft.com/office/powerpoint/2010/main" val="3221144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25</a:t>
            </a:fld>
            <a:endParaRPr lang="hu-HU"/>
          </a:p>
        </p:txBody>
      </p:sp>
      <p:sp>
        <p:nvSpPr>
          <p:cNvPr id="3" name="Tartalom helye 2"/>
          <p:cNvSpPr>
            <a:spLocks noGrp="1"/>
          </p:cNvSpPr>
          <p:nvPr>
            <p:ph idx="1"/>
          </p:nvPr>
        </p:nvSpPr>
        <p:spPr/>
        <p:txBody>
          <a:bodyPr/>
          <a:lstStyle/>
          <a:p>
            <a:pPr marL="0" indent="0">
              <a:buNone/>
            </a:pPr>
            <a:r>
              <a:rPr lang="hu-HU" dirty="0"/>
              <a:t>3.Árfolyamnyereséges </a:t>
            </a:r>
            <a:r>
              <a:rPr lang="hu-HU" dirty="0" smtClean="0"/>
              <a:t>bevétel</a:t>
            </a:r>
          </a:p>
          <a:p>
            <a:r>
              <a:rPr lang="hu-HU" dirty="0" smtClean="0"/>
              <a:t>a</a:t>
            </a:r>
            <a:r>
              <a:rPr lang="hu-HU" dirty="0"/>
              <a:t>) Bevétel teljesítése a követelés könyv szerint </a:t>
            </a:r>
            <a:r>
              <a:rPr lang="hu-HU" dirty="0" smtClean="0"/>
              <a:t>értékéig	T005–K09X3</a:t>
            </a:r>
          </a:p>
          <a:p>
            <a:r>
              <a:rPr lang="hu-HU" dirty="0" smtClean="0"/>
              <a:t>b</a:t>
            </a:r>
            <a:r>
              <a:rPr lang="hu-HU" dirty="0"/>
              <a:t>) Követelés könyv szerinti értéken felül </a:t>
            </a:r>
            <a:r>
              <a:rPr lang="hu-HU" dirty="0" smtClean="0"/>
              <a:t>kapott bevétel(követelésrögzítése </a:t>
            </a:r>
            <a:r>
              <a:rPr lang="hu-HU" dirty="0"/>
              <a:t>is szükséges ezen felül</a:t>
            </a:r>
            <a:r>
              <a:rPr lang="hu-HU" dirty="0" smtClean="0"/>
              <a:t>!)						T005–K0940934.</a:t>
            </a:r>
          </a:p>
          <a:p>
            <a:pPr marL="0" indent="0">
              <a:buNone/>
            </a:pPr>
            <a:endParaRPr lang="hu-HU" dirty="0" smtClean="0"/>
          </a:p>
          <a:p>
            <a:pPr marL="0" indent="0">
              <a:buNone/>
            </a:pPr>
            <a:r>
              <a:rPr lang="hu-HU" dirty="0" smtClean="0"/>
              <a:t>4. </a:t>
            </a:r>
            <a:r>
              <a:rPr lang="hu-HU" dirty="0" err="1" smtClean="0"/>
              <a:t>Árfolyamveszteséges</a:t>
            </a:r>
            <a:r>
              <a:rPr lang="hu-HU" dirty="0" smtClean="0"/>
              <a:t> bevétel</a:t>
            </a:r>
          </a:p>
          <a:p>
            <a:r>
              <a:rPr lang="hu-HU" dirty="0" smtClean="0"/>
              <a:t>a</a:t>
            </a:r>
            <a:r>
              <a:rPr lang="hu-HU" dirty="0"/>
              <a:t>) Tényleges bevétel </a:t>
            </a:r>
            <a:r>
              <a:rPr lang="hu-HU" dirty="0" smtClean="0"/>
              <a:t>teljesítése		T005–K09X3</a:t>
            </a:r>
          </a:p>
          <a:p>
            <a:r>
              <a:rPr lang="hu-HU" dirty="0" smtClean="0"/>
              <a:t>b</a:t>
            </a:r>
            <a:r>
              <a:rPr lang="hu-HU" dirty="0"/>
              <a:t>) Tényleges bevétel és a követelés könyv szerinti </a:t>
            </a:r>
            <a:r>
              <a:rPr lang="hu-HU" dirty="0" smtClean="0"/>
              <a:t>értéke különbözete</a:t>
            </a:r>
            <a:endParaRPr lang="hu-HU" dirty="0"/>
          </a:p>
          <a:p>
            <a:pPr marL="0" indent="0">
              <a:buNone/>
            </a:pPr>
            <a:r>
              <a:rPr lang="hu-HU" dirty="0" smtClean="0"/>
              <a:t>                                                                                T0041–K09X2</a:t>
            </a:r>
            <a:endParaRPr lang="hu-HU" dirty="0"/>
          </a:p>
        </p:txBody>
      </p:sp>
    </p:spTree>
    <p:extLst>
      <p:ext uri="{BB962C8B-B14F-4D97-AF65-F5344CB8AC3E}">
        <p14:creationId xmlns:p14="http://schemas.microsoft.com/office/powerpoint/2010/main" val="4022155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Központosított bérszámfejtés</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26</a:t>
            </a:fld>
            <a:endParaRPr lang="hu-HU"/>
          </a:p>
        </p:txBody>
      </p:sp>
      <p:sp>
        <p:nvSpPr>
          <p:cNvPr id="3" name="Tartalom helye 2"/>
          <p:cNvSpPr>
            <a:spLocks noGrp="1"/>
          </p:cNvSpPr>
          <p:nvPr>
            <p:ph idx="1"/>
          </p:nvPr>
        </p:nvSpPr>
        <p:spPr/>
        <p:txBody>
          <a:bodyPr>
            <a:normAutofit fontScale="92500" lnSpcReduction="20000"/>
          </a:bodyPr>
          <a:lstStyle/>
          <a:p>
            <a:r>
              <a:rPr lang="hu-HU" dirty="0"/>
              <a:t>A központosított illetményszámfejtés körébe tartozó szervezetek a K1–2. rovatokhoz kapcsolódóan </a:t>
            </a:r>
            <a:r>
              <a:rPr lang="hu-HU" dirty="0" smtClean="0"/>
              <a:t>vezetett nyilvántartási </a:t>
            </a:r>
            <a:r>
              <a:rPr lang="hu-HU" dirty="0"/>
              <a:t>számlákon a kiadások teljesítését a megküldött könyvelési értesítő vagy más adatszolgáltatás szerint kötelesek nyilvántartásba venni. </a:t>
            </a:r>
            <a:endParaRPr lang="hu-HU" dirty="0" smtClean="0"/>
          </a:p>
          <a:p>
            <a:r>
              <a:rPr lang="hu-HU" dirty="0" smtClean="0"/>
              <a:t>A </a:t>
            </a:r>
            <a:r>
              <a:rPr lang="hu-HU" dirty="0"/>
              <a:t>nettó finanszírozás esetén ezzel egyidejűleg a nettósításba bevont központi támogatások bruttó összegét a B11. Önkormányzatok működési támogatásai rovatokhoz kapcsolódóan vezetett nyilvántartási számlákon is nyilvántartásba kell venni</a:t>
            </a:r>
            <a:r>
              <a:rPr lang="hu-HU" dirty="0" smtClean="0"/>
              <a:t>.</a:t>
            </a:r>
          </a:p>
          <a:p>
            <a:pPr marL="0" indent="0">
              <a:buNone/>
            </a:pPr>
            <a:r>
              <a:rPr lang="hu-HU" dirty="0" smtClean="0"/>
              <a:t>A költségvetési </a:t>
            </a:r>
            <a:r>
              <a:rPr lang="hu-HU" dirty="0"/>
              <a:t>könyvvezetés </a:t>
            </a:r>
            <a:r>
              <a:rPr lang="hu-HU" dirty="0" smtClean="0"/>
              <a:t>során a </a:t>
            </a:r>
            <a:r>
              <a:rPr lang="hu-HU" dirty="0"/>
              <a:t>visszatérítendő támogatások, kölcsönök kivételével térítményezéssel kell elszámolni a költségvetési évben nyilvántartásba </a:t>
            </a:r>
            <a:r>
              <a:rPr lang="hu-HU" dirty="0" smtClean="0"/>
              <a:t>vett</a:t>
            </a:r>
          </a:p>
          <a:p>
            <a:r>
              <a:rPr lang="hu-HU" dirty="0" smtClean="0"/>
              <a:t>a) költségvetési </a:t>
            </a:r>
            <a:r>
              <a:rPr lang="hu-HU" dirty="0"/>
              <a:t>kiadásoknak a kifizetéssel megegyező évben bármely okból történő visszatérítését</a:t>
            </a:r>
            <a:r>
              <a:rPr lang="hu-HU" dirty="0" smtClean="0"/>
              <a:t>,</a:t>
            </a:r>
          </a:p>
          <a:p>
            <a:r>
              <a:rPr lang="hu-HU" dirty="0" smtClean="0"/>
              <a:t>b)költségvetési </a:t>
            </a:r>
            <a:r>
              <a:rPr lang="hu-HU" dirty="0"/>
              <a:t>bevételeknek a befizetéssel megegyező évben bármely okból történő visszatérítését.</a:t>
            </a:r>
          </a:p>
        </p:txBody>
      </p:sp>
    </p:spTree>
    <p:extLst>
      <p:ext uri="{BB962C8B-B14F-4D97-AF65-F5344CB8AC3E}">
        <p14:creationId xmlns:p14="http://schemas.microsoft.com/office/powerpoint/2010/main" val="3132138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Közhatalmi bevétel</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27</a:t>
            </a:fld>
            <a:endParaRPr lang="hu-HU"/>
          </a:p>
        </p:txBody>
      </p:sp>
      <p:sp>
        <p:nvSpPr>
          <p:cNvPr id="3" name="Tartalom helye 2"/>
          <p:cNvSpPr>
            <a:spLocks noGrp="1"/>
          </p:cNvSpPr>
          <p:nvPr>
            <p:ph idx="1"/>
          </p:nvPr>
        </p:nvSpPr>
        <p:spPr/>
        <p:txBody>
          <a:bodyPr>
            <a:normAutofit fontScale="92500" lnSpcReduction="10000"/>
          </a:bodyPr>
          <a:lstStyle/>
          <a:p>
            <a:r>
              <a:rPr lang="hu-HU" dirty="0" smtClean="0"/>
              <a:t>A </a:t>
            </a:r>
            <a:r>
              <a:rPr lang="hu-HU" dirty="0"/>
              <a:t>közhatalmi bevételek esetén a befolyt bevételek bármely időpontban történő visszatérítését a kifizetéssel megegyező év közhatalmi bevételeivel szemben, azok csökkentéseként kell nyilvántartásba venni. </a:t>
            </a:r>
            <a:endParaRPr lang="hu-HU" dirty="0" smtClean="0"/>
          </a:p>
          <a:p>
            <a:r>
              <a:rPr lang="hu-HU" dirty="0" smtClean="0"/>
              <a:t>Ha </a:t>
            </a:r>
            <a:r>
              <a:rPr lang="hu-HU" dirty="0"/>
              <a:t>a közhatalmi bevétel összege ennek eredményeként év végén negatív előjelű lenne, annak összegét nullára kell módosítani, és a különbséget kiadásként a K355. Egyéb dologi kiadások rovaton kell elszámolni</a:t>
            </a:r>
            <a:r>
              <a:rPr lang="hu-HU" dirty="0" smtClean="0"/>
              <a:t>.</a:t>
            </a:r>
          </a:p>
          <a:p>
            <a:r>
              <a:rPr lang="hu-HU" dirty="0" smtClean="0"/>
              <a:t>A </a:t>
            </a:r>
            <a:r>
              <a:rPr lang="hu-HU" dirty="0"/>
              <a:t>fenti esetekben a visszatérítésre vonatkozó követelés, kötelezettség keletkezését követően el kell végezni a korábbi költségvetési kiadás/bevétel és a hozzá kapcsolódó kötelezettségvállalás, más fizetési kötelezettség/követelés csökkentését is, és a visszatérítésre vonatkozó követelést, kötelezettséget az adott/kapott előlegek között –ha a közhatalmi bevétel összege ennek eredményeként év végén negatív előjelű lenne, a különbséget a K355. Egyéb dologi kiadások rovatra vonatkozó végleges kötelezettségvállalásként, más fizetési kötelezettségként –kell elszámolni.</a:t>
            </a:r>
          </a:p>
        </p:txBody>
      </p:sp>
    </p:spTree>
    <p:extLst>
      <p:ext uri="{BB962C8B-B14F-4D97-AF65-F5344CB8AC3E}">
        <p14:creationId xmlns:p14="http://schemas.microsoft.com/office/powerpoint/2010/main" val="2270417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Példa közhatalmi bevétel esetén:</a:t>
            </a:r>
          </a:p>
        </p:txBody>
      </p:sp>
      <p:sp>
        <p:nvSpPr>
          <p:cNvPr id="4" name="Dia számának helye 3"/>
          <p:cNvSpPr>
            <a:spLocks noGrp="1"/>
          </p:cNvSpPr>
          <p:nvPr>
            <p:ph type="sldNum" sz="quarter" idx="12"/>
          </p:nvPr>
        </p:nvSpPr>
        <p:spPr/>
        <p:txBody>
          <a:bodyPr/>
          <a:lstStyle/>
          <a:p>
            <a:fld id="{829DC037-E7BD-4C73-8B08-BA96F3CF2969}" type="slidenum">
              <a:rPr lang="hu-HU" smtClean="0"/>
              <a:t>28</a:t>
            </a:fld>
            <a:endParaRPr lang="hu-HU"/>
          </a:p>
        </p:txBody>
      </p:sp>
      <p:sp>
        <p:nvSpPr>
          <p:cNvPr id="3" name="Tartalom helye 2"/>
          <p:cNvSpPr>
            <a:spLocks noGrp="1"/>
          </p:cNvSpPr>
          <p:nvPr>
            <p:ph idx="1"/>
          </p:nvPr>
        </p:nvSpPr>
        <p:spPr>
          <a:xfrm>
            <a:off x="221381" y="1232034"/>
            <a:ext cx="11608067" cy="5124315"/>
          </a:xfrm>
        </p:spPr>
        <p:txBody>
          <a:bodyPr>
            <a:normAutofit fontScale="92500"/>
          </a:bodyPr>
          <a:lstStyle/>
          <a:p>
            <a:pPr marL="514350" indent="-514350">
              <a:buAutoNum type="arabicPeriod"/>
            </a:pPr>
            <a:r>
              <a:rPr lang="hu-HU" dirty="0" smtClean="0"/>
              <a:t>Visszatérítési </a:t>
            </a:r>
            <a:r>
              <a:rPr lang="hu-HU" dirty="0"/>
              <a:t>kötelezettség ismertté válásakor </a:t>
            </a:r>
            <a:r>
              <a:rPr lang="hu-HU" dirty="0" smtClean="0"/>
              <a:t>elszámolás</a:t>
            </a:r>
          </a:p>
          <a:p>
            <a:pPr marL="514350" indent="-514350">
              <a:buAutoNum type="alphaLcParenR"/>
            </a:pPr>
            <a:r>
              <a:rPr lang="hu-HU" dirty="0" smtClean="0"/>
              <a:t>Követelés </a:t>
            </a:r>
            <a:r>
              <a:rPr lang="hu-HU" dirty="0"/>
              <a:t>csökkenéskéntT0041–K093(2</a:t>
            </a:r>
            <a:r>
              <a:rPr lang="hu-HU" dirty="0" smtClean="0"/>
              <a:t>)</a:t>
            </a:r>
          </a:p>
          <a:p>
            <a:pPr marL="0" indent="0">
              <a:buNone/>
            </a:pPr>
            <a:r>
              <a:rPr lang="hu-HU" dirty="0" smtClean="0"/>
              <a:t>b</a:t>
            </a:r>
            <a:r>
              <a:rPr lang="hu-HU" dirty="0"/>
              <a:t>) Teljesítés csökkenéskéntT093(3)–</a:t>
            </a:r>
            <a:r>
              <a:rPr lang="hu-HU" dirty="0" smtClean="0"/>
              <a:t>K005</a:t>
            </a:r>
          </a:p>
          <a:p>
            <a:pPr marL="0" indent="0">
              <a:buNone/>
            </a:pPr>
            <a:endParaRPr lang="hu-HU" dirty="0"/>
          </a:p>
          <a:p>
            <a:pPr marL="0" indent="0">
              <a:buNone/>
            </a:pPr>
            <a:r>
              <a:rPr lang="hu-HU" dirty="0" smtClean="0"/>
              <a:t>2</a:t>
            </a:r>
            <a:r>
              <a:rPr lang="hu-HU" dirty="0"/>
              <a:t>. </a:t>
            </a:r>
            <a:r>
              <a:rPr lang="hu-HU" dirty="0" smtClean="0"/>
              <a:t>A </a:t>
            </a:r>
            <a:r>
              <a:rPr lang="hu-HU" dirty="0"/>
              <a:t>visszatérítés miatti negatív közhatalmi bevételek nullára módosítása év végén: az 1. pont szerintiek </a:t>
            </a:r>
            <a:r>
              <a:rPr lang="hu-HU" dirty="0" smtClean="0"/>
              <a:t>fordítottjaként</a:t>
            </a:r>
          </a:p>
          <a:p>
            <a:pPr marL="0" indent="0">
              <a:buNone/>
            </a:pPr>
            <a:endParaRPr lang="hu-HU" dirty="0" smtClean="0"/>
          </a:p>
          <a:p>
            <a:pPr marL="0" indent="0">
              <a:buNone/>
            </a:pPr>
            <a:r>
              <a:rPr lang="hu-HU" dirty="0" smtClean="0"/>
              <a:t>3</a:t>
            </a:r>
            <a:r>
              <a:rPr lang="hu-HU" dirty="0"/>
              <a:t>. A visszatérítés miatt a nulla és a negatív egyenleg közötti különbözet elszámolása év </a:t>
            </a:r>
            <a:r>
              <a:rPr lang="hu-HU" dirty="0" smtClean="0"/>
              <a:t>végén</a:t>
            </a:r>
          </a:p>
          <a:p>
            <a:pPr marL="514350" indent="-514350">
              <a:buAutoNum type="alphaLcParenR"/>
            </a:pPr>
            <a:r>
              <a:rPr lang="hu-HU" dirty="0" smtClean="0"/>
              <a:t>Végleges </a:t>
            </a:r>
            <a:r>
              <a:rPr lang="hu-HU" dirty="0"/>
              <a:t>kötelezettségvállalásként, más fizetési </a:t>
            </a:r>
            <a:r>
              <a:rPr lang="hu-HU" dirty="0" smtClean="0"/>
              <a:t>kötelezettségkéntT053552–K0022</a:t>
            </a:r>
          </a:p>
          <a:p>
            <a:pPr marL="514350" indent="-514350">
              <a:buAutoNum type="alphaLcParenR"/>
            </a:pPr>
            <a:r>
              <a:rPr lang="hu-HU" dirty="0" smtClean="0"/>
              <a:t>b</a:t>
            </a:r>
            <a:r>
              <a:rPr lang="hu-HU" dirty="0"/>
              <a:t>) TeljesítéskéntT003–K053553</a:t>
            </a:r>
          </a:p>
        </p:txBody>
      </p:sp>
    </p:spTree>
    <p:extLst>
      <p:ext uri="{BB962C8B-B14F-4D97-AF65-F5344CB8AC3E}">
        <p14:creationId xmlns:p14="http://schemas.microsoft.com/office/powerpoint/2010/main" val="1552275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pénzügyi számvitel kapcsolódó részei</a:t>
            </a:r>
          </a:p>
        </p:txBody>
      </p:sp>
      <p:sp>
        <p:nvSpPr>
          <p:cNvPr id="3" name="Tartalom helye 2"/>
          <p:cNvSpPr>
            <a:spLocks noGrp="1"/>
          </p:cNvSpPr>
          <p:nvPr>
            <p:ph idx="1"/>
          </p:nvPr>
        </p:nvSpPr>
        <p:spPr>
          <a:xfrm>
            <a:off x="221381" y="1232035"/>
            <a:ext cx="11608067" cy="5336190"/>
          </a:xfrm>
        </p:spPr>
        <p:txBody>
          <a:bodyPr>
            <a:normAutofit lnSpcReduction="10000"/>
          </a:bodyPr>
          <a:lstStyle/>
          <a:p>
            <a:r>
              <a:rPr lang="hu-HU" dirty="0" smtClean="0"/>
              <a:t>Követelések: A követelések </a:t>
            </a:r>
            <a:r>
              <a:rPr lang="hu-HU" dirty="0"/>
              <a:t>között az egységes rovatrend szerinti rovatokhoz kapcsolódóan vezetett nyilvántartási számlákon nyilvántartott követeléseket kell kimutatni mindaddig, amíg azokat pénzügyileg vagy egyéb módon nem rendezték, el nem engedték vagy behajthatatlan követelésként le nem írták. A követeléseket költségvetési évben esedékes követelések és költségvetési évet követően esedékes követelések, ezen belül a költségvetési bevételek kiemelt előirányzatai és finanszírozási bevételek szerinti tagolásban kell </a:t>
            </a:r>
            <a:r>
              <a:rPr lang="hu-HU" dirty="0" smtClean="0"/>
              <a:t>kimutatni.</a:t>
            </a:r>
          </a:p>
          <a:p>
            <a:endParaRPr lang="hu-HU" dirty="0" smtClean="0"/>
          </a:p>
          <a:p>
            <a:r>
              <a:rPr lang="hu-HU" dirty="0" smtClean="0"/>
              <a:t>Sajátos elszámolások: A bevételként/kiadásként </a:t>
            </a:r>
            <a:r>
              <a:rPr lang="hu-HU" dirty="0"/>
              <a:t>el nem számolható pénzforgalom könyvelésére, valamint az általános forgalmi adó sajátos könyvviteli elszámolására az egységes számlakeret 36. Sajátos elszámolások számlacsoportjának könyvviteli számlái szolgálnak. A könyvviteli számlákon az elszámolásokat a pénzeszközök könyvviteli számláival szemben, nettó módon kell vezetni.</a:t>
            </a:r>
          </a:p>
        </p:txBody>
      </p:sp>
      <p:sp>
        <p:nvSpPr>
          <p:cNvPr id="4" name="Dia számának helye 3"/>
          <p:cNvSpPr>
            <a:spLocks noGrp="1"/>
          </p:cNvSpPr>
          <p:nvPr>
            <p:ph type="sldNum" sz="quarter" idx="12"/>
          </p:nvPr>
        </p:nvSpPr>
        <p:spPr/>
        <p:txBody>
          <a:bodyPr/>
          <a:lstStyle/>
          <a:p>
            <a:fld id="{829DC037-E7BD-4C73-8B08-BA96F3CF2969}" type="slidenum">
              <a:rPr lang="hu-HU" smtClean="0"/>
              <a:t>29</a:t>
            </a:fld>
            <a:endParaRPr lang="hu-HU"/>
          </a:p>
        </p:txBody>
      </p:sp>
    </p:spTree>
    <p:extLst>
      <p:ext uri="{BB962C8B-B14F-4D97-AF65-F5344CB8AC3E}">
        <p14:creationId xmlns:p14="http://schemas.microsoft.com/office/powerpoint/2010/main" val="33783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Általános forgalmi adó elszámolása</a:t>
            </a:r>
          </a:p>
        </p:txBody>
      </p:sp>
      <p:sp>
        <p:nvSpPr>
          <p:cNvPr id="4" name="Dia számának helye 3"/>
          <p:cNvSpPr>
            <a:spLocks noGrp="1"/>
          </p:cNvSpPr>
          <p:nvPr>
            <p:ph type="sldNum" sz="quarter" idx="12"/>
          </p:nvPr>
        </p:nvSpPr>
        <p:spPr/>
        <p:txBody>
          <a:bodyPr/>
          <a:lstStyle/>
          <a:p>
            <a:fld id="{829DC037-E7BD-4C73-8B08-BA96F3CF2969}" type="slidenum">
              <a:rPr lang="hu-HU" smtClean="0"/>
              <a:t>3</a:t>
            </a:fld>
            <a:endParaRPr lang="hu-HU"/>
          </a:p>
        </p:txBody>
      </p:sp>
      <p:sp>
        <p:nvSpPr>
          <p:cNvPr id="3" name="Tartalom helye 2"/>
          <p:cNvSpPr>
            <a:spLocks noGrp="1"/>
          </p:cNvSpPr>
          <p:nvPr>
            <p:ph idx="1"/>
          </p:nvPr>
        </p:nvSpPr>
        <p:spPr>
          <a:xfrm>
            <a:off x="583933" y="981778"/>
            <a:ext cx="11608067" cy="4944928"/>
          </a:xfrm>
        </p:spPr>
        <p:txBody>
          <a:bodyPr/>
          <a:lstStyle/>
          <a:p>
            <a:r>
              <a:rPr lang="hu-HU" dirty="0"/>
              <a:t>1. Előzetesen felszámított általános forgalmi adó a számla beérkezésekor a költségvetési számvitel </a:t>
            </a:r>
            <a:r>
              <a:rPr lang="hu-HU" dirty="0" smtClean="0"/>
              <a:t>szerint:</a:t>
            </a:r>
          </a:p>
          <a:p>
            <a:endParaRPr lang="hu-HU" dirty="0"/>
          </a:p>
          <a:p>
            <a:endParaRPr lang="hu-HU" dirty="0" smtClean="0"/>
          </a:p>
          <a:p>
            <a:r>
              <a:rPr lang="hu-HU" dirty="0"/>
              <a:t>2. Előzetesen felszámított általános forgalmi adó a számla beérkezésekor a pénzügyi számvitel </a:t>
            </a:r>
            <a:r>
              <a:rPr lang="hu-HU" dirty="0" smtClean="0"/>
              <a:t>szerint</a:t>
            </a:r>
          </a:p>
          <a:p>
            <a:pPr marL="0" indent="0">
              <a:buNone/>
            </a:pPr>
            <a:r>
              <a:rPr lang="hu-HU" dirty="0" smtClean="0"/>
              <a:t>a</a:t>
            </a:r>
            <a:r>
              <a:rPr lang="hu-HU" dirty="0"/>
              <a:t>) Levonható általános </a:t>
            </a:r>
            <a:r>
              <a:rPr lang="hu-HU" dirty="0" smtClean="0"/>
              <a:t>forgalmi adó 		T3641 – K4213/4216/4217</a:t>
            </a:r>
          </a:p>
          <a:p>
            <a:pPr marL="0" indent="0">
              <a:buNone/>
            </a:pPr>
            <a:r>
              <a:rPr lang="hu-HU" dirty="0" smtClean="0"/>
              <a:t>b) Nem levonható általános forgalmi adó	T843  – K4213/4216/4217 </a:t>
            </a:r>
            <a:endParaRPr lang="hu-HU" dirty="0"/>
          </a:p>
        </p:txBody>
      </p:sp>
      <p:pic>
        <p:nvPicPr>
          <p:cNvPr id="6" name="Kép 5"/>
          <p:cNvPicPr>
            <a:picLocks noChangeAspect="1"/>
          </p:cNvPicPr>
          <p:nvPr/>
        </p:nvPicPr>
        <p:blipFill>
          <a:blip r:embed="rId2"/>
          <a:stretch>
            <a:fillRect/>
          </a:stretch>
        </p:blipFill>
        <p:spPr>
          <a:xfrm>
            <a:off x="5576552" y="1411423"/>
            <a:ext cx="3863662" cy="1215868"/>
          </a:xfrm>
          <a:prstGeom prst="rect">
            <a:avLst/>
          </a:prstGeom>
        </p:spPr>
      </p:pic>
    </p:spTree>
    <p:extLst>
      <p:ext uri="{BB962C8B-B14F-4D97-AF65-F5344CB8AC3E}">
        <p14:creationId xmlns:p14="http://schemas.microsoft.com/office/powerpoint/2010/main" val="2330026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Felhasznált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pPr>
            <a:r>
              <a:rPr lang="hu-HU" sz="1200" dirty="0" smtClean="0"/>
              <a:t>4/2013 (I.11.) Korm. Rendelet az államháztartás számviteléről</a:t>
            </a:r>
          </a:p>
          <a:p>
            <a:pPr marL="0" indent="0">
              <a:buNone/>
            </a:pPr>
            <a:r>
              <a:rPr lang="hu-HU" sz="1200" dirty="0" smtClean="0"/>
              <a:t>Számviteli törvény</a:t>
            </a:r>
          </a:p>
          <a:p>
            <a:pPr marL="269875" indent="-269875">
              <a:buFont typeface="+mj-lt"/>
              <a:buAutoNum type="arabicPeriod"/>
            </a:pPr>
            <a:endParaRPr lang="hu-HU" sz="1200" dirty="0" smtClean="0"/>
          </a:p>
          <a:p>
            <a:pPr marL="269875" indent="-269875">
              <a:buFont typeface="+mj-lt"/>
              <a:buAutoNum type="arabicPeriod"/>
            </a:pPr>
            <a:endParaRPr lang="hu-HU" sz="1200" dirty="0"/>
          </a:p>
        </p:txBody>
      </p:sp>
      <p:sp>
        <p:nvSpPr>
          <p:cNvPr id="6" name="Dia számának helye 5"/>
          <p:cNvSpPr>
            <a:spLocks noGrp="1"/>
          </p:cNvSpPr>
          <p:nvPr>
            <p:ph type="sldNum" sz="quarter" idx="12"/>
          </p:nvPr>
        </p:nvSpPr>
        <p:spPr/>
        <p:txBody>
          <a:bodyPr/>
          <a:lstStyle/>
          <a:p>
            <a:fld id="{829DC037-E7BD-4C73-8B08-BA96F3CF2969}" type="slidenum">
              <a:rPr lang="hu-HU" smtClean="0"/>
              <a:t>30</a:t>
            </a:fld>
            <a:endParaRPr lang="hu-HU"/>
          </a:p>
        </p:txBody>
      </p:sp>
      <p:sp>
        <p:nvSpPr>
          <p:cNvPr id="4" name="Téglalap 3"/>
          <p:cNvSpPr/>
          <p:nvPr/>
        </p:nvSpPr>
        <p:spPr>
          <a:xfrm>
            <a:off x="831273" y="1555668"/>
            <a:ext cx="10818421" cy="646331"/>
          </a:xfrm>
          <a:prstGeom prst="rect">
            <a:avLst/>
          </a:prstGeom>
        </p:spPr>
        <p:txBody>
          <a:bodyPr wrap="square">
            <a:spAutoFit/>
          </a:bodyPr>
          <a:lstStyle/>
          <a:p>
            <a:endParaRPr lang="hu-HU" dirty="0"/>
          </a:p>
          <a:p>
            <a:pPr>
              <a:defRPr/>
            </a:pPr>
            <a:endParaRPr lang="hu-HU" altLang="hu-HU" dirty="0">
              <a:sym typeface="Wingdings" pitchFamily="2" charset="2"/>
            </a:endParaRPr>
          </a:p>
        </p:txBody>
      </p:sp>
    </p:spTree>
    <p:extLst>
      <p:ext uri="{BB962C8B-B14F-4D97-AF65-F5344CB8AC3E}">
        <p14:creationId xmlns:p14="http://schemas.microsoft.com/office/powerpoint/2010/main" val="1762687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Kötelező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defRPr/>
            </a:pPr>
            <a:r>
              <a:rPr lang="hu-HU" sz="1200" dirty="0"/>
              <a:t>4/2013 (I.11.) Korm. Rendelet az államháztartás </a:t>
            </a:r>
            <a:r>
              <a:rPr lang="hu-HU" sz="1200" dirty="0" smtClean="0"/>
              <a:t>számviteléről</a:t>
            </a:r>
          </a:p>
          <a:p>
            <a:pPr marL="0" indent="0">
              <a:buNone/>
              <a:defRPr/>
            </a:pPr>
            <a:r>
              <a:rPr lang="hu-HU" sz="1200" dirty="0" smtClean="0"/>
              <a:t>Számviteli törvény</a:t>
            </a:r>
            <a:endParaRPr lang="hu-HU" sz="1200" dirty="0"/>
          </a:p>
          <a:p>
            <a:pPr marL="0" indent="0">
              <a:buNone/>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31</a:t>
            </a:fld>
            <a:endParaRPr lang="hu-HU"/>
          </a:p>
        </p:txBody>
      </p:sp>
    </p:spTree>
    <p:extLst>
      <p:ext uri="{BB962C8B-B14F-4D97-AF65-F5344CB8AC3E}">
        <p14:creationId xmlns:p14="http://schemas.microsoft.com/office/powerpoint/2010/main" val="719772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dirty="0" smtClean="0"/>
              <a:t>Tételsor</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a:buAutoNum type="arabicPeriod"/>
              <a:defRPr/>
            </a:pPr>
            <a:r>
              <a:rPr lang="hu-HU" altLang="hu-HU" sz="1200" dirty="0" smtClean="0">
                <a:sym typeface="Wingdings" pitchFamily="2" charset="2"/>
              </a:rPr>
              <a:t>Mit értünk államháztartás rendszerén?</a:t>
            </a:r>
          </a:p>
          <a:p>
            <a:pPr>
              <a:buAutoNum type="arabicPeriod"/>
              <a:defRPr/>
            </a:pPr>
            <a:r>
              <a:rPr lang="hu-HU" altLang="hu-HU" sz="1200" dirty="0" smtClean="0">
                <a:sym typeface="Wingdings" pitchFamily="2" charset="2"/>
              </a:rPr>
              <a:t>Ismertesse a költségvetéstől szóló törvény főbb fejezeteit!</a:t>
            </a:r>
          </a:p>
          <a:p>
            <a:pPr>
              <a:buAutoNum type="arabicPeriod"/>
              <a:defRPr/>
            </a:pPr>
            <a:r>
              <a:rPr lang="hu-HU" altLang="hu-HU" sz="1200" dirty="0" smtClean="0">
                <a:sym typeface="Wingdings" pitchFamily="2" charset="2"/>
              </a:rPr>
              <a:t>Ismertesse a költségvetési szervek gazdasági eseményeit!</a:t>
            </a:r>
          </a:p>
          <a:p>
            <a:pPr>
              <a:buAutoNum type="arabicPeriod"/>
              <a:defRPr/>
            </a:pPr>
            <a:r>
              <a:rPr lang="hu-HU" altLang="hu-HU" sz="1200" dirty="0" smtClean="0">
                <a:sym typeface="Wingdings" pitchFamily="2" charset="2"/>
              </a:rPr>
              <a:t>Mutassa be a gazdasági eseményeket a kiemelt szektor vonatkozásában!</a:t>
            </a:r>
          </a:p>
          <a:p>
            <a:pPr>
              <a:buAutoNum type="arabicPeriod"/>
              <a:defRPr/>
            </a:pPr>
            <a:r>
              <a:rPr lang="hu-HU" altLang="hu-HU" sz="1200" dirty="0" smtClean="0">
                <a:sym typeface="Wingdings" pitchFamily="2" charset="2"/>
              </a:rPr>
              <a:t>Ismertesse az önkormányzatok költségvetésének sajátosságait!</a:t>
            </a:r>
          </a:p>
          <a:p>
            <a:pPr>
              <a:buAutoNum type="arabicPeriod"/>
              <a:defRPr/>
            </a:pPr>
            <a:r>
              <a:rPr lang="hu-HU" altLang="hu-HU" sz="1200" dirty="0" smtClean="0">
                <a:sym typeface="Wingdings" pitchFamily="2" charset="2"/>
              </a:rPr>
              <a:t>Ismertesse a központi költségvetés könyvvezetésének sajátosságait!</a:t>
            </a:r>
          </a:p>
          <a:p>
            <a:pPr>
              <a:buAutoNum type="arabicPeriod"/>
              <a:defRPr/>
            </a:pPr>
            <a:r>
              <a:rPr lang="hu-HU" altLang="hu-HU" sz="1200" dirty="0" smtClean="0">
                <a:sym typeface="Wingdings" pitchFamily="2" charset="2"/>
              </a:rPr>
              <a:t>Ismertesse a kiadások elszámolási rendszerét!</a:t>
            </a:r>
          </a:p>
          <a:p>
            <a:pPr>
              <a:buAutoNum type="arabicPeriod"/>
              <a:defRPr/>
            </a:pPr>
            <a:r>
              <a:rPr lang="hu-HU" altLang="hu-HU" sz="1200" dirty="0" smtClean="0">
                <a:sym typeface="Wingdings" pitchFamily="2" charset="2"/>
              </a:rPr>
              <a:t>Ismertesse a költségvetés bevételi rendszerét!</a:t>
            </a:r>
          </a:p>
          <a:p>
            <a:pPr>
              <a:buAutoNum type="arabicPeriod"/>
              <a:defRPr/>
            </a:pPr>
            <a:r>
              <a:rPr lang="hu-HU" altLang="hu-HU" sz="1200" dirty="0" smtClean="0">
                <a:sym typeface="Wingdings" pitchFamily="2" charset="2"/>
              </a:rPr>
              <a:t>Ismertesse a befektetett eszközök elszámolási rendszerét!</a:t>
            </a:r>
          </a:p>
          <a:p>
            <a:pPr>
              <a:buAutoNum type="arabicPeriod"/>
              <a:defRPr/>
            </a:pPr>
            <a:r>
              <a:rPr lang="hu-HU" altLang="hu-HU" sz="1200" dirty="0" smtClean="0">
                <a:sym typeface="Wingdings" pitchFamily="2" charset="2"/>
              </a:rPr>
              <a:t>Ismertesse a munkabér elszámolás különös szabályait!</a:t>
            </a:r>
          </a:p>
          <a:p>
            <a:pPr>
              <a:buAutoNum type="arabicPeriod"/>
              <a:defRPr/>
            </a:pPr>
            <a:r>
              <a:rPr lang="hu-HU" altLang="hu-HU" sz="1200" dirty="0" smtClean="0">
                <a:sym typeface="Wingdings" pitchFamily="2" charset="2"/>
              </a:rPr>
              <a:t>Mutassa be a költségvetési támogatás rendszerét!</a:t>
            </a:r>
          </a:p>
          <a:p>
            <a:pPr>
              <a:buAutoNum type="arabicPeriod"/>
              <a:defRPr/>
            </a:pPr>
            <a:r>
              <a:rPr lang="hu-HU" altLang="hu-HU" sz="1200" dirty="0" smtClean="0">
                <a:sym typeface="Wingdings" pitchFamily="2" charset="2"/>
              </a:rPr>
              <a:t>Ismertesse a költségvetési zárlat folyamatát!</a:t>
            </a:r>
          </a:p>
          <a:p>
            <a:pPr>
              <a:buAutoNum type="arabicPeriod"/>
              <a:defRPr/>
            </a:pPr>
            <a:r>
              <a:rPr lang="hu-HU" altLang="hu-HU" sz="1200" dirty="0" smtClean="0">
                <a:sym typeface="Wingdings" pitchFamily="2" charset="2"/>
              </a:rPr>
              <a:t>Mutassa be a költségvetési beszámoló sorrendjét és sajátosságait!</a:t>
            </a:r>
          </a:p>
          <a:p>
            <a:pPr>
              <a:buAutoNum type="arabicPeriod"/>
              <a:defRPr/>
            </a:pPr>
            <a:r>
              <a:rPr lang="hu-HU" altLang="hu-HU" sz="1200" dirty="0" smtClean="0">
                <a:sym typeface="Wingdings" pitchFamily="2" charset="2"/>
              </a:rPr>
              <a:t>Mutassa be a beszámoló elemzést!</a:t>
            </a:r>
          </a:p>
          <a:p>
            <a:pPr>
              <a:buAutoNum type="arabicPeriod"/>
              <a:defRPr/>
            </a:pPr>
            <a:r>
              <a:rPr lang="hu-HU" altLang="hu-HU" sz="1200" dirty="0" smtClean="0">
                <a:sym typeface="Wingdings" pitchFamily="2" charset="2"/>
              </a:rPr>
              <a:t>Ismertesse a költségvetés készítés szabályait!</a:t>
            </a:r>
          </a:p>
          <a:p>
            <a:pPr>
              <a:buAutoNum type="arabicPeriod"/>
              <a:defRPr/>
            </a:pPr>
            <a:r>
              <a:rPr lang="hu-HU" altLang="hu-HU" sz="1200" dirty="0" smtClean="0">
                <a:sym typeface="Wingdings" pitchFamily="2" charset="2"/>
              </a:rPr>
              <a:t>Mutassa be a normál számvitel és a költségvetés számvitel azonosságait</a:t>
            </a:r>
            <a:r>
              <a:rPr lang="hu-HU" altLang="hu-HU" sz="1200" smtClean="0">
                <a:sym typeface="Wingdings" pitchFamily="2" charset="2"/>
              </a:rPr>
              <a:t>, különbségeit!</a:t>
            </a:r>
            <a:endParaRPr lang="hu-HU" altLang="hu-HU" sz="1200" dirty="0" smtClean="0">
              <a:sym typeface="Wingdings" pitchFamily="2" charset="2"/>
            </a:endParaRPr>
          </a:p>
          <a:p>
            <a:pPr>
              <a:buAutoNum type="arabicPeriod"/>
              <a:defRPr/>
            </a:pPr>
            <a:endParaRPr lang="hu-HU" altLang="hu-HU" sz="1200" dirty="0" smtClean="0">
              <a:sym typeface="Wingdings" pitchFamily="2" charset="2"/>
            </a:endParaRPr>
          </a:p>
          <a:p>
            <a:pPr>
              <a:buAutoNum type="arabicPeriod"/>
              <a:defRPr/>
            </a:pPr>
            <a:endParaRPr lang="hu-HU" altLang="hu-HU" sz="1200" dirty="0" smtClean="0">
              <a:sym typeface="Wingdings" pitchFamily="2" charset="2"/>
            </a:endParaRPr>
          </a:p>
          <a:p>
            <a:pPr>
              <a:buAutoNum type="arabicPeriod"/>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32</a:t>
            </a:fld>
            <a:endParaRPr lang="hu-HU"/>
          </a:p>
        </p:txBody>
      </p:sp>
    </p:spTree>
    <p:extLst>
      <p:ext uri="{BB962C8B-B14F-4D97-AF65-F5344CB8AC3E}">
        <p14:creationId xmlns:p14="http://schemas.microsoft.com/office/powerpoint/2010/main" val="4102183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Ellenőrző kérdések</a:t>
            </a:r>
            <a:endParaRPr lang="hu-HU" b="1" dirty="0"/>
          </a:p>
        </p:txBody>
      </p:sp>
      <p:sp>
        <p:nvSpPr>
          <p:cNvPr id="3" name="Szöveg helye 2"/>
          <p:cNvSpPr>
            <a:spLocks noGrp="1"/>
          </p:cNvSpPr>
          <p:nvPr>
            <p:ph type="body"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33</a:t>
            </a:fld>
            <a:endParaRPr lang="hu-HU"/>
          </a:p>
        </p:txBody>
      </p:sp>
    </p:spTree>
    <p:extLst>
      <p:ext uri="{BB962C8B-B14F-4D97-AF65-F5344CB8AC3E}">
        <p14:creationId xmlns:p14="http://schemas.microsoft.com/office/powerpoint/2010/main" val="3812787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Fogalmazza meg az államháztartási számvitelben a valódiság elvét!</a:t>
            </a:r>
            <a:endParaRPr lang="hu-HU" dirty="0"/>
          </a:p>
        </p:txBody>
      </p:sp>
      <p:sp>
        <p:nvSpPr>
          <p:cNvPr id="3" name="Tartalom helye 2"/>
          <p:cNvSpPr>
            <a:spLocks noGrp="1"/>
          </p:cNvSpPr>
          <p:nvPr>
            <p:ph idx="1"/>
          </p:nvPr>
        </p:nvSpPr>
        <p:spPr>
          <a:xfrm>
            <a:off x="593766" y="1232035"/>
            <a:ext cx="10497787" cy="4944928"/>
          </a:xfrm>
        </p:spPr>
        <p:txBody>
          <a:bodyPr/>
          <a:lstStyle/>
          <a:p>
            <a:endParaRPr lang="hu-HU" dirty="0" smtClean="0"/>
          </a:p>
          <a:p>
            <a:r>
              <a:rPr lang="hu-HU" dirty="0" smtClean="0"/>
              <a:t>a </a:t>
            </a:r>
            <a:r>
              <a:rPr lang="hu-HU" dirty="0"/>
              <a:t>tervezés során biztosítani kell a bevételek közgazdasági megalapozottságát, valamint azt, hogy annyi kiadás kerüljön megállapításra, amennyi a közfeladatok ellátásához indokoltan szükséges</a:t>
            </a:r>
          </a:p>
        </p:txBody>
      </p:sp>
      <p:sp>
        <p:nvSpPr>
          <p:cNvPr id="4" name="Dia számának helye 3"/>
          <p:cNvSpPr>
            <a:spLocks noGrp="1"/>
          </p:cNvSpPr>
          <p:nvPr>
            <p:ph type="sldNum" sz="quarter" idx="12"/>
          </p:nvPr>
        </p:nvSpPr>
        <p:spPr/>
        <p:txBody>
          <a:bodyPr/>
          <a:lstStyle/>
          <a:p>
            <a:fld id="{829DC037-E7BD-4C73-8B08-BA96F3CF2969}" type="slidenum">
              <a:rPr lang="hu-HU" smtClean="0"/>
              <a:t>34</a:t>
            </a:fld>
            <a:endParaRPr lang="hu-HU"/>
          </a:p>
        </p:txBody>
      </p:sp>
    </p:spTree>
    <p:extLst>
      <p:ext uri="{BB962C8B-B14F-4D97-AF65-F5344CB8AC3E}">
        <p14:creationId xmlns:p14="http://schemas.microsoft.com/office/powerpoint/2010/main" val="4601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 felhasználási kötöttség elve mit mond ki?</a:t>
            </a:r>
            <a:endParaRPr lang="hu-HU" dirty="0"/>
          </a:p>
        </p:txBody>
      </p:sp>
      <p:sp>
        <p:nvSpPr>
          <p:cNvPr id="3" name="Tartalom helye 2"/>
          <p:cNvSpPr>
            <a:spLocks noGrp="1"/>
          </p:cNvSpPr>
          <p:nvPr>
            <p:ph idx="1"/>
          </p:nvPr>
        </p:nvSpPr>
        <p:spPr/>
        <p:txBody>
          <a:bodyPr/>
          <a:lstStyle/>
          <a:p>
            <a:endParaRPr lang="hu-HU" dirty="0" smtClean="0"/>
          </a:p>
          <a:p>
            <a:r>
              <a:rPr lang="hu-HU" dirty="0"/>
              <a:t>a gazdálkodás során biztosítani kell, hogy a bevételek és kiadások tervezés során megállapított célhoz kötötten kerüljenek felhasználásra</a:t>
            </a:r>
          </a:p>
        </p:txBody>
      </p:sp>
      <p:sp>
        <p:nvSpPr>
          <p:cNvPr id="4" name="Dia számának helye 3"/>
          <p:cNvSpPr>
            <a:spLocks noGrp="1"/>
          </p:cNvSpPr>
          <p:nvPr>
            <p:ph type="sldNum" sz="quarter" idx="12"/>
          </p:nvPr>
        </p:nvSpPr>
        <p:spPr/>
        <p:txBody>
          <a:bodyPr/>
          <a:lstStyle/>
          <a:p>
            <a:fld id="{829DC037-E7BD-4C73-8B08-BA96F3CF2969}" type="slidenum">
              <a:rPr lang="hu-HU" smtClean="0"/>
              <a:t>35</a:t>
            </a:fld>
            <a:endParaRPr lang="hu-HU"/>
          </a:p>
        </p:txBody>
      </p:sp>
    </p:spTree>
    <p:extLst>
      <p:ext uri="{BB962C8B-B14F-4D97-AF65-F5344CB8AC3E}">
        <p14:creationId xmlns:p14="http://schemas.microsoft.com/office/powerpoint/2010/main" val="1892426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Mik tartoznak az immateriális javak közé a költségvetési mérlegben?</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36</a:t>
            </a:fld>
            <a:endParaRPr lang="hu-HU"/>
          </a:p>
        </p:txBody>
      </p:sp>
      <p:pic>
        <p:nvPicPr>
          <p:cNvPr id="5" name="Tartalom helye 4"/>
          <p:cNvPicPr>
            <a:picLocks noChangeAspect="1"/>
          </p:cNvPicPr>
          <p:nvPr/>
        </p:nvPicPr>
        <p:blipFill>
          <a:blip r:embed="rId2"/>
          <a:stretch>
            <a:fillRect/>
          </a:stretch>
        </p:blipFill>
        <p:spPr>
          <a:xfrm>
            <a:off x="1455312" y="1232035"/>
            <a:ext cx="9034329" cy="5124315"/>
          </a:xfrm>
          <a:prstGeom prst="rect">
            <a:avLst/>
          </a:prstGeom>
        </p:spPr>
      </p:pic>
    </p:spTree>
    <p:extLst>
      <p:ext uri="{BB962C8B-B14F-4D97-AF65-F5344CB8AC3E}">
        <p14:creationId xmlns:p14="http://schemas.microsoft.com/office/powerpoint/2010/main" val="28930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értünk vételár, eladási ár alatt a költségvetésben?</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37</a:t>
            </a:fld>
            <a:endParaRPr lang="hu-HU"/>
          </a:p>
        </p:txBody>
      </p:sp>
      <p:pic>
        <p:nvPicPr>
          <p:cNvPr id="5" name="Tartalom helye 4"/>
          <p:cNvPicPr>
            <a:picLocks noGrp="1" noChangeAspect="1"/>
          </p:cNvPicPr>
          <p:nvPr>
            <p:ph idx="1"/>
          </p:nvPr>
        </p:nvPicPr>
        <p:blipFill>
          <a:blip r:embed="rId2"/>
          <a:stretch>
            <a:fillRect/>
          </a:stretch>
        </p:blipFill>
        <p:spPr>
          <a:xfrm>
            <a:off x="823415" y="981778"/>
            <a:ext cx="9959957" cy="5212960"/>
          </a:xfrm>
          <a:prstGeom prst="rect">
            <a:avLst/>
          </a:prstGeom>
        </p:spPr>
      </p:pic>
    </p:spTree>
    <p:extLst>
      <p:ext uri="{BB962C8B-B14F-4D97-AF65-F5344CB8AC3E}">
        <p14:creationId xmlns:p14="http://schemas.microsoft.com/office/powerpoint/2010/main" val="36008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nemzeti vagyonba milyen eszközt lehet kimutatni?</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38</a:t>
            </a:fld>
            <a:endParaRPr lang="hu-HU"/>
          </a:p>
        </p:txBody>
      </p:sp>
      <p:pic>
        <p:nvPicPr>
          <p:cNvPr id="5" name="Tartalom helye 4"/>
          <p:cNvPicPr>
            <a:picLocks noGrp="1" noChangeAspect="1"/>
          </p:cNvPicPr>
          <p:nvPr>
            <p:ph idx="1"/>
          </p:nvPr>
        </p:nvPicPr>
        <p:blipFill>
          <a:blip r:embed="rId2"/>
          <a:stretch>
            <a:fillRect/>
          </a:stretch>
        </p:blipFill>
        <p:spPr>
          <a:xfrm>
            <a:off x="1571223" y="980969"/>
            <a:ext cx="8505887" cy="5200889"/>
          </a:xfrm>
          <a:prstGeom prst="rect">
            <a:avLst/>
          </a:prstGeom>
        </p:spPr>
      </p:pic>
    </p:spTree>
    <p:extLst>
      <p:ext uri="{BB962C8B-B14F-4D97-AF65-F5344CB8AC3E}">
        <p14:creationId xmlns:p14="http://schemas.microsoft.com/office/powerpoint/2010/main" val="2970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 nemzeti </a:t>
            </a:r>
            <a:r>
              <a:rPr lang="hu-HU" dirty="0"/>
              <a:t>v</a:t>
            </a:r>
            <a:r>
              <a:rPr lang="hu-HU" dirty="0" smtClean="0"/>
              <a:t>agyonba tartozó befektetett eszközöket!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39</a:t>
            </a:fld>
            <a:endParaRPr lang="hu-HU"/>
          </a:p>
        </p:txBody>
      </p:sp>
      <p:pic>
        <p:nvPicPr>
          <p:cNvPr id="5" name="Tartalom helye 4"/>
          <p:cNvPicPr>
            <a:picLocks noGrp="1" noChangeAspect="1"/>
          </p:cNvPicPr>
          <p:nvPr>
            <p:ph idx="1"/>
          </p:nvPr>
        </p:nvPicPr>
        <p:blipFill>
          <a:blip r:embed="rId2"/>
          <a:stretch>
            <a:fillRect/>
          </a:stretch>
        </p:blipFill>
        <p:spPr>
          <a:xfrm>
            <a:off x="2763044" y="1285081"/>
            <a:ext cx="6524625" cy="4838700"/>
          </a:xfrm>
          <a:prstGeom prst="rect">
            <a:avLst/>
          </a:prstGeom>
        </p:spPr>
      </p:pic>
    </p:spTree>
    <p:extLst>
      <p:ext uri="{BB962C8B-B14F-4D97-AF65-F5344CB8AC3E}">
        <p14:creationId xmlns:p14="http://schemas.microsoft.com/office/powerpoint/2010/main" val="16621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általános forgalmi adó elszámolása</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a:t>
            </a:fld>
            <a:endParaRPr lang="hu-HU"/>
          </a:p>
        </p:txBody>
      </p:sp>
      <p:pic>
        <p:nvPicPr>
          <p:cNvPr id="6" name="Tartalom helye 5"/>
          <p:cNvPicPr>
            <a:picLocks noGrp="1" noChangeAspect="1"/>
          </p:cNvPicPr>
          <p:nvPr>
            <p:ph idx="1"/>
          </p:nvPr>
        </p:nvPicPr>
        <p:blipFill>
          <a:blip r:embed="rId2"/>
          <a:stretch>
            <a:fillRect/>
          </a:stretch>
        </p:blipFill>
        <p:spPr>
          <a:xfrm>
            <a:off x="700503" y="1184856"/>
            <a:ext cx="10228971" cy="4662152"/>
          </a:xfrm>
          <a:prstGeom prst="rect">
            <a:avLst/>
          </a:prstGeom>
        </p:spPr>
      </p:pic>
    </p:spTree>
    <p:extLst>
      <p:ext uri="{BB962C8B-B14F-4D97-AF65-F5344CB8AC3E}">
        <p14:creationId xmlns:p14="http://schemas.microsoft.com/office/powerpoint/2010/main" val="4173877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határozzuk meg a koncesszióba adott eszközök értékét?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40</a:t>
            </a:fld>
            <a:endParaRPr lang="hu-HU"/>
          </a:p>
        </p:txBody>
      </p:sp>
      <p:pic>
        <p:nvPicPr>
          <p:cNvPr id="5" name="Tartalom helye 4"/>
          <p:cNvPicPr>
            <a:picLocks noGrp="1" noChangeAspect="1"/>
          </p:cNvPicPr>
          <p:nvPr>
            <p:ph idx="1"/>
          </p:nvPr>
        </p:nvPicPr>
        <p:blipFill>
          <a:blip r:embed="rId2"/>
          <a:stretch>
            <a:fillRect/>
          </a:stretch>
        </p:blipFill>
        <p:spPr>
          <a:xfrm>
            <a:off x="695735" y="1197735"/>
            <a:ext cx="10213660" cy="4803820"/>
          </a:xfrm>
          <a:prstGeom prst="rect">
            <a:avLst/>
          </a:prstGeom>
        </p:spPr>
      </p:pic>
    </p:spTree>
    <p:extLst>
      <p:ext uri="{BB962C8B-B14F-4D97-AF65-F5344CB8AC3E}">
        <p14:creationId xmlns:p14="http://schemas.microsoft.com/office/powerpoint/2010/main" val="13876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 számolható el az immateriális javak értékhelyesbítéseként?</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41</a:t>
            </a:fld>
            <a:endParaRPr lang="hu-HU"/>
          </a:p>
        </p:txBody>
      </p:sp>
      <p:pic>
        <p:nvPicPr>
          <p:cNvPr id="5" name="Tartalom helye 4"/>
          <p:cNvPicPr>
            <a:picLocks noChangeAspect="1"/>
          </p:cNvPicPr>
          <p:nvPr/>
        </p:nvPicPr>
        <p:blipFill>
          <a:blip r:embed="rId2"/>
          <a:stretch>
            <a:fillRect/>
          </a:stretch>
        </p:blipFill>
        <p:spPr>
          <a:xfrm>
            <a:off x="221381" y="1292912"/>
            <a:ext cx="10557582" cy="4752304"/>
          </a:xfrm>
          <a:prstGeom prst="rect">
            <a:avLst/>
          </a:prstGeom>
        </p:spPr>
      </p:pic>
    </p:spTree>
    <p:extLst>
      <p:ext uri="{BB962C8B-B14F-4D97-AF65-F5344CB8AC3E}">
        <p14:creationId xmlns:p14="http://schemas.microsoft.com/office/powerpoint/2010/main" val="32602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értünk bekerülési érték alatt?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42</a:t>
            </a:fld>
            <a:endParaRPr lang="hu-HU"/>
          </a:p>
        </p:txBody>
      </p:sp>
      <p:pic>
        <p:nvPicPr>
          <p:cNvPr id="5" name="Tartalom helye 4"/>
          <p:cNvPicPr>
            <a:picLocks noGrp="1" noChangeAspect="1"/>
          </p:cNvPicPr>
          <p:nvPr>
            <p:ph idx="1"/>
          </p:nvPr>
        </p:nvPicPr>
        <p:blipFill>
          <a:blip r:embed="rId2"/>
          <a:stretch>
            <a:fillRect/>
          </a:stretch>
        </p:blipFill>
        <p:spPr>
          <a:xfrm>
            <a:off x="1313646" y="1072033"/>
            <a:ext cx="9076890" cy="5071190"/>
          </a:xfrm>
          <a:prstGeom prst="rect">
            <a:avLst/>
          </a:prstGeom>
        </p:spPr>
      </p:pic>
    </p:spTree>
    <p:extLst>
      <p:ext uri="{BB962C8B-B14F-4D97-AF65-F5344CB8AC3E}">
        <p14:creationId xmlns:p14="http://schemas.microsoft.com/office/powerpoint/2010/main" val="336948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Mérlegben mit kell kimutatni a beruházások közt?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43</a:t>
            </a:fld>
            <a:endParaRPr lang="hu-HU"/>
          </a:p>
        </p:txBody>
      </p:sp>
      <p:pic>
        <p:nvPicPr>
          <p:cNvPr id="5" name="Tartalom helye 4"/>
          <p:cNvPicPr>
            <a:picLocks noGrp="1" noChangeAspect="1"/>
          </p:cNvPicPr>
          <p:nvPr>
            <p:ph idx="1"/>
          </p:nvPr>
        </p:nvPicPr>
        <p:blipFill>
          <a:blip r:embed="rId2"/>
          <a:stretch>
            <a:fillRect/>
          </a:stretch>
        </p:blipFill>
        <p:spPr>
          <a:xfrm>
            <a:off x="1867437" y="1083947"/>
            <a:ext cx="8365714" cy="5272403"/>
          </a:xfrm>
          <a:prstGeom prst="rect">
            <a:avLst/>
          </a:prstGeom>
        </p:spPr>
      </p:pic>
    </p:spTree>
    <p:extLst>
      <p:ext uri="{BB962C8B-B14F-4D97-AF65-F5344CB8AC3E}">
        <p14:creationId xmlns:p14="http://schemas.microsoft.com/office/powerpoint/2010/main" val="86299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mutatunk ki a Mérlegben a beruházások közt?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44</a:t>
            </a:fld>
            <a:endParaRPr lang="hu-HU"/>
          </a:p>
        </p:txBody>
      </p:sp>
      <p:pic>
        <p:nvPicPr>
          <p:cNvPr id="5" name="Tartalom helye 4"/>
          <p:cNvPicPr>
            <a:picLocks noGrp="1" noChangeAspect="1"/>
          </p:cNvPicPr>
          <p:nvPr>
            <p:ph idx="1"/>
          </p:nvPr>
        </p:nvPicPr>
        <p:blipFill>
          <a:blip r:embed="rId2"/>
          <a:stretch>
            <a:fillRect/>
          </a:stretch>
        </p:blipFill>
        <p:spPr>
          <a:xfrm>
            <a:off x="798491" y="1059596"/>
            <a:ext cx="9434658" cy="5296753"/>
          </a:xfrm>
          <a:prstGeom prst="rect">
            <a:avLst/>
          </a:prstGeom>
        </p:spPr>
      </p:pic>
    </p:spTree>
    <p:extLst>
      <p:ext uri="{BB962C8B-B14F-4D97-AF65-F5344CB8AC3E}">
        <p14:creationId xmlns:p14="http://schemas.microsoft.com/office/powerpoint/2010/main" val="10402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69"/>
            <a:ext cx="7979344" cy="1343851"/>
          </a:xfrm>
        </p:spPr>
        <p:txBody>
          <a:bodyPr>
            <a:normAutofit fontScale="90000"/>
          </a:bodyPr>
          <a:lstStyle/>
          <a:p>
            <a:r>
              <a:rPr lang="hu-HU" dirty="0" smtClean="0"/>
              <a:t>Hogy határozzuk meg a használatba vett ill. mérlegben nem szereplő tárgyi eszközök értékét?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45</a:t>
            </a:fld>
            <a:endParaRPr lang="hu-HU"/>
          </a:p>
        </p:txBody>
      </p:sp>
      <p:pic>
        <p:nvPicPr>
          <p:cNvPr id="5" name="Tartalom helye 4"/>
          <p:cNvPicPr>
            <a:picLocks noGrp="1" noChangeAspect="1"/>
          </p:cNvPicPr>
          <p:nvPr>
            <p:ph idx="1"/>
          </p:nvPr>
        </p:nvPicPr>
        <p:blipFill>
          <a:blip r:embed="rId2"/>
          <a:stretch>
            <a:fillRect/>
          </a:stretch>
        </p:blipFill>
        <p:spPr>
          <a:xfrm>
            <a:off x="785611" y="1957588"/>
            <a:ext cx="9659155" cy="3899895"/>
          </a:xfrm>
          <a:prstGeom prst="rect">
            <a:avLst/>
          </a:prstGeom>
        </p:spPr>
      </p:pic>
    </p:spTree>
    <p:extLst>
      <p:ext uri="{BB962C8B-B14F-4D97-AF65-F5344CB8AC3E}">
        <p14:creationId xmlns:p14="http://schemas.microsoft.com/office/powerpoint/2010/main" val="242607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69"/>
            <a:ext cx="7979344" cy="1263169"/>
          </a:xfrm>
        </p:spPr>
        <p:txBody>
          <a:bodyPr>
            <a:normAutofit fontScale="90000"/>
          </a:bodyPr>
          <a:lstStyle/>
          <a:p>
            <a:r>
              <a:rPr lang="hu-HU" dirty="0" smtClean="0"/>
              <a:t>Hogy határozzuk meg követelésként átvett, ill. a csere útján beszerzett eszközök bekerülési értékét?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46</a:t>
            </a:fld>
            <a:endParaRPr lang="hu-HU"/>
          </a:p>
        </p:txBody>
      </p:sp>
      <p:pic>
        <p:nvPicPr>
          <p:cNvPr id="5" name="Tartalom helye 4"/>
          <p:cNvPicPr>
            <a:picLocks noGrp="1" noChangeAspect="1"/>
          </p:cNvPicPr>
          <p:nvPr>
            <p:ph idx="1"/>
          </p:nvPr>
        </p:nvPicPr>
        <p:blipFill>
          <a:blip r:embed="rId2"/>
          <a:stretch>
            <a:fillRect/>
          </a:stretch>
        </p:blipFill>
        <p:spPr>
          <a:xfrm>
            <a:off x="1790164" y="1378039"/>
            <a:ext cx="8566024" cy="4978311"/>
          </a:xfrm>
          <a:prstGeom prst="rect">
            <a:avLst/>
          </a:prstGeom>
        </p:spPr>
      </p:pic>
    </p:spTree>
    <p:extLst>
      <p:ext uri="{BB962C8B-B14F-4D97-AF65-F5344CB8AC3E}">
        <p14:creationId xmlns:p14="http://schemas.microsoft.com/office/powerpoint/2010/main" val="32906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határozzuk meg a térítés nélkül átvett eszközök  bekerülési értékét?</a:t>
            </a:r>
            <a:endParaRPr lang="hu-HU" dirty="0"/>
          </a:p>
        </p:txBody>
      </p:sp>
      <p:pic>
        <p:nvPicPr>
          <p:cNvPr id="5" name="Tartalom helye 4"/>
          <p:cNvPicPr>
            <a:picLocks noGrp="1" noChangeAspect="1"/>
          </p:cNvPicPr>
          <p:nvPr>
            <p:ph idx="1"/>
          </p:nvPr>
        </p:nvPicPr>
        <p:blipFill>
          <a:blip r:embed="rId2"/>
          <a:stretch>
            <a:fillRect/>
          </a:stretch>
        </p:blipFill>
        <p:spPr>
          <a:xfrm>
            <a:off x="838541" y="2343954"/>
            <a:ext cx="10311147" cy="27045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47</a:t>
            </a:fld>
            <a:endParaRPr lang="hu-HU"/>
          </a:p>
        </p:txBody>
      </p:sp>
    </p:spTree>
    <p:extLst>
      <p:ext uri="{BB962C8B-B14F-4D97-AF65-F5344CB8AC3E}">
        <p14:creationId xmlns:p14="http://schemas.microsoft.com/office/powerpoint/2010/main" val="6158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határozzuk meg a pénzügyi lízingként átvett eszközök bekerülési értékét?</a:t>
            </a:r>
            <a:endParaRPr lang="hu-HU" dirty="0"/>
          </a:p>
        </p:txBody>
      </p:sp>
      <p:pic>
        <p:nvPicPr>
          <p:cNvPr id="5" name="Tartalom helye 4"/>
          <p:cNvPicPr>
            <a:picLocks noGrp="1" noChangeAspect="1"/>
          </p:cNvPicPr>
          <p:nvPr>
            <p:ph idx="1"/>
          </p:nvPr>
        </p:nvPicPr>
        <p:blipFill>
          <a:blip r:embed="rId2"/>
          <a:stretch>
            <a:fillRect/>
          </a:stretch>
        </p:blipFill>
        <p:spPr>
          <a:xfrm>
            <a:off x="930760" y="2305318"/>
            <a:ext cx="10129515" cy="278183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48</a:t>
            </a:fld>
            <a:endParaRPr lang="hu-HU"/>
          </a:p>
        </p:txBody>
      </p:sp>
    </p:spTree>
    <p:extLst>
      <p:ext uri="{BB962C8B-B14F-4D97-AF65-F5344CB8AC3E}">
        <p14:creationId xmlns:p14="http://schemas.microsoft.com/office/powerpoint/2010/main" val="26571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Mikor nem lehet elszámolni értékcsökkenést? </a:t>
            </a:r>
            <a:endParaRPr lang="hu-HU" dirty="0"/>
          </a:p>
        </p:txBody>
      </p:sp>
      <p:pic>
        <p:nvPicPr>
          <p:cNvPr id="5" name="Tartalom helye 4"/>
          <p:cNvPicPr>
            <a:picLocks noGrp="1" noChangeAspect="1"/>
          </p:cNvPicPr>
          <p:nvPr>
            <p:ph idx="1"/>
          </p:nvPr>
        </p:nvPicPr>
        <p:blipFill>
          <a:blip r:embed="rId2"/>
          <a:stretch>
            <a:fillRect/>
          </a:stretch>
        </p:blipFill>
        <p:spPr>
          <a:xfrm>
            <a:off x="840777" y="2318197"/>
            <a:ext cx="10967360" cy="192439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49</a:t>
            </a:fld>
            <a:endParaRPr lang="hu-HU"/>
          </a:p>
        </p:txBody>
      </p:sp>
    </p:spTree>
    <p:extLst>
      <p:ext uri="{BB962C8B-B14F-4D97-AF65-F5344CB8AC3E}">
        <p14:creationId xmlns:p14="http://schemas.microsoft.com/office/powerpoint/2010/main" val="41327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Általános forgalmi adó elszámolása</a:t>
            </a:r>
          </a:p>
        </p:txBody>
      </p:sp>
      <p:sp>
        <p:nvSpPr>
          <p:cNvPr id="4" name="Dia számának helye 3"/>
          <p:cNvSpPr>
            <a:spLocks noGrp="1"/>
          </p:cNvSpPr>
          <p:nvPr>
            <p:ph type="sldNum" sz="quarter" idx="12"/>
          </p:nvPr>
        </p:nvSpPr>
        <p:spPr/>
        <p:txBody>
          <a:bodyPr/>
          <a:lstStyle/>
          <a:p>
            <a:fld id="{829DC037-E7BD-4C73-8B08-BA96F3CF2969}" type="slidenum">
              <a:rPr lang="hu-HU" smtClean="0"/>
              <a:t>5</a:t>
            </a:fld>
            <a:endParaRPr lang="hu-HU"/>
          </a:p>
        </p:txBody>
      </p:sp>
      <p:pic>
        <p:nvPicPr>
          <p:cNvPr id="6" name="Tartalom helye 5"/>
          <p:cNvPicPr>
            <a:picLocks noGrp="1" noChangeAspect="1"/>
          </p:cNvPicPr>
          <p:nvPr>
            <p:ph idx="1"/>
          </p:nvPr>
        </p:nvPicPr>
        <p:blipFill>
          <a:blip r:embed="rId2"/>
          <a:stretch>
            <a:fillRect/>
          </a:stretch>
        </p:blipFill>
        <p:spPr>
          <a:xfrm>
            <a:off x="862885" y="1313646"/>
            <a:ext cx="10090666" cy="1841678"/>
          </a:xfrm>
          <a:prstGeom prst="rect">
            <a:avLst/>
          </a:prstGeom>
        </p:spPr>
      </p:pic>
      <p:pic>
        <p:nvPicPr>
          <p:cNvPr id="7" name="Kép 6"/>
          <p:cNvPicPr>
            <a:picLocks noChangeAspect="1"/>
          </p:cNvPicPr>
          <p:nvPr/>
        </p:nvPicPr>
        <p:blipFill>
          <a:blip r:embed="rId3"/>
          <a:stretch>
            <a:fillRect/>
          </a:stretch>
        </p:blipFill>
        <p:spPr>
          <a:xfrm>
            <a:off x="862885" y="3155323"/>
            <a:ext cx="10090665" cy="3309871"/>
          </a:xfrm>
          <a:prstGeom prst="rect">
            <a:avLst/>
          </a:prstGeom>
        </p:spPr>
      </p:pic>
    </p:spTree>
    <p:extLst>
      <p:ext uri="{BB962C8B-B14F-4D97-AF65-F5344CB8AC3E}">
        <p14:creationId xmlns:p14="http://schemas.microsoft.com/office/powerpoint/2010/main" val="3833835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Ismertesse a felhalmozási bevételeket!</a:t>
            </a:r>
            <a:endParaRPr lang="hu-HU" dirty="0"/>
          </a:p>
        </p:txBody>
      </p:sp>
      <p:pic>
        <p:nvPicPr>
          <p:cNvPr id="5" name="Tartalom helye 4"/>
          <p:cNvPicPr>
            <a:picLocks noGrp="1" noChangeAspect="1"/>
          </p:cNvPicPr>
          <p:nvPr>
            <p:ph idx="1"/>
          </p:nvPr>
        </p:nvPicPr>
        <p:blipFill>
          <a:blip r:embed="rId2"/>
          <a:stretch>
            <a:fillRect/>
          </a:stretch>
        </p:blipFill>
        <p:spPr>
          <a:xfrm>
            <a:off x="1275007" y="1143697"/>
            <a:ext cx="8796657" cy="474194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50</a:t>
            </a:fld>
            <a:endParaRPr lang="hu-HU"/>
          </a:p>
        </p:txBody>
      </p:sp>
    </p:spTree>
    <p:extLst>
      <p:ext uri="{BB962C8B-B14F-4D97-AF65-F5344CB8AC3E}">
        <p14:creationId xmlns:p14="http://schemas.microsoft.com/office/powerpoint/2010/main" val="38517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Mik tartoznak a felújítások közé?</a:t>
            </a:r>
            <a:endParaRPr lang="hu-HU" dirty="0"/>
          </a:p>
        </p:txBody>
      </p:sp>
      <p:pic>
        <p:nvPicPr>
          <p:cNvPr id="5" name="Tartalom helye 4"/>
          <p:cNvPicPr>
            <a:picLocks noGrp="1" noChangeAspect="1"/>
          </p:cNvPicPr>
          <p:nvPr>
            <p:ph idx="1"/>
          </p:nvPr>
        </p:nvPicPr>
        <p:blipFill>
          <a:blip r:embed="rId2"/>
          <a:stretch>
            <a:fillRect/>
          </a:stretch>
        </p:blipFill>
        <p:spPr>
          <a:xfrm>
            <a:off x="1159099" y="1274744"/>
            <a:ext cx="9209067" cy="459802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51</a:t>
            </a:fld>
            <a:endParaRPr lang="hu-HU"/>
          </a:p>
        </p:txBody>
      </p:sp>
    </p:spTree>
    <p:extLst>
      <p:ext uri="{BB962C8B-B14F-4D97-AF65-F5344CB8AC3E}">
        <p14:creationId xmlns:p14="http://schemas.microsoft.com/office/powerpoint/2010/main" val="42476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Hol kell elszámolni a terven felüli értékcsökkenést?</a:t>
            </a:r>
            <a:endParaRPr lang="hu-HU" dirty="0"/>
          </a:p>
        </p:txBody>
      </p:sp>
      <p:sp>
        <p:nvSpPr>
          <p:cNvPr id="3" name="Tartalom helye 2"/>
          <p:cNvSpPr>
            <a:spLocks noGrp="1"/>
          </p:cNvSpPr>
          <p:nvPr>
            <p:ph idx="1"/>
          </p:nvPr>
        </p:nvSpPr>
        <p:spPr/>
        <p:txBody>
          <a:bodyPr/>
          <a:lstStyle/>
          <a:p>
            <a:endParaRPr lang="hu-HU" dirty="0" smtClean="0"/>
          </a:p>
          <a:p>
            <a:r>
              <a:rPr lang="hu-HU" dirty="0" smtClean="0"/>
              <a:t>Terven felüli értékcsökkenés elszámolása, egyéb ráfordítás</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52</a:t>
            </a:fld>
            <a:endParaRPr lang="hu-HU"/>
          </a:p>
        </p:txBody>
      </p:sp>
    </p:spTree>
    <p:extLst>
      <p:ext uri="{BB962C8B-B14F-4D97-AF65-F5344CB8AC3E}">
        <p14:creationId xmlns:p14="http://schemas.microsoft.com/office/powerpoint/2010/main" val="24928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Lehet-e maradványértéket elszámolni 25 millió Ft bekerülési érték alatt?</a:t>
            </a:r>
            <a:endParaRPr lang="hu-HU" dirty="0"/>
          </a:p>
        </p:txBody>
      </p:sp>
      <p:pic>
        <p:nvPicPr>
          <p:cNvPr id="5" name="Tartalom helye 4"/>
          <p:cNvPicPr>
            <a:picLocks noGrp="1" noChangeAspect="1"/>
          </p:cNvPicPr>
          <p:nvPr>
            <p:ph idx="1"/>
          </p:nvPr>
        </p:nvPicPr>
        <p:blipFill>
          <a:blip r:embed="rId2"/>
          <a:stretch>
            <a:fillRect/>
          </a:stretch>
        </p:blipFill>
        <p:spPr>
          <a:xfrm>
            <a:off x="439950" y="2485623"/>
            <a:ext cx="10446483" cy="227955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53</a:t>
            </a:fld>
            <a:endParaRPr lang="hu-HU"/>
          </a:p>
        </p:txBody>
      </p:sp>
    </p:spTree>
    <p:extLst>
      <p:ext uri="{BB962C8B-B14F-4D97-AF65-F5344CB8AC3E}">
        <p14:creationId xmlns:p14="http://schemas.microsoft.com/office/powerpoint/2010/main" val="39650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Általános forgalmi adó elszámolása</a:t>
            </a:r>
          </a:p>
        </p:txBody>
      </p:sp>
      <p:sp>
        <p:nvSpPr>
          <p:cNvPr id="4" name="Dia számának helye 3"/>
          <p:cNvSpPr>
            <a:spLocks noGrp="1"/>
          </p:cNvSpPr>
          <p:nvPr>
            <p:ph type="sldNum" sz="quarter" idx="12"/>
          </p:nvPr>
        </p:nvSpPr>
        <p:spPr/>
        <p:txBody>
          <a:bodyPr/>
          <a:lstStyle/>
          <a:p>
            <a:fld id="{829DC037-E7BD-4C73-8B08-BA96F3CF2969}" type="slidenum">
              <a:rPr lang="hu-HU" smtClean="0"/>
              <a:t>6</a:t>
            </a:fld>
            <a:endParaRPr lang="hu-HU"/>
          </a:p>
        </p:txBody>
      </p:sp>
      <p:pic>
        <p:nvPicPr>
          <p:cNvPr id="6" name="Tartalom helye 5"/>
          <p:cNvPicPr>
            <a:picLocks noGrp="1" noChangeAspect="1"/>
          </p:cNvPicPr>
          <p:nvPr>
            <p:ph idx="1"/>
          </p:nvPr>
        </p:nvPicPr>
        <p:blipFill>
          <a:blip r:embed="rId2"/>
          <a:stretch>
            <a:fillRect/>
          </a:stretch>
        </p:blipFill>
        <p:spPr>
          <a:xfrm>
            <a:off x="1004552" y="1117137"/>
            <a:ext cx="9659155" cy="4910176"/>
          </a:xfrm>
          <a:prstGeom prst="rect">
            <a:avLst/>
          </a:prstGeom>
        </p:spPr>
      </p:pic>
    </p:spTree>
    <p:extLst>
      <p:ext uri="{BB962C8B-B14F-4D97-AF65-F5344CB8AC3E}">
        <p14:creationId xmlns:p14="http://schemas.microsoft.com/office/powerpoint/2010/main" val="2724951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Példák:</a:t>
            </a:r>
          </a:p>
        </p:txBody>
      </p:sp>
      <p:sp>
        <p:nvSpPr>
          <p:cNvPr id="4" name="Dia számának helye 3"/>
          <p:cNvSpPr>
            <a:spLocks noGrp="1"/>
          </p:cNvSpPr>
          <p:nvPr>
            <p:ph type="sldNum" sz="quarter" idx="12"/>
          </p:nvPr>
        </p:nvSpPr>
        <p:spPr/>
        <p:txBody>
          <a:bodyPr/>
          <a:lstStyle/>
          <a:p>
            <a:fld id="{829DC037-E7BD-4C73-8B08-BA96F3CF2969}" type="slidenum">
              <a:rPr lang="hu-HU" smtClean="0"/>
              <a:t>7</a:t>
            </a:fld>
            <a:endParaRPr lang="hu-HU"/>
          </a:p>
        </p:txBody>
      </p:sp>
      <p:pic>
        <p:nvPicPr>
          <p:cNvPr id="6" name="Tartalom helye 5"/>
          <p:cNvPicPr>
            <a:picLocks noGrp="1" noChangeAspect="1"/>
          </p:cNvPicPr>
          <p:nvPr>
            <p:ph idx="1"/>
          </p:nvPr>
        </p:nvPicPr>
        <p:blipFill>
          <a:blip r:embed="rId2"/>
          <a:stretch>
            <a:fillRect/>
          </a:stretch>
        </p:blipFill>
        <p:spPr>
          <a:xfrm>
            <a:off x="805747" y="1262130"/>
            <a:ext cx="10381156" cy="5094220"/>
          </a:xfrm>
          <a:prstGeom prst="rect">
            <a:avLst/>
          </a:prstGeom>
        </p:spPr>
      </p:pic>
    </p:spTree>
    <p:extLst>
      <p:ext uri="{BB962C8B-B14F-4D97-AF65-F5344CB8AC3E}">
        <p14:creationId xmlns:p14="http://schemas.microsoft.com/office/powerpoint/2010/main" val="4182467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Példa</a:t>
            </a:r>
            <a:endParaRPr lang="hu-HU" dirty="0"/>
          </a:p>
        </p:txBody>
      </p:sp>
      <p:sp>
        <p:nvSpPr>
          <p:cNvPr id="3" name="Tartalom helye 2"/>
          <p:cNvSpPr>
            <a:spLocks noGrp="1"/>
          </p:cNvSpPr>
          <p:nvPr>
            <p:ph idx="1"/>
          </p:nvPr>
        </p:nvSpPr>
        <p:spPr>
          <a:xfrm>
            <a:off x="221381" y="1232035"/>
            <a:ext cx="11608067" cy="5361948"/>
          </a:xfrm>
        </p:spPr>
        <p:txBody>
          <a:bodyPr>
            <a:normAutofit/>
          </a:bodyPr>
          <a:lstStyle/>
          <a:p>
            <a:r>
              <a:rPr lang="hu-HU" dirty="0"/>
              <a:t>Példa az utalványok, bérletek és más hasonló, készpénz-helyettesítő fizetési eszköznek nem minősülő eszközök beszerzésével kapcsolatban</a:t>
            </a:r>
            <a:r>
              <a:rPr lang="hu-HU" dirty="0" smtClean="0"/>
              <a:t>:</a:t>
            </a:r>
          </a:p>
          <a:p>
            <a:pPr marL="514350" indent="-514350">
              <a:buAutoNum type="arabicPeriod"/>
            </a:pPr>
            <a:r>
              <a:rPr lang="hu-HU" dirty="0" smtClean="0"/>
              <a:t>Kötelezettségvállalás </a:t>
            </a:r>
            <a:r>
              <a:rPr lang="hu-HU" dirty="0"/>
              <a:t>a költségvetési számvitel </a:t>
            </a:r>
            <a:r>
              <a:rPr lang="hu-HU" dirty="0" smtClean="0"/>
              <a:t>szerint	T0021–K051(2)</a:t>
            </a:r>
          </a:p>
          <a:p>
            <a:pPr marL="0" indent="0">
              <a:buNone/>
            </a:pPr>
            <a:r>
              <a:rPr lang="hu-HU" dirty="0"/>
              <a:t>2. Megrendelés leadása az utalvány, bérlet és más hasonló, készpénz-helyettesítő fizetési eszköznek nem minősülő </a:t>
            </a:r>
            <a:r>
              <a:rPr lang="hu-HU" dirty="0" smtClean="0"/>
              <a:t>eszközök forgalmazójának</a:t>
            </a:r>
            <a:r>
              <a:rPr lang="hu-HU" dirty="0"/>
              <a:t>: </a:t>
            </a:r>
            <a:r>
              <a:rPr lang="hu-HU" dirty="0" smtClean="0"/>
              <a:t>csak </a:t>
            </a:r>
            <a:r>
              <a:rPr lang="hu-HU" dirty="0"/>
              <a:t>a részletező nyilvántartásokban kerül </a:t>
            </a:r>
            <a:r>
              <a:rPr lang="hu-HU" dirty="0" smtClean="0"/>
              <a:t>rögzítésre</a:t>
            </a:r>
          </a:p>
          <a:p>
            <a:pPr marL="0" indent="0">
              <a:buNone/>
            </a:pPr>
            <a:r>
              <a:rPr lang="hu-HU" dirty="0" smtClean="0"/>
              <a:t>3</a:t>
            </a:r>
            <a:r>
              <a:rPr lang="hu-HU" dirty="0"/>
              <a:t>. Szállítói számla kiegyenlítése a pénzügyi számvitel </a:t>
            </a:r>
            <a:r>
              <a:rPr lang="hu-HU" dirty="0" smtClean="0"/>
              <a:t>szerintT366–K32/33</a:t>
            </a:r>
          </a:p>
          <a:p>
            <a:pPr marL="0" indent="0">
              <a:buNone/>
            </a:pPr>
            <a:r>
              <a:rPr lang="hu-HU" dirty="0" smtClean="0"/>
              <a:t>4.Munkavállalónak </a:t>
            </a:r>
            <a:r>
              <a:rPr lang="hu-HU" dirty="0"/>
              <a:t>kiadás elszámolása a számfejtéssel együtt a költségvetési számvitel </a:t>
            </a:r>
            <a:r>
              <a:rPr lang="hu-HU" dirty="0" smtClean="0"/>
              <a:t>szerint							T051(3</a:t>
            </a:r>
            <a:r>
              <a:rPr lang="hu-HU" dirty="0"/>
              <a:t>)–</a:t>
            </a:r>
            <a:r>
              <a:rPr lang="hu-HU" dirty="0" smtClean="0"/>
              <a:t>K003</a:t>
            </a:r>
          </a:p>
          <a:p>
            <a:pPr marL="0" indent="0">
              <a:buNone/>
            </a:pPr>
            <a:r>
              <a:rPr lang="hu-HU" dirty="0" smtClean="0"/>
              <a:t>5.Munkavállalónak </a:t>
            </a:r>
            <a:r>
              <a:rPr lang="hu-HU" dirty="0"/>
              <a:t>kiadás elszámolása a számfejtéssel együtt a pénzügyi számvitel </a:t>
            </a:r>
            <a:r>
              <a:rPr lang="hu-HU" dirty="0" smtClean="0"/>
              <a:t>szerint							T4211–K366</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a:t>
            </a:fld>
            <a:endParaRPr lang="hu-HU"/>
          </a:p>
        </p:txBody>
      </p:sp>
    </p:spTree>
    <p:extLst>
      <p:ext uri="{BB962C8B-B14F-4D97-AF65-F5344CB8AC3E}">
        <p14:creationId xmlns:p14="http://schemas.microsoft.com/office/powerpoint/2010/main" val="371851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1211654"/>
          </a:xfrm>
        </p:spPr>
        <p:txBody>
          <a:bodyPr>
            <a:normAutofit fontScale="90000"/>
          </a:bodyPr>
          <a:lstStyle/>
          <a:p>
            <a:r>
              <a:rPr lang="hu-HU" dirty="0"/>
              <a:t>Példa Erzsébet utalványok formájában nyújtott önkormányzati segélyek, szociális támogatások, ellátások elszámolására</a:t>
            </a:r>
          </a:p>
        </p:txBody>
      </p:sp>
      <p:sp>
        <p:nvSpPr>
          <p:cNvPr id="4" name="Dia számának helye 3"/>
          <p:cNvSpPr>
            <a:spLocks noGrp="1"/>
          </p:cNvSpPr>
          <p:nvPr>
            <p:ph type="sldNum" sz="quarter" idx="12"/>
          </p:nvPr>
        </p:nvSpPr>
        <p:spPr/>
        <p:txBody>
          <a:bodyPr/>
          <a:lstStyle/>
          <a:p>
            <a:fld id="{829DC037-E7BD-4C73-8B08-BA96F3CF2969}" type="slidenum">
              <a:rPr lang="hu-HU" smtClean="0"/>
              <a:t>9</a:t>
            </a:fld>
            <a:endParaRPr lang="hu-HU"/>
          </a:p>
        </p:txBody>
      </p:sp>
      <p:sp>
        <p:nvSpPr>
          <p:cNvPr id="3" name="Tartalom helye 2"/>
          <p:cNvSpPr>
            <a:spLocks noGrp="1"/>
          </p:cNvSpPr>
          <p:nvPr>
            <p:ph idx="1"/>
          </p:nvPr>
        </p:nvSpPr>
        <p:spPr>
          <a:xfrm>
            <a:off x="221381" y="1596979"/>
            <a:ext cx="11608067" cy="4971246"/>
          </a:xfrm>
        </p:spPr>
        <p:txBody>
          <a:bodyPr>
            <a:normAutofit fontScale="92500" lnSpcReduction="10000"/>
          </a:bodyPr>
          <a:lstStyle/>
          <a:p>
            <a:r>
              <a:rPr lang="hu-HU" dirty="0"/>
              <a:t>1. Önkormányzatnál az utalványok megérkezésekor a bevétel elszámolása a költségvetési számvitel </a:t>
            </a:r>
            <a:r>
              <a:rPr lang="hu-HU" dirty="0" smtClean="0"/>
              <a:t>szerint</a:t>
            </a:r>
          </a:p>
          <a:p>
            <a:pPr marL="0" indent="0">
              <a:buNone/>
            </a:pPr>
            <a:r>
              <a:rPr lang="hu-HU" dirty="0" smtClean="0"/>
              <a:t>a</a:t>
            </a:r>
            <a:r>
              <a:rPr lang="hu-HU" dirty="0"/>
              <a:t>) </a:t>
            </a:r>
            <a:r>
              <a:rPr lang="hu-HU" dirty="0" smtClean="0"/>
              <a:t>Követelésként						T09162–K0041</a:t>
            </a:r>
          </a:p>
          <a:p>
            <a:pPr marL="0" indent="0">
              <a:buNone/>
            </a:pPr>
            <a:r>
              <a:rPr lang="hu-HU" dirty="0" smtClean="0"/>
              <a:t>b</a:t>
            </a:r>
            <a:r>
              <a:rPr lang="hu-HU" dirty="0"/>
              <a:t>) </a:t>
            </a:r>
            <a:r>
              <a:rPr lang="hu-HU" dirty="0" smtClean="0"/>
              <a:t>Teljesítésként						T005–K09163</a:t>
            </a:r>
          </a:p>
          <a:p>
            <a:r>
              <a:rPr lang="hu-HU" dirty="0" smtClean="0"/>
              <a:t>2</a:t>
            </a:r>
            <a:r>
              <a:rPr lang="hu-HU" dirty="0"/>
              <a:t>. </a:t>
            </a:r>
            <a:r>
              <a:rPr lang="hu-HU" dirty="0" smtClean="0"/>
              <a:t>Önkormányzatnál </a:t>
            </a:r>
            <a:r>
              <a:rPr lang="hu-HU" dirty="0"/>
              <a:t>az utalványok megérkezésekor a bevétel elszámolása a pénzügyi számvitel </a:t>
            </a:r>
            <a:r>
              <a:rPr lang="hu-HU" dirty="0" smtClean="0"/>
              <a:t>szerint</a:t>
            </a:r>
          </a:p>
          <a:p>
            <a:r>
              <a:rPr lang="hu-HU" dirty="0" smtClean="0"/>
              <a:t>a</a:t>
            </a:r>
            <a:r>
              <a:rPr lang="hu-HU" dirty="0"/>
              <a:t>) Követelésként </a:t>
            </a:r>
            <a:r>
              <a:rPr lang="hu-HU" dirty="0" smtClean="0"/>
              <a:t>						T3511–K92</a:t>
            </a:r>
          </a:p>
          <a:p>
            <a:r>
              <a:rPr lang="hu-HU" dirty="0" smtClean="0"/>
              <a:t>b</a:t>
            </a:r>
            <a:r>
              <a:rPr lang="hu-HU" dirty="0"/>
              <a:t>) </a:t>
            </a:r>
            <a:r>
              <a:rPr lang="hu-HU" dirty="0" smtClean="0"/>
              <a:t>Teljesítésként						T366–K35113</a:t>
            </a:r>
            <a:r>
              <a:rPr lang="hu-HU" dirty="0"/>
              <a:t>. </a:t>
            </a:r>
            <a:endParaRPr lang="hu-HU" dirty="0" smtClean="0"/>
          </a:p>
          <a:p>
            <a:r>
              <a:rPr lang="hu-HU" dirty="0" smtClean="0"/>
              <a:t>Önkormányzatnál </a:t>
            </a:r>
            <a:r>
              <a:rPr lang="hu-HU" dirty="0"/>
              <a:t>az utalványok átadásának elszámolása az </a:t>
            </a:r>
            <a:r>
              <a:rPr lang="hu-HU" dirty="0" smtClean="0"/>
              <a:t>ellátottaknak a </a:t>
            </a:r>
            <a:r>
              <a:rPr lang="hu-HU" dirty="0"/>
              <a:t>költségvetési számvitel </a:t>
            </a:r>
            <a:r>
              <a:rPr lang="hu-HU" dirty="0" smtClean="0"/>
              <a:t>szerint				T0588(3</a:t>
            </a:r>
            <a:r>
              <a:rPr lang="hu-HU" dirty="0"/>
              <a:t>)–K0034. </a:t>
            </a:r>
            <a:endParaRPr lang="hu-HU" dirty="0" smtClean="0"/>
          </a:p>
          <a:p>
            <a:r>
              <a:rPr lang="hu-HU" dirty="0" smtClean="0"/>
              <a:t>Önkormányzatnál </a:t>
            </a:r>
            <a:r>
              <a:rPr lang="hu-HU" dirty="0"/>
              <a:t>az utalványok átadásának elszámolása az ellátottaknak a pénzügyi számvitel </a:t>
            </a:r>
            <a:r>
              <a:rPr lang="hu-HU" dirty="0" smtClean="0"/>
              <a:t>szerint				T4214–366</a:t>
            </a:r>
            <a:endParaRPr lang="hu-HU" dirty="0"/>
          </a:p>
        </p:txBody>
      </p:sp>
    </p:spTree>
    <p:extLst>
      <p:ext uri="{BB962C8B-B14F-4D97-AF65-F5344CB8AC3E}">
        <p14:creationId xmlns:p14="http://schemas.microsoft.com/office/powerpoint/2010/main" val="3822081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00861678CFE01D4BB46E75AAE079E969" ma:contentTypeVersion="0" ma:contentTypeDescription="Új dokumentum létrehozása." ma:contentTypeScope="" ma:versionID="6bd0bf6b4e451cb26d5b2139643a1ce1">
  <xsd:schema xmlns:xsd="http://www.w3.org/2001/XMLSchema" xmlns:xs="http://www.w3.org/2001/XMLSchema" xmlns:p="http://schemas.microsoft.com/office/2006/metadata/properties" targetNamespace="http://schemas.microsoft.com/office/2006/metadata/properties" ma:root="true" ma:fieldsID="7b14e64f57b3e2bdb4d77d7e310fdd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F0C58B-099B-49D2-8552-07A4FFFC5B02}"/>
</file>

<file path=customXml/itemProps2.xml><?xml version="1.0" encoding="utf-8"?>
<ds:datastoreItem xmlns:ds="http://schemas.openxmlformats.org/officeDocument/2006/customXml" ds:itemID="{54A47EF1-60AF-4851-B86D-9B25E20DFF25}"/>
</file>

<file path=customXml/itemProps3.xml><?xml version="1.0" encoding="utf-8"?>
<ds:datastoreItem xmlns:ds="http://schemas.openxmlformats.org/officeDocument/2006/customXml" ds:itemID="{C44C90F0-51E3-42B3-9D06-4F3C97C1E014}"/>
</file>

<file path=docProps/app.xml><?xml version="1.0" encoding="utf-8"?>
<Properties xmlns="http://schemas.openxmlformats.org/officeDocument/2006/extended-properties" xmlns:vt="http://schemas.openxmlformats.org/officeDocument/2006/docPropsVTypes">
  <TotalTime>2960</TotalTime>
  <Words>2320</Words>
  <Application>Microsoft Office PowerPoint</Application>
  <PresentationFormat>Szélesvásznú</PresentationFormat>
  <Paragraphs>249</Paragraphs>
  <Slides>53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53</vt:i4>
      </vt:variant>
    </vt:vector>
  </HeadingPairs>
  <TitlesOfParts>
    <vt:vector size="58" baseType="lpstr">
      <vt:lpstr>Arial</vt:lpstr>
      <vt:lpstr>Calibri</vt:lpstr>
      <vt:lpstr>Calibri Light</vt:lpstr>
      <vt:lpstr>Wingdings</vt:lpstr>
      <vt:lpstr>Office-téma</vt:lpstr>
      <vt:lpstr>PowerPoint bemutató</vt:lpstr>
      <vt:lpstr>Példa forint készpénzfelvétel elszámolására</vt:lpstr>
      <vt:lpstr>Általános forgalmi adó elszámolása</vt:lpstr>
      <vt:lpstr>Az általános forgalmi adó elszámolása</vt:lpstr>
      <vt:lpstr>Általános forgalmi adó elszámolása</vt:lpstr>
      <vt:lpstr>Általános forgalmi adó elszámolása</vt:lpstr>
      <vt:lpstr>Példák:</vt:lpstr>
      <vt:lpstr>Példa</vt:lpstr>
      <vt:lpstr>Példa Erzsébet utalványok formájában nyújtott önkormányzati segélyek, szociális támogatások, ellátások elszámolására</vt:lpstr>
      <vt:lpstr>Kötelezettség jellegű elszámolások</vt:lpstr>
      <vt:lpstr>Példa</vt:lpstr>
      <vt:lpstr>Rovathoz tartozó nyilvántartási számlák</vt:lpstr>
      <vt:lpstr>Bevételi és kiadási előirányzatok</vt:lpstr>
      <vt:lpstr>Követelések nyilvántartása</vt:lpstr>
      <vt:lpstr>Követelések nyilvántartása</vt:lpstr>
      <vt:lpstr>A kötelezettségvállalások, más fizetési kötelezettségek</vt:lpstr>
      <vt:lpstr>Költségvetési évben esedékes kötelezettségvállalás</vt:lpstr>
      <vt:lpstr>Kivételek</vt:lpstr>
      <vt:lpstr>Bevételek, kiadások teljesítése</vt:lpstr>
      <vt:lpstr>Kizárólag a teljesítéssel egyidejűleg lehet..</vt:lpstr>
      <vt:lpstr>Teljesítés elszámolása</vt:lpstr>
      <vt:lpstr>A teljesítések nyilvántartása</vt:lpstr>
      <vt:lpstr>A teljesítések nyilvántartása</vt:lpstr>
      <vt:lpstr>Árfolyamkülönbözetek összefoglalóan</vt:lpstr>
      <vt:lpstr>PowerPoint bemutató</vt:lpstr>
      <vt:lpstr>Központosított bérszámfejtés</vt:lpstr>
      <vt:lpstr>Közhatalmi bevétel</vt:lpstr>
      <vt:lpstr>Példa közhatalmi bevétel esetén:</vt:lpstr>
      <vt:lpstr>A pénzügyi számvitel kapcsolódó részei</vt:lpstr>
      <vt:lpstr>Felhasznált irodalom</vt:lpstr>
      <vt:lpstr>Kötelező irodalom</vt:lpstr>
      <vt:lpstr>Tételsor</vt:lpstr>
      <vt:lpstr>Ellenőrző kérdések</vt:lpstr>
      <vt:lpstr>Fogalmazza meg az államháztartási számvitelben a valódiság elvét!</vt:lpstr>
      <vt:lpstr>Ismertesse a felhasználási kötöttség elve mit mond ki?</vt:lpstr>
      <vt:lpstr>Mik tartoznak az immateriális javak közé a költségvetési mérlegben?</vt:lpstr>
      <vt:lpstr>Mit értünk vételár, eladási ár alatt a költségvetésben?</vt:lpstr>
      <vt:lpstr>A nemzeti vagyonba milyen eszközt lehet kimutatni?</vt:lpstr>
      <vt:lpstr>Ismertesse a nemzeti vagyonba tartozó befektetett eszközöket! </vt:lpstr>
      <vt:lpstr>Hogy határozzuk meg a koncesszióba adott eszközök értékét?</vt:lpstr>
      <vt:lpstr>Mi számolható el az immateriális javak értékhelyesbítéseként?</vt:lpstr>
      <vt:lpstr>Mit értünk bekerülési érték alatt?</vt:lpstr>
      <vt:lpstr>Mérlegben mit kell kimutatni a beruházások közt? </vt:lpstr>
      <vt:lpstr>Mit mutatunk ki a Mérlegben a beruházások közt?</vt:lpstr>
      <vt:lpstr>Hogy határozzuk meg a használatba vett ill. mérlegben nem szereplő tárgyi eszközök értékét?</vt:lpstr>
      <vt:lpstr>Hogy határozzuk meg követelésként átvett, ill. a csere útján beszerzett eszközök bekerülési értékét? </vt:lpstr>
      <vt:lpstr>Hogy határozzuk meg a térítés nélkül átvett eszközök  bekerülési értékét?</vt:lpstr>
      <vt:lpstr>Hogy határozzuk meg a pénzügyi lízingként átvett eszközök bekerülési értékét?</vt:lpstr>
      <vt:lpstr>Mikor nem lehet elszámolni értékcsökkenést? </vt:lpstr>
      <vt:lpstr>Ismertesse a felhalmozási bevételeket!</vt:lpstr>
      <vt:lpstr>Mik tartoznak a felújítások közé?</vt:lpstr>
      <vt:lpstr>Hol kell elszámolni a terven felüli értékcsökkenést?</vt:lpstr>
      <vt:lpstr>Lehet-e maradványértéket elszámolni 25 millió Ft bekerülési érték alatt?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gabor.varga</dc:creator>
  <cp:lastModifiedBy>Admin</cp:lastModifiedBy>
  <cp:revision>105</cp:revision>
  <dcterms:created xsi:type="dcterms:W3CDTF">2020-03-12T12:44:42Z</dcterms:created>
  <dcterms:modified xsi:type="dcterms:W3CDTF">2020-08-09T14:44:34Z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0x01010000861678CFE01D4BB46E75AAE079E969</vt:lpwstr>
  </property>
</Properties>
</file>