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4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14" r:id="rId3"/>
    <p:sldId id="415" r:id="rId4"/>
    <p:sldId id="436" r:id="rId5"/>
    <p:sldId id="437" r:id="rId6"/>
    <p:sldId id="438" r:id="rId7"/>
    <p:sldId id="441" r:id="rId8"/>
    <p:sldId id="439" r:id="rId9"/>
    <p:sldId id="440" r:id="rId10"/>
    <p:sldId id="442" r:id="rId11"/>
    <p:sldId id="443" r:id="rId12"/>
    <p:sldId id="445" r:id="rId13"/>
    <p:sldId id="444" r:id="rId14"/>
    <p:sldId id="446" r:id="rId15"/>
    <p:sldId id="447" r:id="rId16"/>
    <p:sldId id="448" r:id="rId17"/>
    <p:sldId id="449" r:id="rId18"/>
    <p:sldId id="452" r:id="rId19"/>
    <p:sldId id="450" r:id="rId20"/>
    <p:sldId id="451" r:id="rId21"/>
    <p:sldId id="453" r:id="rId22"/>
    <p:sldId id="454" r:id="rId23"/>
    <p:sldId id="258" r:id="rId24"/>
    <p:sldId id="259" r:id="rId25"/>
    <p:sldId id="413" r:id="rId26"/>
    <p:sldId id="391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2.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szervek gazdálkodásának sajátosságai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A kötelezettségvállalás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124315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költségvetési szerv a kiadási előirányzatok és – ha jogszabály lehetővé teszi – a kijelölt lebonyolító szerv számára rendelkezésre bocsátott összeg terhére kötelezettséget vállalhat, ami egy fizetési kötelezettség vállalására vonatkozó, szabályszerűen megtett jognyilatkozatot jelent. Kötelezettségvállalásnak minősül minden olyan ügylet létrehozása, amelyből a jövőben fizetési kötelezettség származik. Ennek megtételére és módosítására csak pénzügyi ellenjegyzés után, a pénzügyi teljesítés esedékességét megelőzően, írásban kerülhet sor. </a:t>
            </a:r>
          </a:p>
          <a:p>
            <a:r>
              <a:rPr lang="hu-HU" dirty="0"/>
              <a:t>A költségvetési év kiadási előirányzatainak terhére kötelezettségvállalásra az azokat terhelő korábbi kötelezettségvállalásokkal és más fizetési kötelezettségekkel csökkentett összegű eredeti vagy módosított kiadási előirányzatok, a lebonyolító szervnél az átadott összeg mértékéig kerülhet sor. Azoknál a kiadási előirányzatoknál, amelyek esetén a teljesítés a központi költségvetésben előirányzat-módosítási kötelezettség nélkül is meghaladhatja az eredeti vagy módosított előirányzatot vagy amelyek a Kormány által egyedi határozatban biztosított beruházás ösztönzési célú költségvetési támogatásokat finanszírozó kiadási előirányzat esetén a kötelezettségvállalás mértéke átlépheti a kiadási előirányzatokat.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0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A kötelezettségvállalás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Bizonyos kifizetések teljesítéséhez nincs szükség előzetes írásbeli kötelezettségvállalásra, ilyen, amikor a kötelezettségvállalás értéke a százezer forintot nem éri el (kisösszegű kötelezettségvállalás), jogcíme a fizetési számlákról a számlavezető által leemelt díj, juttatás, illetve a külföldi pénzértékben vállalt kötelezettség árfolyamvesztesége, valamint amely egyéb fizetési kötelezettségnek minősül, mert ott a fizetési kötelezettség minden lényeges eleme jogszabály vagy más kötelező előírás alapján jön létre.</a:t>
            </a:r>
          </a:p>
          <a:p>
            <a:r>
              <a:rPr lang="hu-HU" dirty="0"/>
              <a:t>A költségvetési év kiadási előirányzatait terhelő kötelezettségvállalások esetén a pénzügyi teljesítésnek – kormányrendeletben meghatározott kivételekkel – legkésőbb a költségvetési év december 31-éig meg kell történnie.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8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i="1" dirty="0"/>
              <a:t>A pénzügyi </a:t>
            </a:r>
            <a:r>
              <a:rPr lang="hu-HU" i="1" dirty="0" smtClean="0"/>
              <a:t>ellenjegyzés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kötelezettségvállalást </a:t>
            </a:r>
            <a:r>
              <a:rPr lang="hu-HU" dirty="0"/>
              <a:t>megelőző művelet a pénzügyi ellenjegyzés, amelynek során a pénzügyi ellenjegyzőnek meg kell győződnie arról, hogy a szükséges szabad előirányzat –több évet érintő kötelezettségvállalás esetén minden egyes évben – rendelkezésre áll, a tervezett kifizetési időpontokban a pénzügyi fedezet biztosított, valamint a kötelezettségvállalás nem sérti a gazdálkodásra vonatkozó szabályokat.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4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/>
              <a:t>A teljesítés igazolása, az érvényesítés és az utalványozás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310433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</a:t>
            </a:r>
            <a:r>
              <a:rPr lang="hu-HU" dirty="0"/>
              <a:t>bevételek és kiadások elszámolására utalványozás alapján kerülhet sor. A kiadási előirányzatok terhére történő utalványozás esetén az utalványozásra csak azután kerülhet sor, ha a kiadás alapjául szolgáló kötelezettségvállalásban meghatározott feltételeket a másik szerződő fél már teljesítette, amelyet teljesítés igazolással kell igazolni, majd érvényesíteni. Ez főszabályként a kiadások esetén szükséges, azonban lehetőség van arra, hogy a kötelezettséget vállaló szerv belső szabályzatában a bevételek meghatározott körére nézve is előírja a teljesítés igazolásának kötelezettségét.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érvényesítés – ha az jogszabály alapján kötelező – a teljesítés igazolását követően az utalványozás szabályosságának igazolását szolgálja. A kiadási előirányzatok terhére történő utalványozásra a teljesítés igazolását és az érvényesítést követően, a bevételi előirányzatok esetén közvetlenül a pénzügyi ellenjegyzést, vagy az esetlegesen elrendelt teljesítés igazolását követően kerülhet sor.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2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előirányzatok felhasználásának korlátai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költségvetési szerv, az elkülönített állami pénzalapok, valamint a társadalombiztosítás pénzügyi alapjai gazdálkodásával kapcsolatos korlátozó rendelkezések tiltják:</a:t>
            </a:r>
          </a:p>
          <a:p>
            <a:r>
              <a:rPr lang="hu-HU" dirty="0"/>
              <a:t>a költségvetési szerv, valamint az elkülönített állami pénzalapok és a társadalombiztosítás pénzügyi alapjai kiadási előirányzatai terhére jogi személy és jogi személyiséggel nem rendelkező más szervezet létrehozását, abban tagsági, részesedési viszony megszerzését, ahhoz történő csatlakozást, amennyiben törvény eltérően nem rendelkezik,</a:t>
            </a:r>
          </a:p>
          <a:p>
            <a:r>
              <a:rPr lang="hu-HU" dirty="0"/>
              <a:t>az államháztartás központi alrendszerébe tartozó költségvetési szervek költségvetésének támogatási jellegű felhasználását, így a támogatások, adományok nyújtását és minden más ellenérték nélküli kötelezettséget, a törvényben meghatározott kivételekkel,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7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előirányzatok felhasználásának korlátai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valamennyi költségvetési szerv számára, hogy saját nevében adósságot keletkeztető ügyletet kössön, és e rendelkezést kiterjeszti a fejezeti kezelésű előirányzatok, elkülönített állami pénzalapok és a társadalombiztosítás pénzügyi alapjai kiadási előirányzatai terhére végzett ügyletekre is, </a:t>
            </a:r>
          </a:p>
          <a:p>
            <a:r>
              <a:rPr lang="hu-HU" dirty="0"/>
              <a:t>az államháztartás központi alrendszerében bármely kiadási előirányzat terhére átlátható szervezetnek nem minősülő szervezettel érvényesen visszterhes szerződés megkötését, vagy ilyen szerződés alapján kifizetés teljesítését, és felhatalmazza a kötelezettséget vállaló szervezetet a szerződő partnere átláthatóságával kapcsolatos adatok kezelésére.</a:t>
            </a:r>
          </a:p>
          <a:p>
            <a:pPr marL="0" indent="0">
              <a:buNone/>
            </a:pPr>
            <a:r>
              <a:rPr lang="hu-HU" dirty="0"/>
              <a:t>A más szervezeteket, személyeket terhelő fizetési kötelezettségek átvállalására kizárólag akkor van lehetőség, ha a költségvetési szerv erről nyilatkozik. Ennek előfeltétele, hogy az átvállalás lehetőségéről az Országgyűlés a költségvetési törvényben döntsön.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1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költségvetési szerv alapítása, nyilvántartásba vétele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23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költségvetési szerv alapítására az Áht. négy együttes feltételt állapít meg, amely szerint költségvetési szerv akkor alapítható, ha</a:t>
            </a:r>
          </a:p>
          <a:p>
            <a:r>
              <a:rPr lang="hu-HU" dirty="0"/>
              <a:t>– a közfeladat alaptevékenységként való ellátása ekként biztosítható;</a:t>
            </a:r>
          </a:p>
          <a:p>
            <a:r>
              <a:rPr lang="hu-HU" dirty="0"/>
              <a:t>– a működéséhez szükséges feltételek adottak;</a:t>
            </a:r>
          </a:p>
          <a:p>
            <a:r>
              <a:rPr lang="hu-HU" dirty="0"/>
              <a:t>– az ellátandó feladat hatékonyan teljesíthető;</a:t>
            </a:r>
          </a:p>
          <a:p>
            <a:r>
              <a:rPr lang="hu-HU" dirty="0"/>
              <a:t>– a költségvetési szerv működtetéséhez szükséges pénzügyi fedezet rendelkezésre áll.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költségvetési szervek lehetnek központi költségvetési szervek, helyi önkormányzati költségvetési szervek, nemzetiségi önkormányzati költségvetési szervek és köztestületi költségvetési szervek.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5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Költségvetési szerv alapítása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533619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költségvetési szerv alapítása </a:t>
            </a:r>
            <a:r>
              <a:rPr lang="hu-HU" b="1" dirty="0"/>
              <a:t>jogszabály</a:t>
            </a:r>
            <a:r>
              <a:rPr lang="hu-HU" dirty="0"/>
              <a:t> vagy </a:t>
            </a:r>
            <a:r>
              <a:rPr lang="hu-HU" b="1" dirty="0"/>
              <a:t>alapító okirat</a:t>
            </a:r>
            <a:r>
              <a:rPr lang="hu-HU" dirty="0"/>
              <a:t> útján történik. Jogszabályban csak az Országgyűlés vagy a Kormány alapíthat költségvetési szervet, a költségvetési szerv alapítására minden más esetben alapító okirat kibocsátásával kerül sor, azzal, hogy a jogszabállyal alapított költségvetési szerv esetén az alapításról alapító okiratot is ki kell adni.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alapító okiratot és annak módosítását főszabály szerint az alapító szerv adja ki. </a:t>
            </a:r>
            <a:endParaRPr lang="hu-HU" dirty="0" smtClean="0"/>
          </a:p>
          <a:p>
            <a:r>
              <a:rPr lang="hu-HU" dirty="0" smtClean="0"/>
              <a:t>Kivételt </a:t>
            </a:r>
            <a:r>
              <a:rPr lang="hu-HU" dirty="0"/>
              <a:t>képeznek ez alól az Országgyűlés vagy a Kormány által alapított költségvetési szervek, amelyek esetében az alapító okirat és annak módosításának kiadására az irányító szerv, a minisztérium és a kormányhivatal esetében pedig a miniszterelnök jogosult. Az alapító okiratok és azok módosítása tekintetében a Magyar Államkincstár által rendszeresített formanyomtatvány alkalmazandó.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6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Nyilvántartásba vétel (törzskönyvi nyilvántartás)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költségvetési szervekről a Magyar Államkincstár nyilvános, közhiteles nyilvántartást (törzskönyvi nyilvántartás) vezet az alapító okiratok alapján. Ez teszi szükségessé azt, hogy a jogszabály útján alapított költségvetési szervek esetén alapító okirat kerüljön kibocsátásra a jogszabály ugyanis nem tartalmazhatja mindazon adatokat, amelyek a közhiteles nyilvántartás vezetéséhez szükségesek.</a:t>
            </a:r>
          </a:p>
          <a:p>
            <a:r>
              <a:rPr lang="hu-HU" dirty="0"/>
              <a:t>A törzskönyvi nyilvántartásba való bejegyzés hatálya konstitutív, azaz </a:t>
            </a:r>
            <a:r>
              <a:rPr lang="hu-HU" b="1" dirty="0"/>
              <a:t>a költségvetési szerv a törzskönyvi nyilvántartásba való bejegyzéssel jön létre és a nyilvántartásból való törléssel szűnik meg</a:t>
            </a:r>
            <a:r>
              <a:rPr lang="hu-HU" dirty="0"/>
              <a:t>. Mivel a törzskönyvi nyilvántartás közhiteles, ezért ellenkező bizonyításig vélelmezni kell azok jóhiszeműségét, akik a törzskönyvi nyilvántartásban szereplő adatokban bízva szereznek jogot, továbbá ellenkező bizonyításáig a törzskönyvi nyilvántartásba bejegyzett adatról vélelmezni kell, hogy az fennáll, a törölt adatokról pedig azt, hogy azok már nem állnak fenn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költségvetési szerv átalakítása, megszüntetése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költségvetési szerv jogutóddal vagy jogutód nélkül szüntethető meg.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megszüntetés minden esetben az alapító döntése, köteles ugyanakkor a költségvetési szervet megszüntetni, ha az alapítás feltételei tartósan nem állnak fenn. </a:t>
            </a:r>
            <a:endParaRPr lang="hu-HU" dirty="0" smtClean="0"/>
          </a:p>
          <a:p>
            <a:r>
              <a:rPr lang="hu-HU" dirty="0"/>
              <a:t>A költségvetési szerv általános jogutódlással történő megszüntetése átalakítással történhet, ami végrehajtható egyesítéssel, a szétválással, vagy oly módon, hogy az alapító szerv a költségvetési szervet megszünteti, és az átalakítás során a megszüntetett költségvetési szerv jogutódjaként új költségvetési szervet alapít.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1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Költségvetési gazdálkodásról általában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8774" y="1232035"/>
            <a:ext cx="10236530" cy="494492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államháztartásban a költségvetés az állam pénzügyi gazdálkodásának előre megszabott rendje, kerete, ami az államháztartás vitelénél zsinórmértékül szolgál. Kötelező erejét biztosítja, hogy törvényi formában hozzák létre.</a:t>
            </a:r>
          </a:p>
          <a:p>
            <a:r>
              <a:rPr lang="hu-HU" dirty="0"/>
              <a:t>Az államháztartás rendszerében a tervezést, gazdálkodást és beszámolást éves költségvetés alapján kell folytatni.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éves költségvetés alapjául a Kormány által meghatározott középtávú terv szolgál.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költségvetés végrehajtásának éve megegyezik a naptári évvel, azaz január 1-től december 31-ig tart </a:t>
            </a:r>
            <a:r>
              <a:rPr lang="hu-HU" i="1" dirty="0"/>
              <a:t>(éves költségvetés elve)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Áht. három alapvető fontosságú, alapelvi jelentőségű szabályt állapít meg a tervezéssel, a gazdálkodással és a beszámolással összefüggésben. Ezek </a:t>
            </a:r>
            <a:r>
              <a:rPr lang="hu-HU" dirty="0" smtClean="0"/>
              <a:t>szerint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4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Egyesítés, szétválás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egyesítésre sor kerülhet összeolvadással vagy beolvadással. Előbbi esetében a jogelőd költségvetési szervek megszűnnek, és jogutódjuk a létrehozásra kerülő új költségvetési szerv lesz. </a:t>
            </a:r>
            <a:endParaRPr lang="hu-HU" dirty="0" smtClean="0"/>
          </a:p>
          <a:p>
            <a:r>
              <a:rPr lang="hu-HU" dirty="0" smtClean="0"/>
              <a:t>Beolvadás </a:t>
            </a:r>
            <a:r>
              <a:rPr lang="hu-HU" dirty="0"/>
              <a:t>esetén a beolvadó költségvetési szerv megszűnik, jogutódja pedig az a költségvetési szerv lesz, amelyikbe beolvadt.  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szétválás történhet különválás és kiválás útján. </a:t>
            </a:r>
            <a:endParaRPr lang="hu-HU" dirty="0" smtClean="0"/>
          </a:p>
          <a:p>
            <a:r>
              <a:rPr lang="hu-HU" dirty="0" smtClean="0"/>
              <a:t>Különválás </a:t>
            </a:r>
            <a:r>
              <a:rPr lang="hu-HU" dirty="0"/>
              <a:t>esetén a különváló költségvetési szerv megszűnik, jogutódjai pedig a különváló költségvetési szervek lesznek. </a:t>
            </a:r>
            <a:endParaRPr lang="hu-HU" dirty="0" smtClean="0"/>
          </a:p>
          <a:p>
            <a:r>
              <a:rPr lang="hu-HU" dirty="0" smtClean="0"/>
              <a:t>Kiválás </a:t>
            </a:r>
            <a:r>
              <a:rPr lang="hu-HU" dirty="0"/>
              <a:t>esetén a kiválással érintett költségvetési szerv is </a:t>
            </a:r>
            <a:r>
              <a:rPr lang="hu-HU" dirty="0" smtClean="0"/>
              <a:t>fennmarad</a:t>
            </a:r>
            <a:r>
              <a:rPr lang="hu-HU" dirty="0"/>
              <a:t>, és a kiválással érintett szervezeti egységből pedig önálló költségvetési szerv jön létre.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5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Szétválás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A költségvetési szerv szétválására emellett akként is sor kerülhet, hogy a kiváló szervezeti egység már működő költségvetési szervbe mint jogutódba olvad be (beolvadásos kiválás), a különváló költségvetési szervből a különváló szervezeti egységek az átalakítás során már működő költségvetési szervbe, mint jogutódokba olvadnak be (beolvadásos különválás). </a:t>
            </a:r>
          </a:p>
          <a:p>
            <a:r>
              <a:rPr lang="hu-HU" dirty="0"/>
              <a:t>A költségvetési szerv átalakításáról a Kincstár által rendszeresített formanyomtatvány alkalmazásával az alapító okiratot módosítását tartalmazó módosító okiratot és egy egységes szerkezetű alapító okiratot kell kibocsátani és benyújtani a Kincstár számára. Megszüntetés esetén az alapító szerv megszüntető okiratot állít ki.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költségvetési szervek irányítása, felügyelete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31043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irányítás mindig két különálló szerv között megvalósuló tevékenység, amelynek a keretében a hierarchiában magasabban lévő irányító szerv meghatározó befolyást gyakorol az irányított szerv működési viszonyai tekintetében, és amely szinte minden esetben az irányított szerv vezetésére hat.</a:t>
            </a:r>
          </a:p>
          <a:p>
            <a:r>
              <a:rPr lang="hu-HU" dirty="0"/>
              <a:t>A felügyelet is mint a szervezetrendszeri igazgatás eszköze, minden esetben egyfajta uralmi helyzetet feltételez a felügyeletet gyakorló szerv és a felügyelt szerv között, de a felügyeletet gyakorló szervet minden esetben gyengébb hatáskörök illetik meg, mint az irányító szervet. A felügyelet leggyakrabban a felügyelt szerv tevékenységének folyamatos figyelemmel kísérése, illetve valamely jogszabályban biztosított beavatkozási lehetőség útján valósul meg. Ez a beavatkozás azonban nem terjed ki a felügyelt szerv tevékenységének minden részletére, és a beavatkozás terjedelme is szűkebb körű, mint az irányítás esetében. A felügyeleti hatáskörökhöz szervi, fenntartói, az ellenőrzött szerv működésének a megváltoztatását is eredményező intézkedési jog jellemzően nem társul, hozzátartozik azonban a törvényességi jellegű intézkedések megtétele. 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6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Példa: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jelent az áttekinthetőség elve?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a beszámolás során biztosítani kell, hogy valamennyi bevétel és kiadás teljes összegében úgy kerüljön számbavételre, hogy a költségvetési évek között összehasonlítható legyen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Alapvető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3148" y="1232035"/>
            <a:ext cx="10426535" cy="4944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a tervezés során biztosítani kell a bevételek közgazdasági megalapozottságát, valamint azt, hogy annyi kiadás kerüljön megállapításra, amennyi a közfeladatok ellátásához indokoltan szükséges </a:t>
            </a:r>
            <a:r>
              <a:rPr lang="hu-HU" i="1" dirty="0"/>
              <a:t>(valódiság elve)</a:t>
            </a:r>
            <a:r>
              <a:rPr lang="hu-HU" dirty="0"/>
              <a:t>,</a:t>
            </a:r>
          </a:p>
          <a:p>
            <a:r>
              <a:rPr lang="hu-HU" dirty="0"/>
              <a:t>a gazdálkodás során biztosítani kell, hogy a bevételek és kiadások tervezés során megállapított célhoz kötötten kerüljenek felhasználásra </a:t>
            </a:r>
            <a:r>
              <a:rPr lang="hu-HU" i="1" dirty="0"/>
              <a:t>(felhasználási kötöttség elve)</a:t>
            </a:r>
            <a:r>
              <a:rPr lang="hu-HU" dirty="0"/>
              <a:t>,</a:t>
            </a:r>
          </a:p>
          <a:p>
            <a:r>
              <a:rPr lang="hu-HU" dirty="0"/>
              <a:t>a beszámolás során biztosítani kell, hogy valamennyi bevétel és kiadás teljes összegében úgy kerüljön számbavételre, hogy a költségvetési évek között összehasonlítható legyen </a:t>
            </a:r>
            <a:r>
              <a:rPr lang="hu-HU" i="1" dirty="0"/>
              <a:t>(áttekinthetőség elve)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7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költségvetésben a gazdálkodás………..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Előirányzat alapján történik.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Mit értünk központi kezelésű </a:t>
            </a:r>
            <a:r>
              <a:rPr lang="hu-HU" dirty="0" err="1" smtClean="0"/>
              <a:t>előírányzaton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b="1" i="1" dirty="0" smtClean="0"/>
              <a:t> </a:t>
            </a:r>
            <a:r>
              <a:rPr lang="hu-HU" dirty="0" smtClean="0"/>
              <a:t>központi </a:t>
            </a:r>
            <a:r>
              <a:rPr lang="hu-HU" dirty="0"/>
              <a:t>kezelésű előirányzatok az állam olyan bevételei és kiadásai, amit a központi költségvetésről szóló törvény nem sorol más előirányzatok körébe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9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fejezeti kezelésű </a:t>
            </a:r>
            <a:r>
              <a:rPr lang="hu-HU" dirty="0" err="1" smtClean="0"/>
              <a:t>előírányzaton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dirty="0" smtClean="0"/>
              <a:t>a </a:t>
            </a:r>
            <a:r>
              <a:rPr lang="hu-HU" dirty="0"/>
              <a:t>fejezeti kezelésű előirányzatok a költségvetési fejezet saját kezelésű, nem központi költségvetési szervekhez rendelt olyan előirányzatai, amelyek a fejezetet irányító szerv sajátos szakmai, ágazati feladatainak ellátására vagy a fejezethez tartozó költségvetési szervek tevékenységével kapcsolatban felmerülő, illetve szakmailag ahhoz kapcsolódó sajátos kötelezettségei teljesítése során felmerülő költségvetési bevételek és költségvetési kiadások elszámolására szolgálnak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3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tartalmaz a társadalombiztosítási előirányzat?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1" i="1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társadalombiztosítás rendszerének működtetése során az állam nevében beszedendő költségvetési bevételeit és kiadásait a társadalombiztosítás pénzügyi alapjai előirányzatai </a:t>
            </a:r>
            <a:r>
              <a:rPr lang="hu-HU" dirty="0" smtClean="0"/>
              <a:t>tartalmazzák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7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 smtClean="0"/>
              <a:t>Az </a:t>
            </a:r>
            <a:r>
              <a:rPr lang="hu-HU" i="1" dirty="0"/>
              <a:t>államháztartás központi alrendszerébe tartozó költségvetési szervek </a:t>
            </a:r>
            <a:r>
              <a:rPr lang="hu-HU" i="1" dirty="0" smtClean="0"/>
              <a:t>előirányzatai……….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dirty="0" smtClean="0"/>
              <a:t>a </a:t>
            </a:r>
            <a:r>
              <a:rPr lang="hu-HU" dirty="0"/>
              <a:t>költségvetési szervek költségvetési bevételei és kiadásai a költségvetési szervek előirányzatain jelennek meg.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 smtClean="0"/>
              <a:t>Elkülönített </a:t>
            </a:r>
            <a:r>
              <a:rPr lang="hu-HU" i="1" dirty="0"/>
              <a:t>állami pénzalapok </a:t>
            </a:r>
            <a:r>
              <a:rPr lang="hu-HU" i="1" dirty="0" smtClean="0"/>
              <a:t>előirányzatai….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i="1" dirty="0"/>
          </a:p>
          <a:p>
            <a:r>
              <a:rPr lang="hu-HU" dirty="0" smtClean="0"/>
              <a:t>valamely </a:t>
            </a:r>
            <a:r>
              <a:rPr lang="hu-HU" dirty="0"/>
              <a:t>közfeladat részben vagy egészben államháztartáson kívüli forrásból történő ellátására létrehozott pénzalaphoz kapcsolódó előirányzatok,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8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jelent, hogy a költségvetés tervezése kétirányú?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fő számokat a Kormány határozata adja, a részletes előirányzatok és intézkedések kialakítása pedig alulról, intézményi szintről indul.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költséggazdálkodás célja?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Közfeladatok ellátása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3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működési kiadások rendelkezésre bocsátása?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Havi rendszerességgel, </a:t>
            </a:r>
          </a:p>
          <a:p>
            <a:r>
              <a:rPr lang="hu-HU" dirty="0" smtClean="0"/>
              <a:t>egyenlő részletekben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0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felhalmozási kiadások rendelkezésre bocsátása?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smtClean="0"/>
              <a:t> </a:t>
            </a:r>
            <a:r>
              <a:rPr lang="hu-HU" dirty="0"/>
              <a:t>a felhalmozási kiadások </a:t>
            </a:r>
            <a:r>
              <a:rPr lang="hu-HU" dirty="0" smtClean="0"/>
              <a:t>átadása </a:t>
            </a:r>
            <a:r>
              <a:rPr lang="hu-HU" dirty="0"/>
              <a:t>havonta,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várhatóan felmerülő kiadásokhoz igazodva, </a:t>
            </a:r>
            <a:endParaRPr lang="hu-HU" dirty="0" smtClean="0"/>
          </a:p>
          <a:p>
            <a:r>
              <a:rPr lang="hu-HU" dirty="0" smtClean="0"/>
              <a:t>részletekben </a:t>
            </a:r>
            <a:r>
              <a:rPr lang="hu-HU" dirty="0"/>
              <a:t>(teljesítésarányosan) történik. 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teljesítésarányos finanszírozás előirányzat-finanszírozási terv alapján történik.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2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költségvetés megtervezése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éves költségvetés elve feltételezi, hogy megállapításra kerüljön az a tervezett összeg, amelynek mértékéig a kiadások teljesíthetők, valamint az a bevételi összeg amennyit a tárgyév során be kell szedni. </a:t>
            </a:r>
            <a:endParaRPr lang="hu-HU" dirty="0" smtClean="0"/>
          </a:p>
          <a:p>
            <a:r>
              <a:rPr lang="hu-HU" dirty="0" smtClean="0"/>
              <a:t>Ezeket </a:t>
            </a:r>
            <a:r>
              <a:rPr lang="hu-HU" dirty="0"/>
              <a:t>a keret vagy előre megtervezett összegeket hívjuk összefoglalóan előirányzatoknak.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államháztartásban a költségvetési gazdálkodás a költségvetésben meghatározott előirányzatokhoz kapcsolódóan történik.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7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jellemzi a kötelezettségvállalást?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költségvetési év kiadási előirányzatainak terhére kötelezettségvállalásra az azokat terhelő korábbi kötelezettségvállalásokkal és más fizetési kötelezettségekkel csökkentett összegű eredeti vagy módosított kiadási előirányzatok, a lebonyolító szervnél az átadott összeg mértékéig kerülhet sor. </a:t>
            </a:r>
            <a:endParaRPr lang="hu-HU" dirty="0" smtClean="0"/>
          </a:p>
          <a:p>
            <a:r>
              <a:rPr lang="hu-HU" dirty="0" smtClean="0"/>
              <a:t>Azoknál </a:t>
            </a:r>
            <a:r>
              <a:rPr lang="hu-HU" dirty="0"/>
              <a:t>a kiadási előirányzatoknál, amelyek esetén a teljesítés a központi költségvetésben előirányzat-módosítási kötelezettség nélkül is meghaladhatja az eredeti vagy módosított előirányzatot vagy amelyek a Kormány által egyedi határozatban biztosított beruházás ösztönzési célú költségvetési támogatásokat finanszírozó kiadási előirányzat esetén a kötelezettségvállalás mértéke átlépheti a kiadási előirányzatokat.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2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pénzügyi ellenjegyzés alatt?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kötelezettségvállalást </a:t>
            </a:r>
            <a:r>
              <a:rPr lang="hu-HU" dirty="0"/>
              <a:t>megelőző művelet a pénzügyi ellenjegyzés, amelynek során a pénzügyi ellenjegyzőnek meg kell győződnie arról, hogy a szükséges szabad előirányzat –több évet érintő kötelezettségvállalás esetén minden egyes évben – rendelkezésre áll, a tervezett kifizetési időpontokban a pénzügyi fedezet biztosított, valamint a kötelezettségvállalás nem sérti a gazdálkodásra vonatkozó szabályokat.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2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szolgál az érvényesítés?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érvényesítés – ha az jogszabály alapján kötelező – a teljesítés igazolását követően az utalványozás szabályosságának igazolását szolgálja.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3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történik a teljesítés igazolás?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kiadási előirányzatok terhére történő utalványozás esetén az utalványozásra csak azután kerülhet sor, ha a kiadás alapjául szolgáló kötelezettségvállalásban meghatározott feltételeket a másik szerződő fél már teljesítette, amelyet teljesítés igazolással kell igazolni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4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előirányzatok korlátozó rendelkezései?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költségvetési szerv, az elkülönített állami pénzalapok, valamint a társadalombiztosítás pénzügyi alapjai gazdálkodásával kapcsolatos korlátozó rendelkezések tiltják:</a:t>
            </a:r>
          </a:p>
          <a:p>
            <a:r>
              <a:rPr lang="hu-HU" dirty="0"/>
              <a:t>a költségvetési szerv, valamint az elkülönített állami pénzalapok és a társadalombiztosítás pénzügyi alapjai kiadási előirányzatai terhére jogi személy és jogi személyiséggel nem rendelkező más szervezet létrehozását, abban tagsági, részesedési viszony megszerzését, ahhoz történő csatlakozást, amennyiben törvény eltérően nem rendelkezik,</a:t>
            </a:r>
          </a:p>
          <a:p>
            <a:r>
              <a:rPr lang="hu-HU" dirty="0"/>
              <a:t>az államháztartás központi alrendszerébe tartozó költségvetési szervek költségvetésének támogatási jellegű felhasználását, így a támogatások, adományok nyújtását és minden más ellenérték nélküli kötelezettséget, a törvényben meghatározott kivételekkel,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8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egyesítés alatt?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egyesítésre sor kerülhet összeolvadással vagy beolvadással. Előbbi esetében a jogelőd költségvetési szervek megszűnnek, és jogutódjuk a létrehozásra kerülő új költségvetési szerv lesz. </a:t>
            </a:r>
          </a:p>
          <a:p>
            <a:r>
              <a:rPr lang="hu-HU" dirty="0"/>
              <a:t>Beolvadás esetén a beolvadó költségvetési szerv megszűnik, jogutódja pedig az a költségvetési szerv lesz, amelyikbe beolvadt.  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szétválás milyen formában történhet?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szétválás történhet különválás és kiválás útján.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költségvetésről szóló törvényben szereplő költségvetési bevételi és kiadási előirányzatok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/>
              <a:t>központi kezelésű előirányzatok:</a:t>
            </a:r>
            <a:r>
              <a:rPr lang="hu-HU" dirty="0"/>
              <a:t> központi kezelésű előirányzatok az állam olyan bevételei és kiadásai, amit a központi költségvetésről szóló törvény nem sorol más előirányzatok körébe</a:t>
            </a:r>
            <a:r>
              <a:rPr lang="hu-HU" dirty="0" smtClean="0"/>
              <a:t>,</a:t>
            </a:r>
          </a:p>
          <a:p>
            <a:r>
              <a:rPr lang="hu-HU" b="1" i="1" dirty="0"/>
              <a:t>fejezeti kezelésű előirányzatok:</a:t>
            </a:r>
            <a:r>
              <a:rPr lang="hu-HU" dirty="0"/>
              <a:t> a fejezeti kezelésű előirányzatok a költségvetési fejezet saját kezelésű, nem központi költségvetési szervekhez rendelt olyan előirányzatai, amelyek a fejezetet irányító szerv sajátos szakmai, ágazati feladatainak ellátására vagy a fejezethez tartozó költségvetési szervek tevékenységével kapcsolatban felmerülő, illetve szakmailag ahhoz kapcsolódó sajátos kötelezettségei teljesítése során felmerülő költségvetési bevételek és költségvetési kiadások elszámolására szolgálnak,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7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költségvetésről szóló törvényben szereplő költségvetési bevételi és kiadási előirányzatok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/>
              <a:t>társadalombiztosítás pénzügyi alapjai előirányzatai:</a:t>
            </a:r>
            <a:r>
              <a:rPr lang="hu-HU" dirty="0"/>
              <a:t> a társadalombiztosítás rendszerének működtetése során az állam nevében beszedendő költségvetési bevételeit és kiadásait a társadalombiztosítás pénzügyi alapjai előirányzatai tartalmazzák</a:t>
            </a:r>
            <a:r>
              <a:rPr lang="hu-HU" dirty="0" smtClean="0"/>
              <a:t>,</a:t>
            </a:r>
          </a:p>
          <a:p>
            <a:r>
              <a:rPr lang="hu-HU" b="1" i="1" dirty="0"/>
              <a:t>elkülönített állami pénzalapok előirányzatai:</a:t>
            </a:r>
            <a:r>
              <a:rPr lang="hu-HU" dirty="0"/>
              <a:t> valamely közfeladat részben vagy egészben államháztartáson kívüli forrásból történő ellátására létrehozott pénzalaphoz kapcsolódó előirányzatok</a:t>
            </a:r>
            <a:r>
              <a:rPr lang="hu-HU" dirty="0" smtClean="0"/>
              <a:t>,</a:t>
            </a:r>
          </a:p>
          <a:p>
            <a:r>
              <a:rPr lang="hu-HU" b="1" i="1" dirty="0"/>
              <a:t>az államháztartás központi alrendszerébe tartozó költségvetési szervek előirányzatai:</a:t>
            </a:r>
            <a:r>
              <a:rPr lang="hu-HU" dirty="0"/>
              <a:t> a költségvetési szervek költségvetési bevételei és kiadásai a költségvetési szervek előirányzatain jelennek meg.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költségvetés megtervezésének folyamata kétirányú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fő számokat a Kormány határozata adja, a részletes előirányzatok és intézkedések kialakítása pedig alulról, intézményi szintről indul. Ennek a folyamatnak az összegzése az éves központi költségvetésről szóló törvényben ölt testet.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költségvetési tervezési munkafolyamat az irányelvek kidolgozásától az Országgyűlés által – legkésőbb a tárgyévet megelőző év december 31-éig – elfogadott költségvetési törvény kihirdetésén keresztül a kincstári költségvetés és az elemi költségvetés elkészítéséig tart.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költségvetési előirányzatok </a:t>
            </a:r>
            <a:r>
              <a:rPr lang="hu-HU" dirty="0" smtClean="0"/>
              <a:t>felhasználása</a:t>
            </a:r>
            <a:endParaRPr lang="hu-HU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költségvetési gazdálkodás célja, szemben a magánszférára jellemző gazdálkodással, elsősorban nem a jövedelmezőség, hanem a közfeladatok ellátása. Természetesen a közpénz felhasználása során is elsődleges szempont az eredményesség, hatékonyság és gazdaságosság kritériumainak való megfelelés.</a:t>
            </a:r>
          </a:p>
          <a:p>
            <a:r>
              <a:rPr lang="hu-HU" dirty="0"/>
              <a:t>A központi költségvetésről szóló törvény tartalmazza az egyes fejezetekhez rendelt bevételi és kiadási előirányzatokat. Az egyes fejezetekben a bevételi előirányzatok által nem fedezett kiadási előirányzatokat a törvény támogatási előirányzattal biztosítja. A bevételi előirányzatok esetében a költségvetési bevétel beszedésének kötelezettségét, a kiadási előirányzatok ezzel szemben azok felhasználásának – költségvetési törvényen, rendeleten, határozaton alapuló – jogosultságát jelentik.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3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költségvetési előirányzatok felhasználása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államháztartásban a jóváhagyott előirányzatok alapján történik a gazdálkodás, a kiadások tényleges teljesítéséhez azonban „pénz” szükséges, az egyes fejezetekbe tartozó szervek likviditását folyamatosan biztosítani kell.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működési kiadások rendelkezésre bocsátása havonta egyenlő részletben (időarányosan), a felhalmozási kiadások átadása pedig havonta, a várhatóan felmerülő kiadásokhoz igazodva, részletekben (teljesítésarányosan) történik. A teljesítésarányos finanszírozás előirányzat-finanszírozási terv alapján történik.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tervet a fejezetet irányító szervnek a kincstári költségvetés alapján, a költségvetési év január 10-éig, majd ezt követően havonta a tárgyhónapot megelőző hónap 20-áig kell benyújtania a Kincstárhoz. A két összeg (időarányos és teljesítésarányos finanszírozás) adja ki együttesen azt az előirányzat-felhasználási keretet, amelyet a Kincstár az adott hónapban a költségvetési szerv rendelkezésére bocsát.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4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0" ma:contentTypeDescription="Új dokumentum létrehozása." ma:contentTypeScope="" ma:versionID="6bd0bf6b4e451cb26d5b2139643a1c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14e64f57b3e2bdb4d77d7e310fdd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19A651-D191-4C22-98EA-F047C98B80D8}"/>
</file>

<file path=customXml/itemProps2.xml><?xml version="1.0" encoding="utf-8"?>
<ds:datastoreItem xmlns:ds="http://schemas.openxmlformats.org/officeDocument/2006/customXml" ds:itemID="{4E1BD997-4304-4B7E-9D69-9A9E9C32B757}"/>
</file>

<file path=customXml/itemProps3.xml><?xml version="1.0" encoding="utf-8"?>
<ds:datastoreItem xmlns:ds="http://schemas.openxmlformats.org/officeDocument/2006/customXml" ds:itemID="{3668BF6A-27A3-4228-BE17-6D4C319B50EF}"/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2535</Words>
  <Application>Microsoft Office PowerPoint</Application>
  <PresentationFormat>Szélesvásznú</PresentationFormat>
  <Paragraphs>203</Paragraphs>
  <Slides>46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Office-téma</vt:lpstr>
      <vt:lpstr>PowerPoint bemutató</vt:lpstr>
      <vt:lpstr>Költségvetési gazdálkodásról általában</vt:lpstr>
      <vt:lpstr>Alapvető szabályok</vt:lpstr>
      <vt:lpstr>A költségvetés megtervezése</vt:lpstr>
      <vt:lpstr>A költségvetésről szóló törvényben szereplő költségvetési bevételi és kiadási előirányzatok</vt:lpstr>
      <vt:lpstr>A költségvetésről szóló törvényben szereplő költségvetési bevételi és kiadási előirányzatok</vt:lpstr>
      <vt:lpstr>A költségvetés megtervezésének folyamata kétirányú</vt:lpstr>
      <vt:lpstr>A költségvetési előirányzatok felhasználása</vt:lpstr>
      <vt:lpstr>A költségvetési előirányzatok felhasználása</vt:lpstr>
      <vt:lpstr>A kötelezettségvállalás</vt:lpstr>
      <vt:lpstr>A kötelezettségvállalás</vt:lpstr>
      <vt:lpstr>A pénzügyi ellenjegyzés</vt:lpstr>
      <vt:lpstr>A teljesítés igazolása, az érvényesítés és az utalványozás</vt:lpstr>
      <vt:lpstr>Az előirányzatok felhasználásának korlátai</vt:lpstr>
      <vt:lpstr>Az előirányzatok felhasználásának korlátai</vt:lpstr>
      <vt:lpstr>A költségvetési szerv alapítása, nyilvántartásba vétele</vt:lpstr>
      <vt:lpstr>Költségvetési szerv alapítása</vt:lpstr>
      <vt:lpstr>Nyilvántartásba vétel (törzskönyvi nyilvántartás)</vt:lpstr>
      <vt:lpstr>A költségvetési szerv átalakítása, megszüntetése</vt:lpstr>
      <vt:lpstr>Egyesítés, szétválás</vt:lpstr>
      <vt:lpstr>Szétválás</vt:lpstr>
      <vt:lpstr>A költségvetési szervek irányítása, felügyelete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Mit jelent az áttekinthetőség elve?</vt:lpstr>
      <vt:lpstr>A költségvetésben a gazdálkodás………..</vt:lpstr>
      <vt:lpstr>Mit értünk központi kezelésű előírányzaton?</vt:lpstr>
      <vt:lpstr>Mit értünk fejezeti kezelésű előírányzaton?</vt:lpstr>
      <vt:lpstr>Mit tartalmaz a társadalombiztosítási előirányzat?</vt:lpstr>
      <vt:lpstr>Az államháztartás központi alrendszerébe tartozó költségvetési szervek előirányzatai……….</vt:lpstr>
      <vt:lpstr>Elkülönített állami pénzalapok előirányzatai….</vt:lpstr>
      <vt:lpstr>Mit jelent, hogy a költségvetés tervezése kétirányú?</vt:lpstr>
      <vt:lpstr>Mi a költséggazdálkodás célja?</vt:lpstr>
      <vt:lpstr>Hogy történik a működési kiadások rendelkezésre bocsátása?</vt:lpstr>
      <vt:lpstr>Hogy történik a felhalmozási kiadások rendelkezésre bocsátása?</vt:lpstr>
      <vt:lpstr>Mi jellemzi a kötelezettségvállalást?</vt:lpstr>
      <vt:lpstr>Mit értünk pénzügyi ellenjegyzés alatt?</vt:lpstr>
      <vt:lpstr>Mit szolgál az érvényesítés?</vt:lpstr>
      <vt:lpstr>Hogy történik a teljesítés igazolás?</vt:lpstr>
      <vt:lpstr>Az előirányzatok korlátozó rendelkezései?</vt:lpstr>
      <vt:lpstr>Mit értünk egyesítés alatt?</vt:lpstr>
      <vt:lpstr>A szétválás milyen formában történhet?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77</cp:revision>
  <dcterms:created xsi:type="dcterms:W3CDTF">2020-03-12T12:44:42Z</dcterms:created>
  <dcterms:modified xsi:type="dcterms:W3CDTF">2020-08-09T12:34:44Z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