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75.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7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21.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3.xml" ContentType="application/vnd.openxmlformats-officedocument.presentationml.slide+xml"/>
  <Override PartName="/ppt/slides/slide37.xml" ContentType="application/vnd.openxmlformats-officedocument.presentationml.slide+xml"/>
  <Override PartName="/ppt/slides/slide31.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2.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256" r:id="rId2"/>
    <p:sldId id="506" r:id="rId3"/>
    <p:sldId id="507" r:id="rId4"/>
    <p:sldId id="415" r:id="rId5"/>
    <p:sldId id="416" r:id="rId6"/>
    <p:sldId id="417" r:id="rId7"/>
    <p:sldId id="418" r:id="rId8"/>
    <p:sldId id="419" r:id="rId9"/>
    <p:sldId id="420" r:id="rId10"/>
    <p:sldId id="421" r:id="rId11"/>
    <p:sldId id="422" r:id="rId12"/>
    <p:sldId id="423" r:id="rId13"/>
    <p:sldId id="424" r:id="rId14"/>
    <p:sldId id="425" r:id="rId15"/>
    <p:sldId id="426" r:id="rId16"/>
    <p:sldId id="427" r:id="rId17"/>
    <p:sldId id="428" r:id="rId18"/>
    <p:sldId id="429" r:id="rId19"/>
    <p:sldId id="430" r:id="rId20"/>
    <p:sldId id="431" r:id="rId21"/>
    <p:sldId id="432" r:id="rId22"/>
    <p:sldId id="433" r:id="rId23"/>
    <p:sldId id="434" r:id="rId24"/>
    <p:sldId id="435" r:id="rId25"/>
    <p:sldId id="436" r:id="rId26"/>
    <p:sldId id="437" r:id="rId27"/>
    <p:sldId id="438" r:id="rId28"/>
    <p:sldId id="439" r:id="rId29"/>
    <p:sldId id="440" r:id="rId30"/>
    <p:sldId id="441" r:id="rId31"/>
    <p:sldId id="442" r:id="rId32"/>
    <p:sldId id="443" r:id="rId33"/>
    <p:sldId id="444" r:id="rId34"/>
    <p:sldId id="445" r:id="rId35"/>
    <p:sldId id="446" r:id="rId36"/>
    <p:sldId id="447" r:id="rId37"/>
    <p:sldId id="448" r:id="rId38"/>
    <p:sldId id="449" r:id="rId39"/>
    <p:sldId id="450" r:id="rId40"/>
    <p:sldId id="451" r:id="rId41"/>
    <p:sldId id="452" r:id="rId42"/>
    <p:sldId id="453" r:id="rId43"/>
    <p:sldId id="454" r:id="rId44"/>
    <p:sldId id="456" r:id="rId45"/>
    <p:sldId id="457" r:id="rId46"/>
    <p:sldId id="458" r:id="rId47"/>
    <p:sldId id="455" r:id="rId48"/>
    <p:sldId id="459" r:id="rId49"/>
    <p:sldId id="460" r:id="rId50"/>
    <p:sldId id="461" r:id="rId51"/>
    <p:sldId id="462" r:id="rId52"/>
    <p:sldId id="463" r:id="rId53"/>
    <p:sldId id="464" r:id="rId54"/>
    <p:sldId id="465" r:id="rId55"/>
    <p:sldId id="466" r:id="rId56"/>
    <p:sldId id="467" r:id="rId57"/>
    <p:sldId id="468" r:id="rId58"/>
    <p:sldId id="469" r:id="rId59"/>
    <p:sldId id="470" r:id="rId60"/>
    <p:sldId id="471" r:id="rId61"/>
    <p:sldId id="472" r:id="rId62"/>
    <p:sldId id="473" r:id="rId63"/>
    <p:sldId id="474" r:id="rId64"/>
    <p:sldId id="475" r:id="rId65"/>
    <p:sldId id="476" r:id="rId66"/>
    <p:sldId id="477" r:id="rId67"/>
    <p:sldId id="478" r:id="rId68"/>
    <p:sldId id="480" r:id="rId69"/>
    <p:sldId id="481" r:id="rId70"/>
    <p:sldId id="482" r:id="rId71"/>
    <p:sldId id="483" r:id="rId72"/>
    <p:sldId id="484" r:id="rId73"/>
    <p:sldId id="485" r:id="rId74"/>
    <p:sldId id="258" r:id="rId75"/>
    <p:sldId id="259" r:id="rId76"/>
    <p:sldId id="413" r:id="rId77"/>
    <p:sldId id="391" r:id="rId78"/>
    <p:sldId id="486" r:id="rId79"/>
    <p:sldId id="487" r:id="rId80"/>
    <p:sldId id="488" r:id="rId81"/>
    <p:sldId id="489" r:id="rId82"/>
    <p:sldId id="490" r:id="rId83"/>
    <p:sldId id="491" r:id="rId84"/>
    <p:sldId id="492" r:id="rId85"/>
    <p:sldId id="493" r:id="rId86"/>
    <p:sldId id="494" r:id="rId87"/>
    <p:sldId id="495" r:id="rId88"/>
    <p:sldId id="496" r:id="rId89"/>
    <p:sldId id="497" r:id="rId90"/>
    <p:sldId id="498" r:id="rId91"/>
    <p:sldId id="499" r:id="rId92"/>
    <p:sldId id="500" r:id="rId93"/>
    <p:sldId id="501" r:id="rId94"/>
    <p:sldId id="502" r:id="rId95"/>
    <p:sldId id="503" r:id="rId96"/>
    <p:sldId id="504" r:id="rId97"/>
    <p:sldId id="505" r:id="rId98"/>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F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sorterViewPr>
    <p:cViewPr>
      <p:scale>
        <a:sx n="100" d="100"/>
        <a:sy n="100" d="100"/>
      </p:scale>
      <p:origin x="0" y="466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customXml" Target="../customXml/item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105"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2B829-3F1E-4106-BE6B-DA288349A410}" type="datetimeFigureOut">
              <a:rPr lang="hu-HU" smtClean="0"/>
              <a:t>2020.08.10.</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F7CDC6-9918-45C5-BF3A-39725102091B}" type="slidenum">
              <a:rPr lang="hu-HU" smtClean="0"/>
              <a:t>‹#›</a:t>
            </a:fld>
            <a:endParaRPr lang="hu-HU"/>
          </a:p>
        </p:txBody>
      </p:sp>
    </p:spTree>
    <p:extLst>
      <p:ext uri="{BB962C8B-B14F-4D97-AF65-F5344CB8AC3E}">
        <p14:creationId xmlns:p14="http://schemas.microsoft.com/office/powerpoint/2010/main" val="2657917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A2EF8000-AFA9-4BED-B358-90494899D2ED}" type="datetime1">
              <a:rPr lang="hu-HU" smtClean="0"/>
              <a:t>2020.08.10.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146956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77980415-7B39-47C0-91A4-900EBC58FBFC}" type="datetime1">
              <a:rPr lang="hu-HU" smtClean="0"/>
              <a:t>2020.08.10.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14457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D973BFDF-C6CF-456B-BFC8-C5D5254C05C9}" type="datetime1">
              <a:rPr lang="hu-HU" smtClean="0"/>
              <a:t>2020.08.10.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342808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2974206" y="114870"/>
            <a:ext cx="7979344" cy="866908"/>
          </a:xfrm>
        </p:spPr>
        <p:txBody>
          <a:bodyPr>
            <a:normAutofit/>
          </a:bodyPr>
          <a:lstStyle>
            <a:lvl1pPr algn="ctr">
              <a:defRPr sz="3500" b="1">
                <a:solidFill>
                  <a:schemeClr val="tx1"/>
                </a:solidFill>
              </a:defRPr>
            </a:lvl1pPr>
          </a:lstStyle>
          <a:p>
            <a:r>
              <a:rPr lang="hu-HU" smtClean="0"/>
              <a:t>Mintacím szerkesztése</a:t>
            </a:r>
            <a:endParaRPr lang="hu-HU"/>
          </a:p>
        </p:txBody>
      </p:sp>
      <p:sp>
        <p:nvSpPr>
          <p:cNvPr id="3" name="Tartalom helye 2"/>
          <p:cNvSpPr>
            <a:spLocks noGrp="1"/>
          </p:cNvSpPr>
          <p:nvPr>
            <p:ph idx="1"/>
          </p:nvPr>
        </p:nvSpPr>
        <p:spPr>
          <a:xfrm>
            <a:off x="221381" y="1232035"/>
            <a:ext cx="11608067" cy="494492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0F2672B-E127-4547-BD2E-1AAA7655F84A}" type="datetime1">
              <a:rPr lang="hu-HU" smtClean="0"/>
              <a:t>2020.08.10.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0907781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D107C0EA-DE5C-4186-AED9-DA0D257A3085}" type="datetime1">
              <a:rPr lang="hu-HU" smtClean="0"/>
              <a:t>2020.08.10.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06409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EFCDD9D0-E272-409A-AB17-A882CF1DD8FA}" type="datetime1">
              <a:rPr lang="hu-HU" smtClean="0"/>
              <a:t>2020.08.10.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13883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ED5FE4D7-A085-416F-A4A0-1FD0B98103EC}" type="datetime1">
              <a:rPr lang="hu-HU" smtClean="0"/>
              <a:t>2020.08.10.</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1584977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A67575B1-5095-41CB-B20E-442F48FFBB6D}" type="datetime1">
              <a:rPr lang="hu-HU" smtClean="0"/>
              <a:t>2020.08.10.</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932800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6936C10-6AC2-41FE-B19B-5CDC0D9DAF0A}" type="datetime1">
              <a:rPr lang="hu-HU" smtClean="0"/>
              <a:t>2020.08.10.</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51467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2F1AEBC5-0ADB-4D2B-B767-56697C3D67BD}" type="datetime1">
              <a:rPr lang="hu-HU" smtClean="0"/>
              <a:t>2020.08.10.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1376523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A8D96389-0110-4976-84CC-3300DFE4B9AC}" type="datetime1">
              <a:rPr lang="hu-HU" smtClean="0"/>
              <a:t>2020.08.10.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58522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EFDD4-4024-461E-ACBD-964883C5309E}" type="datetime1">
              <a:rPr lang="hu-HU" smtClean="0"/>
              <a:t>2020.08.10.</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DC037-E7BD-4C73-8B08-BA96F3CF2969}" type="slidenum">
              <a:rPr lang="hu-HU" smtClean="0"/>
              <a:t>‹#›</a:t>
            </a:fld>
            <a:endParaRPr lang="hu-HU"/>
          </a:p>
        </p:txBody>
      </p:sp>
    </p:spTree>
    <p:extLst>
      <p:ext uri="{BB962C8B-B14F-4D97-AF65-F5344CB8AC3E}">
        <p14:creationId xmlns:p14="http://schemas.microsoft.com/office/powerpoint/2010/main" val="429223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ím 1"/>
          <p:cNvSpPr txBox="1">
            <a:spLocks/>
          </p:cNvSpPr>
          <p:nvPr/>
        </p:nvSpPr>
        <p:spPr>
          <a:xfrm>
            <a:off x="838200" y="1308401"/>
            <a:ext cx="10515600" cy="895785"/>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5000" dirty="0" smtClean="0">
                <a:solidFill>
                  <a:schemeClr val="bg1"/>
                </a:solidFill>
              </a:rPr>
              <a:t>Egészségügyi szervezetek számvitele III. – 1. hét</a:t>
            </a:r>
            <a:endParaRPr lang="hu-HU" sz="5000" dirty="0">
              <a:solidFill>
                <a:schemeClr val="bg1"/>
              </a:solidFill>
            </a:endParaRPr>
          </a:p>
        </p:txBody>
      </p:sp>
      <p:sp>
        <p:nvSpPr>
          <p:cNvPr id="8" name="Tartalom helye 2"/>
          <p:cNvSpPr txBox="1">
            <a:spLocks/>
          </p:cNvSpPr>
          <p:nvPr/>
        </p:nvSpPr>
        <p:spPr>
          <a:xfrm>
            <a:off x="838200" y="2425567"/>
            <a:ext cx="10515600" cy="27528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hu-HU" sz="3600" dirty="0">
              <a:solidFill>
                <a:schemeClr val="bg1"/>
              </a:solidFill>
            </a:endParaRPr>
          </a:p>
          <a:p>
            <a:endParaRPr lang="hu-HU" sz="3600" dirty="0" smtClean="0">
              <a:solidFill>
                <a:schemeClr val="bg1"/>
              </a:solidFill>
            </a:endParaRPr>
          </a:p>
          <a:p>
            <a:r>
              <a:rPr lang="hu-HU" sz="3600" dirty="0" smtClean="0">
                <a:solidFill>
                  <a:schemeClr val="bg1"/>
                </a:solidFill>
              </a:rPr>
              <a:t>A költségvetési számvitel törvényi szabályozása </a:t>
            </a:r>
            <a:endParaRPr lang="hu-HU" sz="3600" dirty="0">
              <a:solidFill>
                <a:schemeClr val="bg1"/>
              </a:solidFill>
            </a:endParaRPr>
          </a:p>
        </p:txBody>
      </p:sp>
      <p:sp>
        <p:nvSpPr>
          <p:cNvPr id="11" name="Dia számának helye 10"/>
          <p:cNvSpPr>
            <a:spLocks noGrp="1"/>
          </p:cNvSpPr>
          <p:nvPr>
            <p:ph type="sldNum" sz="quarter" idx="12"/>
          </p:nvPr>
        </p:nvSpPr>
        <p:spPr/>
        <p:txBody>
          <a:bodyPr/>
          <a:lstStyle/>
          <a:p>
            <a:fld id="{829DC037-E7BD-4C73-8B08-BA96F3CF2969}" type="slidenum">
              <a:rPr lang="hu-HU" smtClean="0"/>
              <a:t>1</a:t>
            </a:fld>
            <a:endParaRPr lang="hu-HU"/>
          </a:p>
        </p:txBody>
      </p:sp>
    </p:spTree>
    <p:extLst>
      <p:ext uri="{BB962C8B-B14F-4D97-AF65-F5344CB8AC3E}">
        <p14:creationId xmlns:p14="http://schemas.microsoft.com/office/powerpoint/2010/main" val="2559225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Változások</a:t>
            </a:r>
            <a:endParaRPr lang="hu-HU" dirty="0"/>
          </a:p>
        </p:txBody>
      </p:sp>
      <p:pic>
        <p:nvPicPr>
          <p:cNvPr id="5" name="Tartalom helye 4"/>
          <p:cNvPicPr>
            <a:picLocks noGrp="1" noChangeAspect="1"/>
          </p:cNvPicPr>
          <p:nvPr>
            <p:ph idx="1"/>
          </p:nvPr>
        </p:nvPicPr>
        <p:blipFill>
          <a:blip r:embed="rId2"/>
          <a:stretch>
            <a:fillRect/>
          </a:stretch>
        </p:blipFill>
        <p:spPr>
          <a:xfrm>
            <a:off x="1440227" y="2241986"/>
            <a:ext cx="8244686" cy="2376846"/>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10</a:t>
            </a:fld>
            <a:endParaRPr lang="hu-HU"/>
          </a:p>
        </p:txBody>
      </p:sp>
    </p:spTree>
    <p:extLst>
      <p:ext uri="{BB962C8B-B14F-4D97-AF65-F5344CB8AC3E}">
        <p14:creationId xmlns:p14="http://schemas.microsoft.com/office/powerpoint/2010/main" val="2301587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Változások</a:t>
            </a:r>
            <a:endParaRPr lang="hu-HU" dirty="0"/>
          </a:p>
        </p:txBody>
      </p:sp>
      <p:pic>
        <p:nvPicPr>
          <p:cNvPr id="5" name="Tartalom helye 4"/>
          <p:cNvPicPr>
            <a:picLocks noGrp="1" noChangeAspect="1"/>
          </p:cNvPicPr>
          <p:nvPr>
            <p:ph idx="1"/>
          </p:nvPr>
        </p:nvPicPr>
        <p:blipFill>
          <a:blip r:embed="rId2"/>
          <a:stretch>
            <a:fillRect/>
          </a:stretch>
        </p:blipFill>
        <p:spPr>
          <a:xfrm>
            <a:off x="1957588" y="973049"/>
            <a:ext cx="8190963" cy="5499983"/>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11</a:t>
            </a:fld>
            <a:endParaRPr lang="hu-HU"/>
          </a:p>
        </p:txBody>
      </p:sp>
    </p:spTree>
    <p:extLst>
      <p:ext uri="{BB962C8B-B14F-4D97-AF65-F5344CB8AC3E}">
        <p14:creationId xmlns:p14="http://schemas.microsoft.com/office/powerpoint/2010/main" val="106191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Saját tőke tartalma</a:t>
            </a:r>
            <a:endParaRPr lang="hu-HU" dirty="0"/>
          </a:p>
        </p:txBody>
      </p:sp>
      <p:pic>
        <p:nvPicPr>
          <p:cNvPr id="5" name="Tartalom helye 4"/>
          <p:cNvPicPr>
            <a:picLocks noGrp="1" noChangeAspect="1"/>
          </p:cNvPicPr>
          <p:nvPr>
            <p:ph idx="1"/>
          </p:nvPr>
        </p:nvPicPr>
        <p:blipFill>
          <a:blip r:embed="rId2"/>
          <a:stretch>
            <a:fillRect/>
          </a:stretch>
        </p:blipFill>
        <p:spPr>
          <a:xfrm>
            <a:off x="1837900" y="1738648"/>
            <a:ext cx="8384496" cy="3394533"/>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12</a:t>
            </a:fld>
            <a:endParaRPr lang="hu-HU"/>
          </a:p>
        </p:txBody>
      </p:sp>
    </p:spTree>
    <p:extLst>
      <p:ext uri="{BB962C8B-B14F-4D97-AF65-F5344CB8AC3E}">
        <p14:creationId xmlns:p14="http://schemas.microsoft.com/office/powerpoint/2010/main" val="2561172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Változások</a:t>
            </a:r>
            <a:endParaRPr lang="hu-HU" dirty="0"/>
          </a:p>
        </p:txBody>
      </p:sp>
      <p:pic>
        <p:nvPicPr>
          <p:cNvPr id="5" name="Tartalom helye 4"/>
          <p:cNvPicPr>
            <a:picLocks noGrp="1" noChangeAspect="1"/>
          </p:cNvPicPr>
          <p:nvPr>
            <p:ph idx="1"/>
          </p:nvPr>
        </p:nvPicPr>
        <p:blipFill>
          <a:blip r:embed="rId2"/>
          <a:stretch>
            <a:fillRect/>
          </a:stretch>
        </p:blipFill>
        <p:spPr>
          <a:xfrm>
            <a:off x="1687133" y="974694"/>
            <a:ext cx="7997780" cy="5387491"/>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13</a:t>
            </a:fld>
            <a:endParaRPr lang="hu-HU"/>
          </a:p>
        </p:txBody>
      </p:sp>
    </p:spTree>
    <p:extLst>
      <p:ext uri="{BB962C8B-B14F-4D97-AF65-F5344CB8AC3E}">
        <p14:creationId xmlns:p14="http://schemas.microsoft.com/office/powerpoint/2010/main" val="1593464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Változások</a:t>
            </a:r>
            <a:endParaRPr lang="hu-HU" dirty="0"/>
          </a:p>
        </p:txBody>
      </p:sp>
      <p:pic>
        <p:nvPicPr>
          <p:cNvPr id="5" name="Tartalom helye 4"/>
          <p:cNvPicPr>
            <a:picLocks noGrp="1" noChangeAspect="1"/>
          </p:cNvPicPr>
          <p:nvPr>
            <p:ph idx="1"/>
          </p:nvPr>
        </p:nvPicPr>
        <p:blipFill>
          <a:blip r:embed="rId2"/>
          <a:stretch>
            <a:fillRect/>
          </a:stretch>
        </p:blipFill>
        <p:spPr>
          <a:xfrm>
            <a:off x="1493980" y="1159099"/>
            <a:ext cx="8712585" cy="4893971"/>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14</a:t>
            </a:fld>
            <a:endParaRPr lang="hu-HU"/>
          </a:p>
        </p:txBody>
      </p:sp>
    </p:spTree>
    <p:extLst>
      <p:ext uri="{BB962C8B-B14F-4D97-AF65-F5344CB8AC3E}">
        <p14:creationId xmlns:p14="http://schemas.microsoft.com/office/powerpoint/2010/main" val="3455634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177508" y="1081825"/>
            <a:ext cx="8932407" cy="4832286"/>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15</a:t>
            </a:fld>
            <a:endParaRPr lang="hu-HU"/>
          </a:p>
        </p:txBody>
      </p:sp>
    </p:spTree>
    <p:extLst>
      <p:ext uri="{BB962C8B-B14F-4D97-AF65-F5344CB8AC3E}">
        <p14:creationId xmlns:p14="http://schemas.microsoft.com/office/powerpoint/2010/main" val="1207012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mérlegsor változása</a:t>
            </a:r>
            <a:endParaRPr lang="hu-HU" dirty="0"/>
          </a:p>
        </p:txBody>
      </p:sp>
      <p:pic>
        <p:nvPicPr>
          <p:cNvPr id="5" name="Tartalom helye 4"/>
          <p:cNvPicPr>
            <a:picLocks noGrp="1" noChangeAspect="1"/>
          </p:cNvPicPr>
          <p:nvPr>
            <p:ph idx="1"/>
          </p:nvPr>
        </p:nvPicPr>
        <p:blipFill>
          <a:blip r:embed="rId2"/>
          <a:stretch>
            <a:fillRect/>
          </a:stretch>
        </p:blipFill>
        <p:spPr>
          <a:xfrm>
            <a:off x="1351874" y="981778"/>
            <a:ext cx="8727070" cy="5084171"/>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16</a:t>
            </a:fld>
            <a:endParaRPr lang="hu-HU"/>
          </a:p>
        </p:txBody>
      </p:sp>
    </p:spTree>
    <p:extLst>
      <p:ext uri="{BB962C8B-B14F-4D97-AF65-F5344CB8AC3E}">
        <p14:creationId xmlns:p14="http://schemas.microsoft.com/office/powerpoint/2010/main" val="3507891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ÁFA a Mérlegben</a:t>
            </a:r>
            <a:endParaRPr lang="hu-HU" dirty="0"/>
          </a:p>
        </p:txBody>
      </p:sp>
      <p:pic>
        <p:nvPicPr>
          <p:cNvPr id="5" name="Tartalom helye 4"/>
          <p:cNvPicPr>
            <a:picLocks noGrp="1" noChangeAspect="1"/>
          </p:cNvPicPr>
          <p:nvPr>
            <p:ph idx="1"/>
          </p:nvPr>
        </p:nvPicPr>
        <p:blipFill>
          <a:blip r:embed="rId2"/>
          <a:stretch>
            <a:fillRect/>
          </a:stretch>
        </p:blipFill>
        <p:spPr>
          <a:xfrm>
            <a:off x="761128" y="981778"/>
            <a:ext cx="9730597" cy="5032655"/>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17</a:t>
            </a:fld>
            <a:endParaRPr lang="hu-HU"/>
          </a:p>
        </p:txBody>
      </p:sp>
    </p:spTree>
    <p:extLst>
      <p:ext uri="{BB962C8B-B14F-4D97-AF65-F5344CB8AC3E}">
        <p14:creationId xmlns:p14="http://schemas.microsoft.com/office/powerpoint/2010/main" val="2304743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Mérleg sorok tartalma</a:t>
            </a:r>
            <a:endParaRPr lang="hu-HU" dirty="0"/>
          </a:p>
        </p:txBody>
      </p:sp>
      <p:pic>
        <p:nvPicPr>
          <p:cNvPr id="5" name="Tartalom helye 4"/>
          <p:cNvPicPr>
            <a:picLocks noGrp="1" noChangeAspect="1"/>
          </p:cNvPicPr>
          <p:nvPr>
            <p:ph idx="1"/>
          </p:nvPr>
        </p:nvPicPr>
        <p:blipFill>
          <a:blip r:embed="rId2"/>
          <a:stretch>
            <a:fillRect/>
          </a:stretch>
        </p:blipFill>
        <p:spPr>
          <a:xfrm>
            <a:off x="935144" y="1790162"/>
            <a:ext cx="9657401" cy="3631843"/>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18</a:t>
            </a:fld>
            <a:endParaRPr lang="hu-HU"/>
          </a:p>
        </p:txBody>
      </p:sp>
    </p:spTree>
    <p:extLst>
      <p:ext uri="{BB962C8B-B14F-4D97-AF65-F5344CB8AC3E}">
        <p14:creationId xmlns:p14="http://schemas.microsoft.com/office/powerpoint/2010/main" val="2247278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Mérleg sorok tartalma</a:t>
            </a:r>
            <a:endParaRPr lang="hu-HU" dirty="0"/>
          </a:p>
        </p:txBody>
      </p:sp>
      <p:pic>
        <p:nvPicPr>
          <p:cNvPr id="5" name="Tartalom helye 4"/>
          <p:cNvPicPr>
            <a:picLocks noGrp="1" noChangeAspect="1"/>
          </p:cNvPicPr>
          <p:nvPr>
            <p:ph idx="1"/>
          </p:nvPr>
        </p:nvPicPr>
        <p:blipFill>
          <a:blip r:embed="rId2"/>
          <a:stretch>
            <a:fillRect/>
          </a:stretch>
        </p:blipFill>
        <p:spPr>
          <a:xfrm>
            <a:off x="1034022" y="1159099"/>
            <a:ext cx="9495938" cy="4842456"/>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19</a:t>
            </a:fld>
            <a:endParaRPr lang="hu-HU"/>
          </a:p>
        </p:txBody>
      </p:sp>
    </p:spTree>
    <p:extLst>
      <p:ext uri="{BB962C8B-B14F-4D97-AF65-F5344CB8AC3E}">
        <p14:creationId xmlns:p14="http://schemas.microsoft.com/office/powerpoint/2010/main" val="278912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államháztartás számvitel célja</a:t>
            </a:r>
            <a:endParaRPr lang="hu-HU" dirty="0"/>
          </a:p>
        </p:txBody>
      </p:sp>
      <p:sp>
        <p:nvSpPr>
          <p:cNvPr id="3" name="Tartalom helye 2"/>
          <p:cNvSpPr>
            <a:spLocks noGrp="1"/>
          </p:cNvSpPr>
          <p:nvPr>
            <p:ph idx="1"/>
          </p:nvPr>
        </p:nvSpPr>
        <p:spPr/>
        <p:txBody>
          <a:bodyPr/>
          <a:lstStyle/>
          <a:p>
            <a:pPr marL="0" indent="0">
              <a:buNone/>
            </a:pPr>
            <a:r>
              <a:rPr lang="hu-HU" dirty="0"/>
              <a:t>•egységes számviteli szabályok az államháztartás egészére, </a:t>
            </a:r>
            <a:endParaRPr lang="hu-HU" dirty="0" smtClean="0"/>
          </a:p>
          <a:p>
            <a:pPr marL="0" indent="0">
              <a:buNone/>
            </a:pPr>
            <a:r>
              <a:rPr lang="hu-HU" dirty="0" smtClean="0"/>
              <a:t>•</a:t>
            </a:r>
            <a:r>
              <a:rPr lang="hu-HU" dirty="0"/>
              <a:t>a bevételek és kiadások azonos módon történő elszámolása, </a:t>
            </a:r>
            <a:endParaRPr lang="hu-HU" dirty="0" smtClean="0"/>
          </a:p>
          <a:p>
            <a:pPr marL="0" indent="0">
              <a:buNone/>
            </a:pPr>
            <a:r>
              <a:rPr lang="hu-HU" dirty="0" smtClean="0"/>
              <a:t>•</a:t>
            </a:r>
            <a:r>
              <a:rPr lang="hu-HU" dirty="0"/>
              <a:t>a vagyonváltozás és vagyonértékelés azonos módon történő elszámolása, </a:t>
            </a:r>
            <a:endParaRPr lang="hu-HU" dirty="0" smtClean="0"/>
          </a:p>
          <a:p>
            <a:pPr marL="0" indent="0">
              <a:buNone/>
            </a:pPr>
            <a:r>
              <a:rPr lang="hu-HU" dirty="0" smtClean="0"/>
              <a:t>•</a:t>
            </a:r>
            <a:r>
              <a:rPr lang="hu-HU" dirty="0"/>
              <a:t>a költségvetési és a vagyon tételek konszolidálhatósága, </a:t>
            </a:r>
            <a:endParaRPr lang="hu-HU" dirty="0" smtClean="0"/>
          </a:p>
          <a:p>
            <a:pPr marL="0" indent="0">
              <a:buNone/>
            </a:pPr>
            <a:r>
              <a:rPr lang="hu-HU" dirty="0" smtClean="0"/>
              <a:t>•</a:t>
            </a:r>
            <a:r>
              <a:rPr lang="hu-HU" dirty="0"/>
              <a:t>egységes kimutatások elkészítése az államháztartás valamennyi bevételére, kiadására, a nemzeti vagyonra, </a:t>
            </a:r>
            <a:endParaRPr lang="hu-HU" dirty="0" smtClean="0"/>
          </a:p>
          <a:p>
            <a:pPr marL="0" indent="0">
              <a:buNone/>
            </a:pPr>
            <a:r>
              <a:rPr lang="hu-HU" dirty="0" smtClean="0"/>
              <a:t>•</a:t>
            </a:r>
            <a:r>
              <a:rPr lang="hu-HU" dirty="0"/>
              <a:t>egyes tevékenységek teljesítményének, eredményességének, önköltségének mérésére szolgáló eszközök biztosítása, </a:t>
            </a:r>
            <a:endParaRPr lang="hu-HU" dirty="0" smtClean="0"/>
          </a:p>
          <a:p>
            <a:pPr marL="0" indent="0">
              <a:buNone/>
            </a:pPr>
            <a:r>
              <a:rPr lang="hu-HU" dirty="0" smtClean="0"/>
              <a:t>•</a:t>
            </a:r>
            <a:r>
              <a:rPr lang="hu-HU" dirty="0"/>
              <a:t>középtávú szempontok érvényesítése a követelések és kötelezettségek mérésével (2011/85/EU irányelv).</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2</a:t>
            </a:fld>
            <a:endParaRPr lang="hu-HU"/>
          </a:p>
        </p:txBody>
      </p:sp>
    </p:spTree>
    <p:extLst>
      <p:ext uri="{BB962C8B-B14F-4D97-AF65-F5344CB8AC3E}">
        <p14:creationId xmlns:p14="http://schemas.microsoft.com/office/powerpoint/2010/main" val="2784853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Eszköz, forrás értékelése</a:t>
            </a:r>
            <a:endParaRPr lang="hu-HU" dirty="0"/>
          </a:p>
        </p:txBody>
      </p:sp>
      <p:pic>
        <p:nvPicPr>
          <p:cNvPr id="5" name="Tartalom helye 4"/>
          <p:cNvPicPr>
            <a:picLocks noGrp="1" noChangeAspect="1"/>
          </p:cNvPicPr>
          <p:nvPr>
            <p:ph idx="1"/>
          </p:nvPr>
        </p:nvPicPr>
        <p:blipFill>
          <a:blip r:embed="rId2"/>
          <a:stretch>
            <a:fillRect/>
          </a:stretch>
        </p:blipFill>
        <p:spPr>
          <a:xfrm>
            <a:off x="2272506" y="2494756"/>
            <a:ext cx="7505700" cy="2419350"/>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20</a:t>
            </a:fld>
            <a:endParaRPr lang="hu-HU"/>
          </a:p>
        </p:txBody>
      </p:sp>
    </p:spTree>
    <p:extLst>
      <p:ext uri="{BB962C8B-B14F-4D97-AF65-F5344CB8AC3E}">
        <p14:creationId xmlns:p14="http://schemas.microsoft.com/office/powerpoint/2010/main" val="24803163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Mérleg sorok értékelése</a:t>
            </a:r>
            <a:endParaRPr lang="hu-HU" dirty="0"/>
          </a:p>
        </p:txBody>
      </p:sp>
      <p:pic>
        <p:nvPicPr>
          <p:cNvPr id="5" name="Tartalom helye 4"/>
          <p:cNvPicPr>
            <a:picLocks noGrp="1" noChangeAspect="1"/>
          </p:cNvPicPr>
          <p:nvPr>
            <p:ph idx="1"/>
          </p:nvPr>
        </p:nvPicPr>
        <p:blipFill>
          <a:blip r:embed="rId2"/>
          <a:stretch>
            <a:fillRect/>
          </a:stretch>
        </p:blipFill>
        <p:spPr>
          <a:xfrm>
            <a:off x="1725769" y="1092377"/>
            <a:ext cx="8319752" cy="5054357"/>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21</a:t>
            </a:fld>
            <a:endParaRPr lang="hu-HU"/>
          </a:p>
        </p:txBody>
      </p:sp>
    </p:spTree>
    <p:extLst>
      <p:ext uri="{BB962C8B-B14F-4D97-AF65-F5344CB8AC3E}">
        <p14:creationId xmlns:p14="http://schemas.microsoft.com/office/powerpoint/2010/main" val="2049236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Mérleg sorok értékelése</a:t>
            </a:r>
            <a:endParaRPr lang="hu-HU" dirty="0"/>
          </a:p>
        </p:txBody>
      </p:sp>
      <p:pic>
        <p:nvPicPr>
          <p:cNvPr id="5" name="Tartalom helye 4"/>
          <p:cNvPicPr>
            <a:picLocks noGrp="1" noChangeAspect="1"/>
          </p:cNvPicPr>
          <p:nvPr>
            <p:ph idx="1"/>
          </p:nvPr>
        </p:nvPicPr>
        <p:blipFill>
          <a:blip r:embed="rId2"/>
          <a:stretch>
            <a:fillRect/>
          </a:stretch>
        </p:blipFill>
        <p:spPr>
          <a:xfrm>
            <a:off x="1262130" y="970442"/>
            <a:ext cx="8744755" cy="5410017"/>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22</a:t>
            </a:fld>
            <a:endParaRPr lang="hu-HU"/>
          </a:p>
        </p:txBody>
      </p:sp>
    </p:spTree>
    <p:extLst>
      <p:ext uri="{BB962C8B-B14F-4D97-AF65-F5344CB8AC3E}">
        <p14:creationId xmlns:p14="http://schemas.microsoft.com/office/powerpoint/2010/main" val="1400287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Mérleg szerinti eredmény</a:t>
            </a:r>
            <a:endParaRPr lang="hu-HU" dirty="0"/>
          </a:p>
        </p:txBody>
      </p:sp>
      <p:sp>
        <p:nvSpPr>
          <p:cNvPr id="3" name="Tartalom helye 2"/>
          <p:cNvSpPr>
            <a:spLocks noGrp="1"/>
          </p:cNvSpPr>
          <p:nvPr>
            <p:ph idx="1"/>
          </p:nvPr>
        </p:nvSpPr>
        <p:spPr/>
        <p:txBody>
          <a:bodyPr/>
          <a:lstStyle/>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23</a:t>
            </a:fld>
            <a:endParaRPr lang="hu-HU"/>
          </a:p>
        </p:txBody>
      </p:sp>
      <p:pic>
        <p:nvPicPr>
          <p:cNvPr id="5" name="Kép 4"/>
          <p:cNvPicPr>
            <a:picLocks noChangeAspect="1"/>
          </p:cNvPicPr>
          <p:nvPr/>
        </p:nvPicPr>
        <p:blipFill>
          <a:blip r:embed="rId2"/>
          <a:stretch>
            <a:fillRect/>
          </a:stretch>
        </p:blipFill>
        <p:spPr>
          <a:xfrm>
            <a:off x="1551726" y="1104899"/>
            <a:ext cx="8684264" cy="5251451"/>
          </a:xfrm>
          <a:prstGeom prst="rect">
            <a:avLst/>
          </a:prstGeom>
        </p:spPr>
      </p:pic>
    </p:spTree>
    <p:extLst>
      <p:ext uri="{BB962C8B-B14F-4D97-AF65-F5344CB8AC3E}">
        <p14:creationId xmlns:p14="http://schemas.microsoft.com/office/powerpoint/2010/main" val="10889711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a:t>
            </a:r>
            <a:r>
              <a:rPr lang="hu-HU" dirty="0" err="1" smtClean="0"/>
              <a:t>eredménykimutatás</a:t>
            </a:r>
            <a:r>
              <a:rPr lang="hu-HU" dirty="0" smtClean="0"/>
              <a:t> sémája</a:t>
            </a:r>
            <a:endParaRPr lang="hu-HU" dirty="0"/>
          </a:p>
        </p:txBody>
      </p:sp>
      <p:pic>
        <p:nvPicPr>
          <p:cNvPr id="5" name="Tartalom helye 4"/>
          <p:cNvPicPr>
            <a:picLocks noGrp="1" noChangeAspect="1"/>
          </p:cNvPicPr>
          <p:nvPr>
            <p:ph idx="1"/>
          </p:nvPr>
        </p:nvPicPr>
        <p:blipFill>
          <a:blip r:embed="rId2"/>
          <a:stretch>
            <a:fillRect/>
          </a:stretch>
        </p:blipFill>
        <p:spPr>
          <a:xfrm>
            <a:off x="1416882" y="981777"/>
            <a:ext cx="8692873" cy="5135687"/>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24</a:t>
            </a:fld>
            <a:endParaRPr lang="hu-HU"/>
          </a:p>
        </p:txBody>
      </p:sp>
    </p:spTree>
    <p:extLst>
      <p:ext uri="{BB962C8B-B14F-4D97-AF65-F5344CB8AC3E}">
        <p14:creationId xmlns:p14="http://schemas.microsoft.com/office/powerpoint/2010/main" val="3596418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a:t>
            </a:r>
            <a:r>
              <a:rPr lang="hu-HU" dirty="0" err="1" smtClean="0"/>
              <a:t>eredménykimutatás</a:t>
            </a:r>
            <a:r>
              <a:rPr lang="hu-HU" dirty="0" smtClean="0"/>
              <a:t> sémája</a:t>
            </a:r>
            <a:endParaRPr lang="hu-HU" dirty="0"/>
          </a:p>
        </p:txBody>
      </p:sp>
      <p:pic>
        <p:nvPicPr>
          <p:cNvPr id="5" name="Tartalom helye 4"/>
          <p:cNvPicPr>
            <a:picLocks noGrp="1" noChangeAspect="1"/>
          </p:cNvPicPr>
          <p:nvPr>
            <p:ph idx="1"/>
          </p:nvPr>
        </p:nvPicPr>
        <p:blipFill>
          <a:blip r:embed="rId2"/>
          <a:stretch>
            <a:fillRect/>
          </a:stretch>
        </p:blipFill>
        <p:spPr>
          <a:xfrm>
            <a:off x="2974206" y="1087548"/>
            <a:ext cx="6350098" cy="5446295"/>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25</a:t>
            </a:fld>
            <a:endParaRPr lang="hu-HU"/>
          </a:p>
        </p:txBody>
      </p:sp>
    </p:spTree>
    <p:extLst>
      <p:ext uri="{BB962C8B-B14F-4D97-AF65-F5344CB8AC3E}">
        <p14:creationId xmlns:p14="http://schemas.microsoft.com/office/powerpoint/2010/main" val="27831098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a:t>
            </a:r>
            <a:r>
              <a:rPr lang="hu-HU" dirty="0" err="1" smtClean="0"/>
              <a:t>eredménykimutatás</a:t>
            </a:r>
            <a:r>
              <a:rPr lang="hu-HU" dirty="0" smtClean="0"/>
              <a:t> sémája</a:t>
            </a:r>
            <a:endParaRPr lang="hu-HU" dirty="0"/>
          </a:p>
        </p:txBody>
      </p:sp>
      <p:pic>
        <p:nvPicPr>
          <p:cNvPr id="5" name="Tartalom helye 4"/>
          <p:cNvPicPr>
            <a:picLocks noGrp="1" noChangeAspect="1"/>
          </p:cNvPicPr>
          <p:nvPr>
            <p:ph idx="1"/>
          </p:nvPr>
        </p:nvPicPr>
        <p:blipFill>
          <a:blip r:embed="rId2"/>
          <a:stretch>
            <a:fillRect/>
          </a:stretch>
        </p:blipFill>
        <p:spPr>
          <a:xfrm>
            <a:off x="1635617" y="951721"/>
            <a:ext cx="8667482" cy="5435191"/>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26</a:t>
            </a:fld>
            <a:endParaRPr lang="hu-HU"/>
          </a:p>
        </p:txBody>
      </p:sp>
    </p:spTree>
    <p:extLst>
      <p:ext uri="{BB962C8B-B14F-4D97-AF65-F5344CB8AC3E}">
        <p14:creationId xmlns:p14="http://schemas.microsoft.com/office/powerpoint/2010/main" val="7765992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a:t>
            </a:r>
            <a:r>
              <a:rPr lang="hu-HU" dirty="0" err="1" smtClean="0"/>
              <a:t>eredménykimutatás</a:t>
            </a:r>
            <a:r>
              <a:rPr lang="hu-HU" dirty="0" smtClean="0"/>
              <a:t> sémája</a:t>
            </a:r>
            <a:endParaRPr lang="hu-HU" dirty="0"/>
          </a:p>
        </p:txBody>
      </p:sp>
      <p:pic>
        <p:nvPicPr>
          <p:cNvPr id="5" name="Tartalom helye 4"/>
          <p:cNvPicPr>
            <a:picLocks noGrp="1" noChangeAspect="1"/>
          </p:cNvPicPr>
          <p:nvPr>
            <p:ph idx="1"/>
          </p:nvPr>
        </p:nvPicPr>
        <p:blipFill>
          <a:blip r:embed="rId2"/>
          <a:stretch>
            <a:fillRect/>
          </a:stretch>
        </p:blipFill>
        <p:spPr>
          <a:xfrm>
            <a:off x="1317749" y="2356835"/>
            <a:ext cx="8450932" cy="2419160"/>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27</a:t>
            </a:fld>
            <a:endParaRPr lang="hu-HU"/>
          </a:p>
        </p:txBody>
      </p:sp>
    </p:spTree>
    <p:extLst>
      <p:ext uri="{BB962C8B-B14F-4D97-AF65-F5344CB8AC3E}">
        <p14:creationId xmlns:p14="http://schemas.microsoft.com/office/powerpoint/2010/main" val="31434217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442434" y="1090642"/>
            <a:ext cx="8873543" cy="5060870"/>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28</a:t>
            </a:fld>
            <a:endParaRPr lang="hu-HU"/>
          </a:p>
        </p:txBody>
      </p:sp>
    </p:spTree>
    <p:extLst>
      <p:ext uri="{BB962C8B-B14F-4D97-AF65-F5344CB8AC3E}">
        <p14:creationId xmlns:p14="http://schemas.microsoft.com/office/powerpoint/2010/main" val="22169072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661375" y="944751"/>
            <a:ext cx="8036417" cy="5437691"/>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29</a:t>
            </a:fld>
            <a:endParaRPr lang="hu-HU"/>
          </a:p>
        </p:txBody>
      </p:sp>
    </p:spTree>
    <p:extLst>
      <p:ext uri="{BB962C8B-B14F-4D97-AF65-F5344CB8AC3E}">
        <p14:creationId xmlns:p14="http://schemas.microsoft.com/office/powerpoint/2010/main" val="1830377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államháztartási számvitel megvalósítása</a:t>
            </a:r>
            <a:endParaRPr lang="hu-HU" dirty="0"/>
          </a:p>
        </p:txBody>
      </p:sp>
      <p:sp>
        <p:nvSpPr>
          <p:cNvPr id="3" name="Tartalom helye 2"/>
          <p:cNvSpPr>
            <a:spLocks noGrp="1"/>
          </p:cNvSpPr>
          <p:nvPr>
            <p:ph idx="1"/>
          </p:nvPr>
        </p:nvSpPr>
        <p:spPr/>
        <p:txBody>
          <a:bodyPr>
            <a:normAutofit lnSpcReduction="10000"/>
          </a:bodyPr>
          <a:lstStyle/>
          <a:p>
            <a:r>
              <a:rPr lang="hu-HU" dirty="0"/>
              <a:t>az államháztartásban mindenkire kiterjedő hatályú kormányrendelet, </a:t>
            </a:r>
            <a:endParaRPr lang="hu-HU" dirty="0" smtClean="0"/>
          </a:p>
          <a:p>
            <a:pPr marL="0" indent="0">
              <a:buNone/>
            </a:pPr>
            <a:r>
              <a:rPr lang="hu-HU" dirty="0" smtClean="0"/>
              <a:t>•</a:t>
            </a:r>
            <a:r>
              <a:rPr lang="hu-HU" dirty="0"/>
              <a:t>az egyes gyakoribb gazdasági események kötelező elszámolási módját szabályozó 38-as NGM rendelet, </a:t>
            </a:r>
            <a:endParaRPr lang="hu-HU" dirty="0" smtClean="0"/>
          </a:p>
          <a:p>
            <a:pPr marL="0" indent="0">
              <a:buNone/>
            </a:pPr>
            <a:r>
              <a:rPr lang="hu-HU" dirty="0" smtClean="0"/>
              <a:t>•</a:t>
            </a:r>
            <a:r>
              <a:rPr lang="hu-HU" dirty="0"/>
              <a:t>költségvetési és pénzügyi számvitel megkülönböztetése, ezen belül azonban •egységes számlakeret, </a:t>
            </a:r>
            <a:endParaRPr lang="hu-HU" dirty="0" smtClean="0"/>
          </a:p>
          <a:p>
            <a:pPr marL="0" indent="0">
              <a:buNone/>
            </a:pPr>
            <a:r>
              <a:rPr lang="hu-HU" dirty="0" smtClean="0"/>
              <a:t>•</a:t>
            </a:r>
            <a:r>
              <a:rPr lang="hu-HU" dirty="0"/>
              <a:t>egységes rovatrend, </a:t>
            </a:r>
            <a:endParaRPr lang="hu-HU" dirty="0" smtClean="0"/>
          </a:p>
          <a:p>
            <a:pPr marL="0" indent="0">
              <a:buNone/>
            </a:pPr>
            <a:r>
              <a:rPr lang="hu-HU" dirty="0" smtClean="0"/>
              <a:t>•</a:t>
            </a:r>
            <a:r>
              <a:rPr lang="hu-HU" dirty="0"/>
              <a:t>követelések, kötelezettségvállalások, bevételek és kiadások közgazdasági és funkcionális mérése a költségvetési számvitellel, </a:t>
            </a:r>
            <a:endParaRPr lang="hu-HU" dirty="0" smtClean="0"/>
          </a:p>
          <a:p>
            <a:pPr marL="0" indent="0">
              <a:buNone/>
            </a:pPr>
            <a:r>
              <a:rPr lang="hu-HU" dirty="0" smtClean="0"/>
              <a:t>•</a:t>
            </a:r>
            <a:r>
              <a:rPr lang="hu-HU" dirty="0"/>
              <a:t>a vagyon és a tevékenységek teljesítménye, eredményessége, önköltsége mérése a pénzügyi számvitellel, </a:t>
            </a:r>
            <a:endParaRPr lang="hu-HU" dirty="0" smtClean="0"/>
          </a:p>
          <a:p>
            <a:pPr marL="0" indent="0">
              <a:buNone/>
            </a:pPr>
            <a:r>
              <a:rPr lang="hu-HU" dirty="0" smtClean="0"/>
              <a:t>•</a:t>
            </a:r>
            <a:r>
              <a:rPr lang="hu-HU" dirty="0"/>
              <a:t>konszolidáció módszertanának pontos meghatározása. </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3</a:t>
            </a:fld>
            <a:endParaRPr lang="hu-HU"/>
          </a:p>
        </p:txBody>
      </p:sp>
    </p:spTree>
    <p:extLst>
      <p:ext uri="{BB962C8B-B14F-4D97-AF65-F5344CB8AC3E}">
        <p14:creationId xmlns:p14="http://schemas.microsoft.com/office/powerpoint/2010/main" val="23630944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991656" y="2743201"/>
            <a:ext cx="9119002" cy="1599406"/>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30</a:t>
            </a:fld>
            <a:endParaRPr lang="hu-HU"/>
          </a:p>
        </p:txBody>
      </p:sp>
    </p:spTree>
    <p:extLst>
      <p:ext uri="{BB962C8B-B14F-4D97-AF65-F5344CB8AC3E}">
        <p14:creationId xmlns:p14="http://schemas.microsoft.com/office/powerpoint/2010/main" val="13785408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439144" y="1700011"/>
            <a:ext cx="8901018" cy="3390309"/>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31</a:t>
            </a:fld>
            <a:endParaRPr lang="hu-HU"/>
          </a:p>
        </p:txBody>
      </p:sp>
    </p:spTree>
    <p:extLst>
      <p:ext uri="{BB962C8B-B14F-4D97-AF65-F5344CB8AC3E}">
        <p14:creationId xmlns:p14="http://schemas.microsoft.com/office/powerpoint/2010/main" val="1662596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574477" y="1184856"/>
            <a:ext cx="8941060" cy="5061398"/>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32</a:t>
            </a:fld>
            <a:endParaRPr lang="hu-HU"/>
          </a:p>
        </p:txBody>
      </p:sp>
    </p:spTree>
    <p:extLst>
      <p:ext uri="{BB962C8B-B14F-4D97-AF65-F5344CB8AC3E}">
        <p14:creationId xmlns:p14="http://schemas.microsoft.com/office/powerpoint/2010/main" val="32808941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217510" y="1365161"/>
            <a:ext cx="9264374" cy="4507605"/>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33</a:t>
            </a:fld>
            <a:endParaRPr lang="hu-HU"/>
          </a:p>
        </p:txBody>
      </p:sp>
    </p:spTree>
    <p:extLst>
      <p:ext uri="{BB962C8B-B14F-4D97-AF65-F5344CB8AC3E}">
        <p14:creationId xmlns:p14="http://schemas.microsoft.com/office/powerpoint/2010/main" val="6371422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352282" y="1001504"/>
            <a:ext cx="8822028" cy="5626408"/>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34</a:t>
            </a:fld>
            <a:endParaRPr lang="hu-HU"/>
          </a:p>
        </p:txBody>
      </p:sp>
    </p:spTree>
    <p:extLst>
      <p:ext uri="{BB962C8B-B14F-4D97-AF65-F5344CB8AC3E}">
        <p14:creationId xmlns:p14="http://schemas.microsoft.com/office/powerpoint/2010/main" val="1032253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dirty="0"/>
          </a:p>
        </p:txBody>
      </p:sp>
      <p:pic>
        <p:nvPicPr>
          <p:cNvPr id="5" name="Tartalom helye 4"/>
          <p:cNvPicPr>
            <a:picLocks noGrp="1" noChangeAspect="1"/>
          </p:cNvPicPr>
          <p:nvPr>
            <p:ph idx="1"/>
          </p:nvPr>
        </p:nvPicPr>
        <p:blipFill>
          <a:blip r:embed="rId2"/>
          <a:stretch>
            <a:fillRect/>
          </a:stretch>
        </p:blipFill>
        <p:spPr>
          <a:xfrm>
            <a:off x="1081825" y="981778"/>
            <a:ext cx="9050281" cy="5374572"/>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35</a:t>
            </a:fld>
            <a:endParaRPr lang="hu-HU"/>
          </a:p>
        </p:txBody>
      </p:sp>
    </p:spTree>
    <p:extLst>
      <p:ext uri="{BB962C8B-B14F-4D97-AF65-F5344CB8AC3E}">
        <p14:creationId xmlns:p14="http://schemas.microsoft.com/office/powerpoint/2010/main" val="14978968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378039" y="946497"/>
            <a:ext cx="9115989" cy="5409853"/>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36</a:t>
            </a:fld>
            <a:endParaRPr lang="hu-HU"/>
          </a:p>
        </p:txBody>
      </p:sp>
    </p:spTree>
    <p:extLst>
      <p:ext uri="{BB962C8B-B14F-4D97-AF65-F5344CB8AC3E}">
        <p14:creationId xmlns:p14="http://schemas.microsoft.com/office/powerpoint/2010/main" val="2834010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390918" y="1024967"/>
            <a:ext cx="9030810" cy="5221287"/>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37</a:t>
            </a:fld>
            <a:endParaRPr lang="hu-HU"/>
          </a:p>
        </p:txBody>
      </p:sp>
    </p:spTree>
    <p:extLst>
      <p:ext uri="{BB962C8B-B14F-4D97-AF65-F5344CB8AC3E}">
        <p14:creationId xmlns:p14="http://schemas.microsoft.com/office/powerpoint/2010/main" val="3620990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270933" y="1558344"/>
            <a:ext cx="9521562" cy="3551025"/>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38</a:t>
            </a:fld>
            <a:endParaRPr lang="hu-HU"/>
          </a:p>
        </p:txBody>
      </p:sp>
    </p:spTree>
    <p:extLst>
      <p:ext uri="{BB962C8B-B14F-4D97-AF65-F5344CB8AC3E}">
        <p14:creationId xmlns:p14="http://schemas.microsoft.com/office/powerpoint/2010/main" val="28835323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346294" y="1262130"/>
            <a:ext cx="8879531" cy="4634794"/>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39</a:t>
            </a:fld>
            <a:endParaRPr lang="hu-HU"/>
          </a:p>
        </p:txBody>
      </p:sp>
    </p:spTree>
    <p:extLst>
      <p:ext uri="{BB962C8B-B14F-4D97-AF65-F5344CB8AC3E}">
        <p14:creationId xmlns:p14="http://schemas.microsoft.com/office/powerpoint/2010/main" val="2713894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szabályozás hatálya</a:t>
            </a:r>
            <a:endParaRPr lang="hu-HU" dirty="0"/>
          </a:p>
        </p:txBody>
      </p:sp>
      <p:pic>
        <p:nvPicPr>
          <p:cNvPr id="5" name="Tartalom helye 4"/>
          <p:cNvPicPr>
            <a:picLocks noGrp="1" noChangeAspect="1"/>
          </p:cNvPicPr>
          <p:nvPr>
            <p:ph idx="1"/>
          </p:nvPr>
        </p:nvPicPr>
        <p:blipFill>
          <a:blip r:embed="rId2"/>
          <a:stretch>
            <a:fillRect/>
          </a:stretch>
        </p:blipFill>
        <p:spPr>
          <a:xfrm>
            <a:off x="865262" y="1197735"/>
            <a:ext cx="9491108" cy="4610637"/>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4</a:t>
            </a:fld>
            <a:endParaRPr lang="hu-HU"/>
          </a:p>
        </p:txBody>
      </p:sp>
    </p:spTree>
    <p:extLst>
      <p:ext uri="{BB962C8B-B14F-4D97-AF65-F5344CB8AC3E}">
        <p14:creationId xmlns:p14="http://schemas.microsoft.com/office/powerpoint/2010/main" val="1128787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442435" y="975912"/>
            <a:ext cx="8448540" cy="5534673"/>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40</a:t>
            </a:fld>
            <a:endParaRPr lang="hu-HU"/>
          </a:p>
        </p:txBody>
      </p:sp>
    </p:spTree>
    <p:extLst>
      <p:ext uri="{BB962C8B-B14F-4D97-AF65-F5344CB8AC3E}">
        <p14:creationId xmlns:p14="http://schemas.microsoft.com/office/powerpoint/2010/main" val="383222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403797" y="1037115"/>
            <a:ext cx="8731875" cy="5388377"/>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41</a:t>
            </a:fld>
            <a:endParaRPr lang="hu-HU"/>
          </a:p>
        </p:txBody>
      </p:sp>
    </p:spTree>
    <p:extLst>
      <p:ext uri="{BB962C8B-B14F-4D97-AF65-F5344CB8AC3E}">
        <p14:creationId xmlns:p14="http://schemas.microsoft.com/office/powerpoint/2010/main" val="2479427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Halasztott ráfordítás időbeli elhatárolása</a:t>
            </a:r>
            <a:endParaRPr lang="hu-HU" dirty="0"/>
          </a:p>
        </p:txBody>
      </p:sp>
      <p:pic>
        <p:nvPicPr>
          <p:cNvPr id="5" name="Tartalom helye 4"/>
          <p:cNvPicPr>
            <a:picLocks noGrp="1" noChangeAspect="1"/>
          </p:cNvPicPr>
          <p:nvPr>
            <p:ph idx="1"/>
          </p:nvPr>
        </p:nvPicPr>
        <p:blipFill>
          <a:blip r:embed="rId2"/>
          <a:stretch>
            <a:fillRect/>
          </a:stretch>
        </p:blipFill>
        <p:spPr>
          <a:xfrm>
            <a:off x="877732" y="1378039"/>
            <a:ext cx="9803030" cy="4430333"/>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42</a:t>
            </a:fld>
            <a:endParaRPr lang="hu-HU"/>
          </a:p>
        </p:txBody>
      </p:sp>
    </p:spTree>
    <p:extLst>
      <p:ext uri="{BB962C8B-B14F-4D97-AF65-F5344CB8AC3E}">
        <p14:creationId xmlns:p14="http://schemas.microsoft.com/office/powerpoint/2010/main" val="11119484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Pénzügyi műveletek eredménye</a:t>
            </a:r>
            <a:endParaRPr lang="hu-HU" dirty="0"/>
          </a:p>
        </p:txBody>
      </p:sp>
      <p:pic>
        <p:nvPicPr>
          <p:cNvPr id="5" name="Tartalom helye 4"/>
          <p:cNvPicPr>
            <a:picLocks noGrp="1" noChangeAspect="1"/>
          </p:cNvPicPr>
          <p:nvPr>
            <p:ph idx="1"/>
          </p:nvPr>
        </p:nvPicPr>
        <p:blipFill>
          <a:blip r:embed="rId2"/>
          <a:stretch>
            <a:fillRect/>
          </a:stretch>
        </p:blipFill>
        <p:spPr>
          <a:xfrm>
            <a:off x="1282968" y="2292439"/>
            <a:ext cx="8533338" cy="2540705"/>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43</a:t>
            </a:fld>
            <a:endParaRPr lang="hu-HU"/>
          </a:p>
        </p:txBody>
      </p:sp>
    </p:spTree>
    <p:extLst>
      <p:ext uri="{BB962C8B-B14F-4D97-AF65-F5344CB8AC3E}">
        <p14:creationId xmlns:p14="http://schemas.microsoft.com/office/powerpoint/2010/main" val="17056563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Pénzügyi műveletek eredményszemléletű bevételei</a:t>
            </a:r>
            <a:endParaRPr lang="hu-HU" dirty="0"/>
          </a:p>
        </p:txBody>
      </p:sp>
      <p:pic>
        <p:nvPicPr>
          <p:cNvPr id="5" name="Tartalom helye 4"/>
          <p:cNvPicPr>
            <a:picLocks noGrp="1" noChangeAspect="1"/>
          </p:cNvPicPr>
          <p:nvPr>
            <p:ph idx="1"/>
          </p:nvPr>
        </p:nvPicPr>
        <p:blipFill>
          <a:blip r:embed="rId2"/>
          <a:stretch>
            <a:fillRect/>
          </a:stretch>
        </p:blipFill>
        <p:spPr>
          <a:xfrm>
            <a:off x="2060620" y="1174752"/>
            <a:ext cx="8121056" cy="5181598"/>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44</a:t>
            </a:fld>
            <a:endParaRPr lang="hu-HU"/>
          </a:p>
        </p:txBody>
      </p:sp>
    </p:spTree>
    <p:extLst>
      <p:ext uri="{BB962C8B-B14F-4D97-AF65-F5344CB8AC3E}">
        <p14:creationId xmlns:p14="http://schemas.microsoft.com/office/powerpoint/2010/main" val="1847190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223492" y="1089154"/>
            <a:ext cx="8718997" cy="5368856"/>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45</a:t>
            </a:fld>
            <a:endParaRPr lang="hu-HU"/>
          </a:p>
        </p:txBody>
      </p:sp>
    </p:spTree>
    <p:extLst>
      <p:ext uri="{BB962C8B-B14F-4D97-AF65-F5344CB8AC3E}">
        <p14:creationId xmlns:p14="http://schemas.microsoft.com/office/powerpoint/2010/main" val="19893954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036842" y="1197735"/>
            <a:ext cx="9201139" cy="4623515"/>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46</a:t>
            </a:fld>
            <a:endParaRPr lang="hu-HU"/>
          </a:p>
        </p:txBody>
      </p:sp>
    </p:spTree>
    <p:extLst>
      <p:ext uri="{BB962C8B-B14F-4D97-AF65-F5344CB8AC3E}">
        <p14:creationId xmlns:p14="http://schemas.microsoft.com/office/powerpoint/2010/main" val="1549580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429555" y="972776"/>
            <a:ext cx="8538693" cy="5541940"/>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47</a:t>
            </a:fld>
            <a:endParaRPr lang="hu-HU"/>
          </a:p>
        </p:txBody>
      </p:sp>
    </p:spTree>
    <p:extLst>
      <p:ext uri="{BB962C8B-B14F-4D97-AF65-F5344CB8AC3E}">
        <p14:creationId xmlns:p14="http://schemas.microsoft.com/office/powerpoint/2010/main" val="2675947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301656" y="1867437"/>
            <a:ext cx="8409875" cy="3270507"/>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48</a:t>
            </a:fld>
            <a:endParaRPr lang="hu-HU"/>
          </a:p>
        </p:txBody>
      </p:sp>
    </p:spTree>
    <p:extLst>
      <p:ext uri="{BB962C8B-B14F-4D97-AF65-F5344CB8AC3E}">
        <p14:creationId xmlns:p14="http://schemas.microsoft.com/office/powerpoint/2010/main" val="30592266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545466" y="947574"/>
            <a:ext cx="8789260" cy="5408775"/>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49</a:t>
            </a:fld>
            <a:endParaRPr lang="hu-HU"/>
          </a:p>
        </p:txBody>
      </p:sp>
    </p:spTree>
    <p:extLst>
      <p:ext uri="{BB962C8B-B14F-4D97-AF65-F5344CB8AC3E}">
        <p14:creationId xmlns:p14="http://schemas.microsoft.com/office/powerpoint/2010/main" val="4074060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Célok elérését szolgáló számvitel</a:t>
            </a:r>
            <a:endParaRPr lang="hu-HU" dirty="0"/>
          </a:p>
        </p:txBody>
      </p:sp>
      <p:pic>
        <p:nvPicPr>
          <p:cNvPr id="5" name="Tartalom helye 4"/>
          <p:cNvPicPr>
            <a:picLocks noGrp="1" noChangeAspect="1"/>
          </p:cNvPicPr>
          <p:nvPr>
            <p:ph idx="1"/>
          </p:nvPr>
        </p:nvPicPr>
        <p:blipFill>
          <a:blip r:embed="rId2"/>
          <a:stretch>
            <a:fillRect/>
          </a:stretch>
        </p:blipFill>
        <p:spPr>
          <a:xfrm>
            <a:off x="735634" y="1171977"/>
            <a:ext cx="10141692" cy="4855335"/>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5</a:t>
            </a:fld>
            <a:endParaRPr lang="hu-HU"/>
          </a:p>
        </p:txBody>
      </p:sp>
    </p:spTree>
    <p:extLst>
      <p:ext uri="{BB962C8B-B14F-4D97-AF65-F5344CB8AC3E}">
        <p14:creationId xmlns:p14="http://schemas.microsoft.com/office/powerpoint/2010/main" val="20144232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Pénzügyi műveletek ráfordítása</a:t>
            </a:r>
            <a:endParaRPr lang="hu-HU" dirty="0"/>
          </a:p>
        </p:txBody>
      </p:sp>
      <p:pic>
        <p:nvPicPr>
          <p:cNvPr id="5" name="Tartalom helye 4"/>
          <p:cNvPicPr>
            <a:picLocks noGrp="1" noChangeAspect="1"/>
          </p:cNvPicPr>
          <p:nvPr>
            <p:ph idx="1"/>
          </p:nvPr>
        </p:nvPicPr>
        <p:blipFill>
          <a:blip r:embed="rId2"/>
          <a:stretch>
            <a:fillRect/>
          </a:stretch>
        </p:blipFill>
        <p:spPr>
          <a:xfrm>
            <a:off x="1390919" y="1308894"/>
            <a:ext cx="8439676" cy="4791075"/>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50</a:t>
            </a:fld>
            <a:endParaRPr lang="hu-HU"/>
          </a:p>
        </p:txBody>
      </p:sp>
    </p:spTree>
    <p:extLst>
      <p:ext uri="{BB962C8B-B14F-4D97-AF65-F5344CB8AC3E}">
        <p14:creationId xmlns:p14="http://schemas.microsoft.com/office/powerpoint/2010/main" val="32558643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839321" y="981778"/>
            <a:ext cx="8755439" cy="5453952"/>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51</a:t>
            </a:fld>
            <a:endParaRPr lang="hu-HU"/>
          </a:p>
        </p:txBody>
      </p:sp>
    </p:spTree>
    <p:extLst>
      <p:ext uri="{BB962C8B-B14F-4D97-AF65-F5344CB8AC3E}">
        <p14:creationId xmlns:p14="http://schemas.microsoft.com/office/powerpoint/2010/main" val="19750612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339403" y="1231900"/>
            <a:ext cx="8912179" cy="5389600"/>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52</a:t>
            </a:fld>
            <a:endParaRPr lang="hu-HU"/>
          </a:p>
        </p:txBody>
      </p:sp>
    </p:spTree>
    <p:extLst>
      <p:ext uri="{BB962C8B-B14F-4D97-AF65-F5344CB8AC3E}">
        <p14:creationId xmlns:p14="http://schemas.microsoft.com/office/powerpoint/2010/main" val="39412544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824736" y="1481070"/>
            <a:ext cx="9077295" cy="3880711"/>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53</a:t>
            </a:fld>
            <a:endParaRPr lang="hu-HU"/>
          </a:p>
        </p:txBody>
      </p:sp>
    </p:spTree>
    <p:extLst>
      <p:ext uri="{BB962C8B-B14F-4D97-AF65-F5344CB8AC3E}">
        <p14:creationId xmlns:p14="http://schemas.microsoft.com/office/powerpoint/2010/main" val="17949484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Mérlegkészítés időpontjai</a:t>
            </a:r>
            <a:endParaRPr lang="hu-HU" dirty="0"/>
          </a:p>
        </p:txBody>
      </p:sp>
      <p:pic>
        <p:nvPicPr>
          <p:cNvPr id="5" name="Tartalom helye 4"/>
          <p:cNvPicPr>
            <a:picLocks noGrp="1" noChangeAspect="1"/>
          </p:cNvPicPr>
          <p:nvPr>
            <p:ph idx="1"/>
          </p:nvPr>
        </p:nvPicPr>
        <p:blipFill>
          <a:blip r:embed="rId2"/>
          <a:stretch>
            <a:fillRect/>
          </a:stretch>
        </p:blipFill>
        <p:spPr>
          <a:xfrm>
            <a:off x="985022" y="981778"/>
            <a:ext cx="9602850" cy="5187201"/>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54</a:t>
            </a:fld>
            <a:endParaRPr lang="hu-HU"/>
          </a:p>
        </p:txBody>
      </p:sp>
    </p:spTree>
    <p:extLst>
      <p:ext uri="{BB962C8B-B14F-4D97-AF65-F5344CB8AC3E}">
        <p14:creationId xmlns:p14="http://schemas.microsoft.com/office/powerpoint/2010/main" val="17872091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Változások a Költségvetési könyvelésben</a:t>
            </a:r>
            <a:endParaRPr lang="hu-HU" dirty="0"/>
          </a:p>
        </p:txBody>
      </p:sp>
      <p:pic>
        <p:nvPicPr>
          <p:cNvPr id="5" name="Tartalom helye 4"/>
          <p:cNvPicPr>
            <a:picLocks noGrp="1" noChangeAspect="1"/>
          </p:cNvPicPr>
          <p:nvPr>
            <p:ph idx="1"/>
          </p:nvPr>
        </p:nvPicPr>
        <p:blipFill>
          <a:blip r:embed="rId2"/>
          <a:stretch>
            <a:fillRect/>
          </a:stretch>
        </p:blipFill>
        <p:spPr>
          <a:xfrm>
            <a:off x="1120944" y="1455314"/>
            <a:ext cx="8757275" cy="4016006"/>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55</a:t>
            </a:fld>
            <a:endParaRPr lang="hu-HU"/>
          </a:p>
        </p:txBody>
      </p:sp>
    </p:spTree>
    <p:extLst>
      <p:ext uri="{BB962C8B-B14F-4D97-AF65-F5344CB8AC3E}">
        <p14:creationId xmlns:p14="http://schemas.microsoft.com/office/powerpoint/2010/main" val="28057813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Pénzügyi számvitel</a:t>
            </a:r>
            <a:endParaRPr lang="hu-HU" dirty="0"/>
          </a:p>
        </p:txBody>
      </p:sp>
      <p:pic>
        <p:nvPicPr>
          <p:cNvPr id="5" name="Tartalom helye 4"/>
          <p:cNvPicPr>
            <a:picLocks noGrp="1" noChangeAspect="1"/>
          </p:cNvPicPr>
          <p:nvPr>
            <p:ph idx="1"/>
          </p:nvPr>
        </p:nvPicPr>
        <p:blipFill>
          <a:blip r:embed="rId2"/>
          <a:stretch>
            <a:fillRect/>
          </a:stretch>
        </p:blipFill>
        <p:spPr>
          <a:xfrm>
            <a:off x="1314878" y="1558344"/>
            <a:ext cx="8410942" cy="3832012"/>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56</a:t>
            </a:fld>
            <a:endParaRPr lang="hu-HU"/>
          </a:p>
        </p:txBody>
      </p:sp>
    </p:spTree>
    <p:extLst>
      <p:ext uri="{BB962C8B-B14F-4D97-AF65-F5344CB8AC3E}">
        <p14:creationId xmlns:p14="http://schemas.microsoft.com/office/powerpoint/2010/main" val="25216603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Kötelezettség jellegű sajátos elszámolás</a:t>
            </a:r>
            <a:endParaRPr lang="hu-HU" dirty="0"/>
          </a:p>
        </p:txBody>
      </p:sp>
      <p:sp>
        <p:nvSpPr>
          <p:cNvPr id="3" name="Tartalom helye 2"/>
          <p:cNvSpPr>
            <a:spLocks noGrp="1"/>
          </p:cNvSpPr>
          <p:nvPr>
            <p:ph idx="1"/>
          </p:nvPr>
        </p:nvSpPr>
        <p:spPr/>
        <p:txBody>
          <a:bodyPr/>
          <a:lstStyle/>
          <a:p>
            <a:r>
              <a:rPr lang="hu-HU" dirty="0"/>
              <a:t>a nemzeti vagyonba tartozó befektetett eszközökkel kapcsolatos kötelezettség jellegű sajátos elszámolásokat, ezen belül a vagyonkezelésbe vett eszközökkel kapcsolatos visszapótlási kötelezettséget a vagyonkezelőnél a visszapótlási kötelezettség megszűnéséig vagy pénzben történő teljesítésének megállapításáig, valamint a gazdasági társaságok alapítása, jegyzett tőkéjének emelése során a létesítő okiratban vagy annak módosításában szerepeltetett, de a társaság rendelkezésére még nem bocsátott nem pénzbeli vagyoni hozzájárulásokat az átadás időpontjáig,</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57</a:t>
            </a:fld>
            <a:endParaRPr lang="hu-HU"/>
          </a:p>
        </p:txBody>
      </p:sp>
    </p:spTree>
    <p:extLst>
      <p:ext uri="{BB962C8B-B14F-4D97-AF65-F5344CB8AC3E}">
        <p14:creationId xmlns:p14="http://schemas.microsoft.com/office/powerpoint/2010/main" val="2997280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normAutofit fontScale="92500" lnSpcReduction="20000"/>
          </a:bodyPr>
          <a:lstStyle/>
          <a:p>
            <a:r>
              <a:rPr lang="hu-HU" dirty="0"/>
              <a:t>A teljesítések nyilvántartási számláin </a:t>
            </a:r>
            <a:r>
              <a:rPr lang="hu-HU" dirty="0" err="1"/>
              <a:t>-a</a:t>
            </a:r>
            <a:r>
              <a:rPr lang="hu-HU" dirty="0"/>
              <a:t> pénzügyi számvitelben a pénzeszközök változását eredményező gazdasági eseményeken kívül </a:t>
            </a:r>
            <a:r>
              <a:rPr lang="hu-HU" dirty="0" err="1"/>
              <a:t>-teljesítésként</a:t>
            </a:r>
            <a:r>
              <a:rPr lang="hu-HU" dirty="0"/>
              <a:t> kell nyilvántartásba </a:t>
            </a:r>
            <a:r>
              <a:rPr lang="hu-HU" dirty="0" smtClean="0"/>
              <a:t>venni</a:t>
            </a:r>
          </a:p>
          <a:p>
            <a:pPr marL="0" indent="0">
              <a:buNone/>
            </a:pPr>
            <a:r>
              <a:rPr lang="hu-HU" dirty="0" smtClean="0"/>
              <a:t>•a </a:t>
            </a:r>
            <a:r>
              <a:rPr lang="hu-HU" dirty="0"/>
              <a:t>43. § (10) bekezdése szerinti esetben a B84. Váltóbevételek és a K94. Váltókiadások rovatokon történő elszámolást</a:t>
            </a:r>
            <a:r>
              <a:rPr lang="hu-HU" dirty="0" smtClean="0"/>
              <a:t>,</a:t>
            </a:r>
          </a:p>
          <a:p>
            <a:pPr marL="0" indent="0">
              <a:buNone/>
            </a:pPr>
            <a:r>
              <a:rPr lang="hu-HU" dirty="0" smtClean="0"/>
              <a:t>•a </a:t>
            </a:r>
            <a:r>
              <a:rPr lang="hu-HU" dirty="0"/>
              <a:t>49/B. § szerinti esetben a megszűnő szervezetnél a megszűnés fordulónapján meglévő pénzeszközök összegét a K506. Egyéb működési célú támogatások államháztartáson belülre rovaton, ezzel párhuzamosan a pénzügyi számvitelben a kötelezettség kivezetését a 3673. Más szervezetet megillető bevételek elszámolása könyvviteli számlával szemben</a:t>
            </a:r>
            <a:r>
              <a:rPr lang="hu-HU" dirty="0" smtClean="0"/>
              <a:t>,</a:t>
            </a:r>
          </a:p>
          <a:p>
            <a:r>
              <a:rPr lang="hu-HU" dirty="0" smtClean="0"/>
              <a:t>a </a:t>
            </a:r>
            <a:r>
              <a:rPr lang="hu-HU" dirty="0"/>
              <a:t>49/B. § szerinti esetben a jogutód, illetve az Áht. 11. § (5) bekezdése szerinti szervnél a megszűnt költségvetési szerv záró pénzeszközeinek összegét a B16. Egyéb működési célú támogatások bevételei államháztartáson belülről rovaton, ezzel párhuzamosan a pénzügyi számvitelben a követelés nyilvántartásba vételét a 3653. Más által beszedett bevételek elszámolása könyvviteli számlával </a:t>
            </a:r>
            <a:r>
              <a:rPr lang="hu-HU" dirty="0" smtClean="0"/>
              <a:t>szemben.</a:t>
            </a:r>
            <a:endParaRPr lang="hu-HU" dirty="0"/>
          </a:p>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58</a:t>
            </a:fld>
            <a:endParaRPr lang="hu-HU"/>
          </a:p>
        </p:txBody>
      </p:sp>
    </p:spTree>
    <p:extLst>
      <p:ext uri="{BB962C8B-B14F-4D97-AF65-F5344CB8AC3E}">
        <p14:creationId xmlns:p14="http://schemas.microsoft.com/office/powerpoint/2010/main" val="18485243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Könyvviteli zárlat</a:t>
            </a:r>
            <a:endParaRPr lang="hu-HU" dirty="0"/>
          </a:p>
        </p:txBody>
      </p:sp>
      <p:sp>
        <p:nvSpPr>
          <p:cNvPr id="3" name="Tartalom helye 2"/>
          <p:cNvSpPr>
            <a:spLocks noGrp="1"/>
          </p:cNvSpPr>
          <p:nvPr>
            <p:ph idx="1"/>
          </p:nvPr>
        </p:nvSpPr>
        <p:spPr/>
        <p:txBody>
          <a:bodyPr>
            <a:normAutofit lnSpcReduction="10000"/>
          </a:bodyPr>
          <a:lstStyle/>
          <a:p>
            <a:pPr marL="0" indent="0">
              <a:buNone/>
            </a:pPr>
            <a:r>
              <a:rPr lang="hu-HU" b="1" dirty="0" smtClean="0"/>
              <a:t>Havi </a:t>
            </a:r>
            <a:r>
              <a:rPr lang="hu-HU" b="1" dirty="0"/>
              <a:t>zárlat</a:t>
            </a:r>
            <a:r>
              <a:rPr lang="hu-HU" dirty="0"/>
              <a:t> keretében el kell </a:t>
            </a:r>
            <a:r>
              <a:rPr lang="hu-HU" dirty="0" smtClean="0"/>
              <a:t>végezni</a:t>
            </a:r>
          </a:p>
          <a:p>
            <a:pPr marL="0" indent="0">
              <a:buNone/>
            </a:pPr>
            <a:r>
              <a:rPr lang="hu-HU" dirty="0" smtClean="0"/>
              <a:t>•</a:t>
            </a:r>
            <a:r>
              <a:rPr lang="hu-HU" dirty="0"/>
              <a:t>az általános forgalmi adó havi bevallásra kötelezett alanyánál az általános forgalmi adó megállapításával kapcsolatos elszámolásokat, egyeztetéseket, ennek során az általános forgalmi adó elszámolásai között nyilvántartott előzetesen felszámított, nem levonható általános forgalmi adó átvezetését a más különféle egyéb ráfordítások közé, </a:t>
            </a:r>
            <a:r>
              <a:rPr lang="hu-HU" dirty="0" smtClean="0"/>
              <a:t>és</a:t>
            </a:r>
          </a:p>
          <a:p>
            <a:pPr marL="0" indent="0">
              <a:buNone/>
            </a:pPr>
            <a:r>
              <a:rPr lang="hu-HU" dirty="0" smtClean="0"/>
              <a:t>•</a:t>
            </a:r>
            <a:r>
              <a:rPr lang="hu-HU" dirty="0"/>
              <a:t>a könyvviteli számlákon kimutatott adó, járulék és más közteher kötelezettségek egyeztetését a bevallásokban szereplő adatokkal</a:t>
            </a:r>
            <a:r>
              <a:rPr lang="hu-HU" dirty="0" smtClean="0"/>
              <a:t>.</a:t>
            </a:r>
          </a:p>
          <a:p>
            <a:pPr marL="0" indent="0">
              <a:buNone/>
            </a:pPr>
            <a:r>
              <a:rPr lang="hu-HU" b="1" dirty="0"/>
              <a:t>Negyedéves zárlat</a:t>
            </a:r>
            <a:r>
              <a:rPr lang="hu-HU" dirty="0"/>
              <a:t> keretében el kell </a:t>
            </a:r>
            <a:r>
              <a:rPr lang="hu-HU" dirty="0" smtClean="0"/>
              <a:t>végezni</a:t>
            </a:r>
          </a:p>
          <a:p>
            <a:pPr marL="0" indent="0">
              <a:buNone/>
            </a:pPr>
            <a:r>
              <a:rPr lang="hu-HU" dirty="0" smtClean="0"/>
              <a:t>•</a:t>
            </a:r>
            <a:r>
              <a:rPr lang="hu-HU" dirty="0"/>
              <a:t>az egyszerűsített értékelési eljárás alá vont követelések esetén az értékvesztés és annak visszaírása elszámolását az egységes rovatrend rovataihoz kapcsolódóan vezetett nyilvántartási számlákon és a könyvviteli </a:t>
            </a:r>
            <a:r>
              <a:rPr lang="hu-HU" dirty="0" smtClean="0"/>
              <a:t>számlákon</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59</a:t>
            </a:fld>
            <a:endParaRPr lang="hu-HU"/>
          </a:p>
        </p:txBody>
      </p:sp>
    </p:spTree>
    <p:extLst>
      <p:ext uri="{BB962C8B-B14F-4D97-AF65-F5344CB8AC3E}">
        <p14:creationId xmlns:p14="http://schemas.microsoft.com/office/powerpoint/2010/main" val="3581705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új szabályozás alapja</a:t>
            </a:r>
            <a:endParaRPr lang="hu-HU" dirty="0"/>
          </a:p>
        </p:txBody>
      </p:sp>
      <p:pic>
        <p:nvPicPr>
          <p:cNvPr id="5" name="Tartalom helye 4"/>
          <p:cNvPicPr>
            <a:picLocks noGrp="1" noChangeAspect="1"/>
          </p:cNvPicPr>
          <p:nvPr>
            <p:ph idx="1"/>
          </p:nvPr>
        </p:nvPicPr>
        <p:blipFill>
          <a:blip r:embed="rId2"/>
          <a:stretch>
            <a:fillRect/>
          </a:stretch>
        </p:blipFill>
        <p:spPr>
          <a:xfrm>
            <a:off x="1532586" y="974506"/>
            <a:ext cx="8899301" cy="5407448"/>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6</a:t>
            </a:fld>
            <a:endParaRPr lang="hu-HU"/>
          </a:p>
        </p:txBody>
      </p:sp>
    </p:spTree>
    <p:extLst>
      <p:ext uri="{BB962C8B-B14F-4D97-AF65-F5344CB8AC3E}">
        <p14:creationId xmlns:p14="http://schemas.microsoft.com/office/powerpoint/2010/main" val="282374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pPr marL="0" indent="0">
              <a:buNone/>
            </a:pPr>
            <a:endParaRPr lang="hu-HU" b="1" dirty="0" smtClean="0"/>
          </a:p>
          <a:p>
            <a:pPr marL="0" indent="0">
              <a:buNone/>
            </a:pPr>
            <a:r>
              <a:rPr lang="hu-HU" b="1" dirty="0" smtClean="0"/>
              <a:t>Éves </a:t>
            </a:r>
            <a:r>
              <a:rPr lang="hu-HU" b="1" dirty="0"/>
              <a:t>zárlat </a:t>
            </a:r>
            <a:r>
              <a:rPr lang="hu-HU" dirty="0"/>
              <a:t>keretében el kell </a:t>
            </a:r>
            <a:r>
              <a:rPr lang="hu-HU" dirty="0" smtClean="0"/>
              <a:t>végezni</a:t>
            </a:r>
            <a:endParaRPr lang="hu-HU" dirty="0"/>
          </a:p>
          <a:p>
            <a:pPr marL="0" indent="0">
              <a:buNone/>
            </a:pPr>
            <a:r>
              <a:rPr lang="hu-HU" dirty="0" smtClean="0"/>
              <a:t>•</a:t>
            </a:r>
            <a:r>
              <a:rPr lang="hu-HU" dirty="0"/>
              <a:t>a külföldi pénzeszközre szóló eszközök és források, valamint a kötelezettségvállalások, más fizetési kötelezettségek mérleg fordulónapján történő átértékelését, a követelések és a kötelezettségvállalások, más fizetési kötelezettségek esetén az egységes rovatrend rovataihoz kapcsolódóan vezetett nyilvántartási számlákon és a könyvviteli számlákon egyaránt,</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60</a:t>
            </a:fld>
            <a:endParaRPr lang="hu-HU"/>
          </a:p>
        </p:txBody>
      </p:sp>
    </p:spTree>
    <p:extLst>
      <p:ext uri="{BB962C8B-B14F-4D97-AF65-F5344CB8AC3E}">
        <p14:creationId xmlns:p14="http://schemas.microsoft.com/office/powerpoint/2010/main" val="10018276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957589" y="934888"/>
            <a:ext cx="7962773" cy="5421462"/>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61</a:t>
            </a:fld>
            <a:endParaRPr lang="hu-HU"/>
          </a:p>
        </p:txBody>
      </p:sp>
    </p:spTree>
    <p:extLst>
      <p:ext uri="{BB962C8B-B14F-4D97-AF65-F5344CB8AC3E}">
        <p14:creationId xmlns:p14="http://schemas.microsoft.com/office/powerpoint/2010/main" val="39778081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356313" y="1828800"/>
            <a:ext cx="9512381" cy="3147219"/>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62</a:t>
            </a:fld>
            <a:endParaRPr lang="hu-HU"/>
          </a:p>
        </p:txBody>
      </p:sp>
    </p:spTree>
    <p:extLst>
      <p:ext uri="{BB962C8B-B14F-4D97-AF65-F5344CB8AC3E}">
        <p14:creationId xmlns:p14="http://schemas.microsoft.com/office/powerpoint/2010/main" val="42512116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Nyilvántartási számlák</a:t>
            </a:r>
            <a:endParaRPr lang="hu-HU" dirty="0"/>
          </a:p>
        </p:txBody>
      </p:sp>
      <p:sp>
        <p:nvSpPr>
          <p:cNvPr id="3" name="Tartalom helye 2"/>
          <p:cNvSpPr>
            <a:spLocks noGrp="1"/>
          </p:cNvSpPr>
          <p:nvPr>
            <p:ph idx="1"/>
          </p:nvPr>
        </p:nvSpPr>
        <p:spPr/>
        <p:txBody>
          <a:bodyPr/>
          <a:lstStyle/>
          <a:p>
            <a:endParaRPr lang="hu-HU"/>
          </a:p>
        </p:txBody>
      </p:sp>
      <p:sp>
        <p:nvSpPr>
          <p:cNvPr id="4" name="Dia számának helye 3"/>
          <p:cNvSpPr>
            <a:spLocks noGrp="1"/>
          </p:cNvSpPr>
          <p:nvPr>
            <p:ph type="sldNum" sz="quarter" idx="12"/>
          </p:nvPr>
        </p:nvSpPr>
        <p:spPr/>
        <p:txBody>
          <a:bodyPr/>
          <a:lstStyle/>
          <a:p>
            <a:fld id="{829DC037-E7BD-4C73-8B08-BA96F3CF2969}" type="slidenum">
              <a:rPr lang="hu-HU" smtClean="0"/>
              <a:t>63</a:t>
            </a:fld>
            <a:endParaRPr lang="hu-HU"/>
          </a:p>
        </p:txBody>
      </p:sp>
      <p:pic>
        <p:nvPicPr>
          <p:cNvPr id="5" name="Kép 4"/>
          <p:cNvPicPr>
            <a:picLocks noChangeAspect="1"/>
          </p:cNvPicPr>
          <p:nvPr/>
        </p:nvPicPr>
        <p:blipFill>
          <a:blip r:embed="rId2"/>
          <a:stretch>
            <a:fillRect/>
          </a:stretch>
        </p:blipFill>
        <p:spPr>
          <a:xfrm>
            <a:off x="2747962" y="990600"/>
            <a:ext cx="7367426" cy="5365750"/>
          </a:xfrm>
          <a:prstGeom prst="rect">
            <a:avLst/>
          </a:prstGeom>
        </p:spPr>
      </p:pic>
    </p:spTree>
    <p:extLst>
      <p:ext uri="{BB962C8B-B14F-4D97-AF65-F5344CB8AC3E}">
        <p14:creationId xmlns:p14="http://schemas.microsoft.com/office/powerpoint/2010/main" val="18849050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2095882" y="1231900"/>
            <a:ext cx="7858948" cy="4945063"/>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64</a:t>
            </a:fld>
            <a:endParaRPr lang="hu-HU"/>
          </a:p>
        </p:txBody>
      </p:sp>
    </p:spTree>
    <p:extLst>
      <p:ext uri="{BB962C8B-B14F-4D97-AF65-F5344CB8AC3E}">
        <p14:creationId xmlns:p14="http://schemas.microsoft.com/office/powerpoint/2010/main" val="14049517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Pénzeszközök egyezősége</a:t>
            </a:r>
            <a:endParaRPr lang="hu-HU" dirty="0"/>
          </a:p>
        </p:txBody>
      </p:sp>
      <p:pic>
        <p:nvPicPr>
          <p:cNvPr id="5" name="Tartalom helye 4"/>
          <p:cNvPicPr>
            <a:picLocks noGrp="1" noChangeAspect="1"/>
          </p:cNvPicPr>
          <p:nvPr>
            <p:ph idx="1"/>
          </p:nvPr>
        </p:nvPicPr>
        <p:blipFill>
          <a:blip r:embed="rId2"/>
          <a:stretch>
            <a:fillRect/>
          </a:stretch>
        </p:blipFill>
        <p:spPr>
          <a:xfrm>
            <a:off x="476518" y="1003800"/>
            <a:ext cx="9277877" cy="5115219"/>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65</a:t>
            </a:fld>
            <a:endParaRPr lang="hu-HU"/>
          </a:p>
        </p:txBody>
      </p:sp>
    </p:spTree>
    <p:extLst>
      <p:ext uri="{BB962C8B-B14F-4D97-AF65-F5344CB8AC3E}">
        <p14:creationId xmlns:p14="http://schemas.microsoft.com/office/powerpoint/2010/main" val="15145365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275337" y="1184856"/>
            <a:ext cx="9092155" cy="4822795"/>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66</a:t>
            </a:fld>
            <a:endParaRPr lang="hu-HU"/>
          </a:p>
        </p:txBody>
      </p:sp>
    </p:spTree>
    <p:extLst>
      <p:ext uri="{BB962C8B-B14F-4D97-AF65-F5344CB8AC3E}">
        <p14:creationId xmlns:p14="http://schemas.microsoft.com/office/powerpoint/2010/main" val="36934147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777975" y="1429555"/>
            <a:ext cx="8543031" cy="3703626"/>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67</a:t>
            </a:fld>
            <a:endParaRPr lang="hu-HU"/>
          </a:p>
        </p:txBody>
      </p:sp>
    </p:spTree>
    <p:extLst>
      <p:ext uri="{BB962C8B-B14F-4D97-AF65-F5344CB8AC3E}">
        <p14:creationId xmlns:p14="http://schemas.microsoft.com/office/powerpoint/2010/main" val="10539790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Egyéb pontosítások</a:t>
            </a:r>
            <a:endParaRPr lang="hu-HU" dirty="0"/>
          </a:p>
        </p:txBody>
      </p:sp>
      <p:sp>
        <p:nvSpPr>
          <p:cNvPr id="3" name="Tartalom helye 2"/>
          <p:cNvSpPr>
            <a:spLocks noGrp="1"/>
          </p:cNvSpPr>
          <p:nvPr>
            <p:ph idx="1"/>
          </p:nvPr>
        </p:nvSpPr>
        <p:spPr/>
        <p:txBody>
          <a:bodyPr>
            <a:normAutofit lnSpcReduction="10000"/>
          </a:bodyPr>
          <a:lstStyle/>
          <a:p>
            <a:r>
              <a:rPr lang="hu-HU" dirty="0"/>
              <a:t>A mérlegben a forgatási célú hitelviszonyt megtestesítő </a:t>
            </a:r>
            <a:r>
              <a:rPr lang="hu-HU" dirty="0" err="1"/>
              <a:t>értékpapírokközött</a:t>
            </a:r>
            <a:r>
              <a:rPr lang="hu-HU" dirty="0"/>
              <a:t> a befektetési jegyeket, valamint az olyan hitelviszonyt megtestesítő értékpapírokat kell kimutatni, amelyek lejárata, beváltása a mérleg fordulónapját követő költségvetési évben esedékes, vagy azokat a mérleg fordulónapját követő költségvetési évben értékesíteni szándékoznak. A forgatási célú hitelviszonyt megtestesítő értékpapírok között el kell különíteni a kárpótlási jegyeket, a kincstárjegyeket, az államkötvényeket, a helyi önkormányzatok kötvényeit és a befektetési jegyeket.</a:t>
            </a:r>
            <a:endParaRPr lang="hu-HU" dirty="0" smtClean="0"/>
          </a:p>
          <a:p>
            <a:r>
              <a:rPr lang="hu-HU" dirty="0" smtClean="0"/>
              <a:t>A </a:t>
            </a:r>
            <a:r>
              <a:rPr lang="hu-HU" dirty="0"/>
              <a:t>mérlegben a </a:t>
            </a:r>
            <a:r>
              <a:rPr lang="hu-HU" dirty="0" smtClean="0"/>
              <a:t>követelések között </a:t>
            </a:r>
            <a:r>
              <a:rPr lang="hu-HU" dirty="0"/>
              <a:t>az egységes rovatrend szerinti rovatokhoz kapcsolódóan vezetett nyilvántartási számlákon nyilvántartott követeléseket kell kimutatni mindaddig, amíg azokat pénzügyileg vagy egyéb módon nem rendezték, az Áht. 97. §</a:t>
            </a:r>
            <a:r>
              <a:rPr lang="hu-HU" dirty="0" err="1"/>
              <a:t>-a</a:t>
            </a:r>
            <a:r>
              <a:rPr lang="hu-HU" dirty="0"/>
              <a:t> szerint el nem engedték vagy behajthatatlan követelésként le nem írták.</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68</a:t>
            </a:fld>
            <a:endParaRPr lang="hu-HU"/>
          </a:p>
        </p:txBody>
      </p:sp>
    </p:spTree>
    <p:extLst>
      <p:ext uri="{BB962C8B-B14F-4D97-AF65-F5344CB8AC3E}">
        <p14:creationId xmlns:p14="http://schemas.microsoft.com/office/powerpoint/2010/main" val="14074197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a:xfrm>
            <a:off x="221381" y="1232034"/>
            <a:ext cx="11608067" cy="5124315"/>
          </a:xfrm>
        </p:spPr>
        <p:txBody>
          <a:bodyPr>
            <a:normAutofit fontScale="85000" lnSpcReduction="10000"/>
          </a:bodyPr>
          <a:lstStyle/>
          <a:p>
            <a:pPr marL="0" indent="0">
              <a:buNone/>
            </a:pPr>
            <a:r>
              <a:rPr lang="hu-HU" dirty="0"/>
              <a:t>Költségvetési évben esedékes követelések működési bevételre</a:t>
            </a:r>
            <a:r>
              <a:rPr lang="hu-HU" dirty="0" smtClean="0"/>
              <a:t>•</a:t>
            </a:r>
          </a:p>
          <a:p>
            <a:r>
              <a:rPr lang="hu-HU" dirty="0" err="1" smtClean="0"/>
              <a:t>-</a:t>
            </a:r>
            <a:r>
              <a:rPr lang="hu-HU" dirty="0" err="1"/>
              <a:t>ebből</a:t>
            </a:r>
            <a:r>
              <a:rPr lang="hu-HU" dirty="0"/>
              <a:t>: költségvetési évben esedékes követelések készletértékesítés ellenértékére, szolgáltatások ellenértékére, közvetített szolgáltatások </a:t>
            </a:r>
            <a:r>
              <a:rPr lang="hu-HU" dirty="0" smtClean="0"/>
              <a:t>ellenértékére</a:t>
            </a:r>
          </a:p>
          <a:p>
            <a:r>
              <a:rPr lang="hu-HU" dirty="0" smtClean="0"/>
              <a:t>•</a:t>
            </a:r>
            <a:r>
              <a:rPr lang="hu-HU" dirty="0" err="1" smtClean="0"/>
              <a:t>-</a:t>
            </a:r>
            <a:r>
              <a:rPr lang="hu-HU" dirty="0" err="1"/>
              <a:t>ebből</a:t>
            </a:r>
            <a:r>
              <a:rPr lang="hu-HU" dirty="0"/>
              <a:t>: költségvetési évben esedékes követelések tulajdonosi </a:t>
            </a:r>
            <a:r>
              <a:rPr lang="hu-HU" dirty="0" smtClean="0"/>
              <a:t>bevételekre</a:t>
            </a:r>
          </a:p>
          <a:p>
            <a:r>
              <a:rPr lang="hu-HU" dirty="0" smtClean="0"/>
              <a:t>•</a:t>
            </a:r>
            <a:r>
              <a:rPr lang="hu-HU" dirty="0" err="1" smtClean="0"/>
              <a:t>-</a:t>
            </a:r>
            <a:r>
              <a:rPr lang="hu-HU" dirty="0" err="1"/>
              <a:t>ebből</a:t>
            </a:r>
            <a:r>
              <a:rPr lang="hu-HU" dirty="0"/>
              <a:t>: költségvetési évben esedékes követelések ellátási </a:t>
            </a:r>
            <a:r>
              <a:rPr lang="hu-HU" dirty="0" smtClean="0"/>
              <a:t>díjakra</a:t>
            </a:r>
          </a:p>
          <a:p>
            <a:r>
              <a:rPr lang="hu-HU" dirty="0" smtClean="0"/>
              <a:t>•</a:t>
            </a:r>
            <a:r>
              <a:rPr lang="hu-HU" dirty="0" err="1" smtClean="0"/>
              <a:t>-</a:t>
            </a:r>
            <a:r>
              <a:rPr lang="hu-HU" dirty="0" err="1"/>
              <a:t>ebből</a:t>
            </a:r>
            <a:r>
              <a:rPr lang="hu-HU" dirty="0"/>
              <a:t>: költségvetési évben esedékes követelések kiszámlázott általános forgalmi </a:t>
            </a:r>
            <a:r>
              <a:rPr lang="hu-HU" dirty="0" smtClean="0"/>
              <a:t>adóra</a:t>
            </a:r>
          </a:p>
          <a:p>
            <a:pPr marL="0" indent="0">
              <a:buNone/>
            </a:pPr>
            <a:r>
              <a:rPr lang="hu-HU" dirty="0" smtClean="0"/>
              <a:t>•</a:t>
            </a:r>
            <a:r>
              <a:rPr lang="hu-HU" dirty="0" err="1" smtClean="0"/>
              <a:t>-</a:t>
            </a:r>
            <a:r>
              <a:rPr lang="hu-HU" dirty="0" err="1"/>
              <a:t>ebből</a:t>
            </a:r>
            <a:r>
              <a:rPr lang="hu-HU" dirty="0"/>
              <a:t>: költségvetési évben esedékes követelések általános forgalmi adó </a:t>
            </a:r>
            <a:r>
              <a:rPr lang="hu-HU" dirty="0" smtClean="0"/>
              <a:t>visszatérítésére</a:t>
            </a:r>
          </a:p>
          <a:p>
            <a:pPr marL="0" indent="0">
              <a:buNone/>
            </a:pPr>
            <a:r>
              <a:rPr lang="hu-HU" dirty="0" smtClean="0"/>
              <a:t>•</a:t>
            </a:r>
            <a:r>
              <a:rPr lang="hu-HU" dirty="0" err="1" smtClean="0"/>
              <a:t>-</a:t>
            </a:r>
            <a:r>
              <a:rPr lang="hu-HU" dirty="0" err="1"/>
              <a:t>ebből</a:t>
            </a:r>
            <a:r>
              <a:rPr lang="hu-HU" dirty="0"/>
              <a:t>: költségvetési évben esedékes követelések kamatbevételekre és más nyereségjellegű </a:t>
            </a:r>
            <a:r>
              <a:rPr lang="hu-HU" dirty="0" smtClean="0"/>
              <a:t>bevételekre</a:t>
            </a:r>
          </a:p>
          <a:p>
            <a:pPr marL="0" indent="0">
              <a:buNone/>
            </a:pPr>
            <a:r>
              <a:rPr lang="hu-HU" dirty="0" smtClean="0"/>
              <a:t>•</a:t>
            </a:r>
            <a:r>
              <a:rPr lang="hu-HU" dirty="0" err="1" smtClean="0"/>
              <a:t>-</a:t>
            </a:r>
            <a:r>
              <a:rPr lang="hu-HU" dirty="0" err="1"/>
              <a:t>ebből</a:t>
            </a:r>
            <a:r>
              <a:rPr lang="hu-HU" dirty="0"/>
              <a:t>: költségvetési évben esedékes követelések egyéb pénzügyi műveletek </a:t>
            </a:r>
            <a:r>
              <a:rPr lang="hu-HU" dirty="0" smtClean="0"/>
              <a:t>bevételeire</a:t>
            </a:r>
          </a:p>
          <a:p>
            <a:pPr marL="0" indent="0">
              <a:buNone/>
            </a:pPr>
            <a:r>
              <a:rPr lang="hu-HU" dirty="0" smtClean="0"/>
              <a:t>•</a:t>
            </a:r>
            <a:r>
              <a:rPr lang="hu-HU" dirty="0" err="1" smtClean="0"/>
              <a:t>-</a:t>
            </a:r>
            <a:r>
              <a:rPr lang="hu-HU" dirty="0" err="1"/>
              <a:t>ebből</a:t>
            </a:r>
            <a:r>
              <a:rPr lang="hu-HU" dirty="0"/>
              <a:t>: költségvetési évben esedékes követelések biztosító által fizetett </a:t>
            </a:r>
            <a:r>
              <a:rPr lang="hu-HU" dirty="0" smtClean="0"/>
              <a:t>kártérítésre</a:t>
            </a:r>
          </a:p>
          <a:p>
            <a:pPr marL="0" indent="0">
              <a:buNone/>
            </a:pPr>
            <a:r>
              <a:rPr lang="hu-HU" dirty="0" smtClean="0"/>
              <a:t>•</a:t>
            </a:r>
            <a:r>
              <a:rPr lang="hu-HU" dirty="0" err="1" smtClean="0"/>
              <a:t>-</a:t>
            </a:r>
            <a:r>
              <a:rPr lang="hu-HU" dirty="0" err="1"/>
              <a:t>ebből</a:t>
            </a:r>
            <a:r>
              <a:rPr lang="hu-HU" dirty="0"/>
              <a:t>: költségvetési évben esedékes követelések egyéb működési bevételekre</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69</a:t>
            </a:fld>
            <a:endParaRPr lang="hu-HU"/>
          </a:p>
        </p:txBody>
      </p:sp>
    </p:spTree>
    <p:extLst>
      <p:ext uri="{BB962C8B-B14F-4D97-AF65-F5344CB8AC3E}">
        <p14:creationId xmlns:p14="http://schemas.microsoft.com/office/powerpoint/2010/main" val="1638668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Éves beszámolási kötelezettség</a:t>
            </a:r>
            <a:endParaRPr lang="hu-HU" dirty="0"/>
          </a:p>
        </p:txBody>
      </p:sp>
      <p:pic>
        <p:nvPicPr>
          <p:cNvPr id="5" name="Tartalom helye 4"/>
          <p:cNvPicPr>
            <a:picLocks noGrp="1" noChangeAspect="1"/>
          </p:cNvPicPr>
          <p:nvPr>
            <p:ph idx="1"/>
          </p:nvPr>
        </p:nvPicPr>
        <p:blipFill>
          <a:blip r:embed="rId2"/>
          <a:stretch>
            <a:fillRect/>
          </a:stretch>
        </p:blipFill>
        <p:spPr>
          <a:xfrm>
            <a:off x="1339403" y="1084773"/>
            <a:ext cx="9002299" cy="5032692"/>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7</a:t>
            </a:fld>
            <a:endParaRPr lang="hu-HU"/>
          </a:p>
        </p:txBody>
      </p:sp>
    </p:spTree>
    <p:extLst>
      <p:ext uri="{BB962C8B-B14F-4D97-AF65-F5344CB8AC3E}">
        <p14:creationId xmlns:p14="http://schemas.microsoft.com/office/powerpoint/2010/main" val="20031677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a:xfrm>
            <a:off x="221381" y="1232034"/>
            <a:ext cx="11608067" cy="5310433"/>
          </a:xfrm>
        </p:spPr>
        <p:txBody>
          <a:bodyPr>
            <a:normAutofit fontScale="85000" lnSpcReduction="20000"/>
          </a:bodyPr>
          <a:lstStyle/>
          <a:p>
            <a:pPr marL="0" indent="0">
              <a:buNone/>
            </a:pPr>
            <a:r>
              <a:rPr lang="hu-HU" dirty="0" smtClean="0"/>
              <a:t>Költségvetési évet </a:t>
            </a:r>
            <a:r>
              <a:rPr lang="hu-HU" dirty="0"/>
              <a:t>követően esedékes követelések működési </a:t>
            </a:r>
            <a:r>
              <a:rPr lang="hu-HU" dirty="0" smtClean="0"/>
              <a:t>bevételre</a:t>
            </a:r>
          </a:p>
          <a:p>
            <a:pPr marL="0" indent="0">
              <a:buNone/>
            </a:pPr>
            <a:r>
              <a:rPr lang="hu-HU" dirty="0" smtClean="0"/>
              <a:t>•</a:t>
            </a:r>
            <a:r>
              <a:rPr lang="hu-HU" dirty="0" err="1" smtClean="0"/>
              <a:t>-</a:t>
            </a:r>
            <a:r>
              <a:rPr lang="hu-HU" dirty="0" err="1"/>
              <a:t>ebből</a:t>
            </a:r>
            <a:r>
              <a:rPr lang="hu-HU" dirty="0"/>
              <a:t>: költségvetési évet követően esedékes követelések készletértékesítés ellenértékére, szolgáltatások ellenértékére, közvetített szolgáltatások </a:t>
            </a:r>
            <a:r>
              <a:rPr lang="hu-HU" dirty="0" smtClean="0"/>
              <a:t>ellenértékére</a:t>
            </a:r>
          </a:p>
          <a:p>
            <a:pPr marL="0" indent="0">
              <a:buNone/>
            </a:pPr>
            <a:r>
              <a:rPr lang="hu-HU" dirty="0" smtClean="0"/>
              <a:t>•</a:t>
            </a:r>
            <a:r>
              <a:rPr lang="hu-HU" dirty="0" err="1" smtClean="0"/>
              <a:t>-</a:t>
            </a:r>
            <a:r>
              <a:rPr lang="hu-HU" dirty="0" err="1"/>
              <a:t>ebből</a:t>
            </a:r>
            <a:r>
              <a:rPr lang="hu-HU" dirty="0"/>
              <a:t>: költségvetési évet követően esedékes követelések tulajdonosi </a:t>
            </a:r>
            <a:r>
              <a:rPr lang="hu-HU" dirty="0" smtClean="0"/>
              <a:t>bevételekre</a:t>
            </a:r>
          </a:p>
          <a:p>
            <a:pPr marL="0" indent="0">
              <a:buNone/>
            </a:pPr>
            <a:r>
              <a:rPr lang="hu-HU" dirty="0" smtClean="0"/>
              <a:t>•</a:t>
            </a:r>
            <a:r>
              <a:rPr lang="hu-HU" dirty="0" err="1" smtClean="0"/>
              <a:t>-</a:t>
            </a:r>
            <a:r>
              <a:rPr lang="hu-HU" dirty="0" err="1"/>
              <a:t>ebből</a:t>
            </a:r>
            <a:r>
              <a:rPr lang="hu-HU" dirty="0"/>
              <a:t>: költségvetési évet követően esedékes követelések ellátási </a:t>
            </a:r>
            <a:r>
              <a:rPr lang="hu-HU" dirty="0" smtClean="0"/>
              <a:t>díjakra</a:t>
            </a:r>
          </a:p>
          <a:p>
            <a:pPr marL="0" indent="0">
              <a:buNone/>
            </a:pPr>
            <a:r>
              <a:rPr lang="hu-HU" dirty="0" smtClean="0"/>
              <a:t>•</a:t>
            </a:r>
            <a:r>
              <a:rPr lang="hu-HU" dirty="0" err="1" smtClean="0"/>
              <a:t>-</a:t>
            </a:r>
            <a:r>
              <a:rPr lang="hu-HU" dirty="0" err="1"/>
              <a:t>ebből</a:t>
            </a:r>
            <a:r>
              <a:rPr lang="hu-HU" dirty="0"/>
              <a:t>: költségvetési évet követően esedékes követelések kiszámlázott általános forgalmi </a:t>
            </a:r>
            <a:r>
              <a:rPr lang="hu-HU" dirty="0" smtClean="0"/>
              <a:t>adóra</a:t>
            </a:r>
          </a:p>
          <a:p>
            <a:pPr marL="0" indent="0">
              <a:buNone/>
            </a:pPr>
            <a:r>
              <a:rPr lang="hu-HU" dirty="0" smtClean="0"/>
              <a:t>•</a:t>
            </a:r>
            <a:r>
              <a:rPr lang="hu-HU" dirty="0" err="1" smtClean="0"/>
              <a:t>-</a:t>
            </a:r>
            <a:r>
              <a:rPr lang="hu-HU" dirty="0" err="1"/>
              <a:t>ebből</a:t>
            </a:r>
            <a:r>
              <a:rPr lang="hu-HU" dirty="0"/>
              <a:t>: költségvetési évet követően esedékes követelések általános forgalmi adó </a:t>
            </a:r>
            <a:r>
              <a:rPr lang="hu-HU" dirty="0" smtClean="0"/>
              <a:t>visszatérítésére</a:t>
            </a:r>
          </a:p>
          <a:p>
            <a:pPr marL="0" indent="0">
              <a:buNone/>
            </a:pPr>
            <a:r>
              <a:rPr lang="hu-HU" dirty="0" smtClean="0"/>
              <a:t>•</a:t>
            </a:r>
            <a:r>
              <a:rPr lang="hu-HU" dirty="0" err="1" smtClean="0"/>
              <a:t>-</a:t>
            </a:r>
            <a:r>
              <a:rPr lang="hu-HU" dirty="0" err="1"/>
              <a:t>ebből</a:t>
            </a:r>
            <a:r>
              <a:rPr lang="hu-HU" dirty="0"/>
              <a:t>: költségvetési évet követően esedékes követelések kamatbevételekre és más nyereségjellegű </a:t>
            </a:r>
            <a:r>
              <a:rPr lang="hu-HU" dirty="0" smtClean="0"/>
              <a:t>bevételekre</a:t>
            </a:r>
          </a:p>
          <a:p>
            <a:pPr marL="0" indent="0">
              <a:buNone/>
            </a:pPr>
            <a:r>
              <a:rPr lang="hu-HU" dirty="0" smtClean="0"/>
              <a:t>•</a:t>
            </a:r>
            <a:r>
              <a:rPr lang="hu-HU" dirty="0" err="1" smtClean="0"/>
              <a:t>-</a:t>
            </a:r>
            <a:r>
              <a:rPr lang="hu-HU" dirty="0" err="1"/>
              <a:t>ebből</a:t>
            </a:r>
            <a:r>
              <a:rPr lang="hu-HU" dirty="0"/>
              <a:t>: költségvetési évet követően esedékes követelések egyéb pénzügyi műveletek </a:t>
            </a:r>
            <a:r>
              <a:rPr lang="hu-HU" dirty="0" smtClean="0"/>
              <a:t>bevételeire</a:t>
            </a:r>
          </a:p>
          <a:p>
            <a:pPr marL="0" indent="0">
              <a:buNone/>
            </a:pPr>
            <a:r>
              <a:rPr lang="hu-HU" dirty="0" smtClean="0"/>
              <a:t>•</a:t>
            </a:r>
            <a:r>
              <a:rPr lang="hu-HU" dirty="0" err="1" smtClean="0"/>
              <a:t>-</a:t>
            </a:r>
            <a:r>
              <a:rPr lang="hu-HU" dirty="0" err="1"/>
              <a:t>ebből</a:t>
            </a:r>
            <a:r>
              <a:rPr lang="hu-HU" dirty="0"/>
              <a:t>: költségvetési évet követően esedékes követelések biztosító által fizetett </a:t>
            </a:r>
            <a:r>
              <a:rPr lang="hu-HU" dirty="0" smtClean="0"/>
              <a:t>kártérítésre</a:t>
            </a:r>
          </a:p>
          <a:p>
            <a:pPr marL="0" indent="0">
              <a:buNone/>
            </a:pPr>
            <a:r>
              <a:rPr lang="hu-HU" dirty="0" smtClean="0"/>
              <a:t>•</a:t>
            </a:r>
            <a:r>
              <a:rPr lang="hu-HU" dirty="0" err="1" smtClean="0"/>
              <a:t>-</a:t>
            </a:r>
            <a:r>
              <a:rPr lang="hu-HU" dirty="0" err="1"/>
              <a:t>ebből</a:t>
            </a:r>
            <a:r>
              <a:rPr lang="hu-HU" dirty="0"/>
              <a:t>: költségvetési évet követően esedékes követelések egyéb működési bevételekre</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70</a:t>
            </a:fld>
            <a:endParaRPr lang="hu-HU"/>
          </a:p>
        </p:txBody>
      </p:sp>
    </p:spTree>
    <p:extLst>
      <p:ext uri="{BB962C8B-B14F-4D97-AF65-F5344CB8AC3E}">
        <p14:creationId xmlns:p14="http://schemas.microsoft.com/office/powerpoint/2010/main" val="28165236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t>A követelés jellegű sajátos elszámolások között kell elszámolni</a:t>
            </a:r>
            <a:endParaRPr lang="hu-HU" dirty="0"/>
          </a:p>
        </p:txBody>
      </p:sp>
      <p:sp>
        <p:nvSpPr>
          <p:cNvPr id="3" name="Tartalom helye 2"/>
          <p:cNvSpPr>
            <a:spLocks noGrp="1"/>
          </p:cNvSpPr>
          <p:nvPr>
            <p:ph idx="1"/>
          </p:nvPr>
        </p:nvSpPr>
        <p:spPr/>
        <p:txBody>
          <a:bodyPr/>
          <a:lstStyle/>
          <a:p>
            <a:endParaRPr lang="hu-HU" dirty="0" smtClean="0"/>
          </a:p>
          <a:p>
            <a:r>
              <a:rPr lang="hu-HU" dirty="0" smtClean="0"/>
              <a:t>a </a:t>
            </a:r>
            <a:r>
              <a:rPr lang="hu-HU" dirty="0"/>
              <a:t>gazdasági társaság alapítása, jegyzett tőkéjének emelése vagy más részesedés megszerzése során a ténylegesen átadott pénzeszközök és más eszközök értékét gazdasági társaság esetén a cégbírósági bejegyzés, más szervezet esetén a részesedésszerzés visszaigazolása időpontjáig</a:t>
            </a:r>
            <a:r>
              <a:rPr lang="hu-HU" dirty="0" smtClean="0"/>
              <a:t>,</a:t>
            </a:r>
            <a:endParaRPr lang="hu-HU" dirty="0"/>
          </a:p>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71</a:t>
            </a:fld>
            <a:endParaRPr lang="hu-HU"/>
          </a:p>
        </p:txBody>
      </p:sp>
    </p:spTree>
    <p:extLst>
      <p:ext uri="{BB962C8B-B14F-4D97-AF65-F5344CB8AC3E}">
        <p14:creationId xmlns:p14="http://schemas.microsoft.com/office/powerpoint/2010/main" val="19947302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t>Kötelezettség jellegű sajátos elszámolások között kell szerepeltetni</a:t>
            </a:r>
            <a:endParaRPr lang="hu-HU" dirty="0"/>
          </a:p>
        </p:txBody>
      </p:sp>
      <p:sp>
        <p:nvSpPr>
          <p:cNvPr id="3" name="Tartalom helye 2"/>
          <p:cNvSpPr>
            <a:spLocks noGrp="1"/>
          </p:cNvSpPr>
          <p:nvPr>
            <p:ph idx="1"/>
          </p:nvPr>
        </p:nvSpPr>
        <p:spPr/>
        <p:txBody>
          <a:bodyPr/>
          <a:lstStyle/>
          <a:p>
            <a:r>
              <a:rPr lang="hu-HU" dirty="0"/>
              <a:t>a nemzeti vagyonba tartozó befektetett eszközökkel kapcsolatos kötelezettség jellegű sajátos elszámolásokat, ezen belül a vagyonkezelésbe vett eszközökkel kapcsolatos visszapótlási kötelezettséget a vagyonkezelőnél a visszapótlási kötelezettség megszűnéséig vagy pénzben történő teljesítésének megállapításáig, valamint a gazdasági társaságok alapítása, jegyzett tőkéjének emelése során a létesítő okiratban vagy annak módosításában szerepeltetett, de a társaság rendelkezésére még nem bocsátott nem pénzbeli vagyoni hozzájárulásokat az átadás </a:t>
            </a:r>
            <a:r>
              <a:rPr lang="hu-HU" dirty="0" smtClean="0"/>
              <a:t>időpontjáig</a:t>
            </a:r>
            <a:endParaRPr lang="hu-HU" dirty="0"/>
          </a:p>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72</a:t>
            </a:fld>
            <a:endParaRPr lang="hu-HU"/>
          </a:p>
        </p:txBody>
      </p:sp>
    </p:spTree>
    <p:extLst>
      <p:ext uri="{BB962C8B-B14F-4D97-AF65-F5344CB8AC3E}">
        <p14:creationId xmlns:p14="http://schemas.microsoft.com/office/powerpoint/2010/main" val="6041892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Egyéb sajátos eszközoldali elszámolások</a:t>
            </a:r>
            <a:endParaRPr lang="hu-HU" dirty="0"/>
          </a:p>
        </p:txBody>
      </p:sp>
      <p:sp>
        <p:nvSpPr>
          <p:cNvPr id="3" name="Tartalom helye 2"/>
          <p:cNvSpPr>
            <a:spLocks noGrp="1"/>
          </p:cNvSpPr>
          <p:nvPr>
            <p:ph idx="1"/>
          </p:nvPr>
        </p:nvSpPr>
        <p:spPr>
          <a:xfrm>
            <a:off x="221381" y="1270672"/>
            <a:ext cx="11608067" cy="4944928"/>
          </a:xfrm>
        </p:spPr>
        <p:txBody>
          <a:bodyPr/>
          <a:lstStyle/>
          <a:p>
            <a:r>
              <a:rPr lang="hu-HU" dirty="0"/>
              <a:t>az utalványok, bérletek és más hasonló, készpénz-helyettesítő fizetési eszköznek nem minősülő eszközök beszerzését a foglalkoztatottak, ellátottak részére történő kiadásáig, támogatásként történő átadásáig, továbbértékesítéséig, a hiányzó, megsemmisült, érvénytelenített utalványok, bérletek, és más hasonló, készpénz-helyettesítő fizetési eszköznek nem minősülő eszközök állományból történő kivezetéséig</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73</a:t>
            </a:fld>
            <a:endParaRPr lang="hu-HU"/>
          </a:p>
        </p:txBody>
      </p:sp>
    </p:spTree>
    <p:extLst>
      <p:ext uri="{BB962C8B-B14F-4D97-AF65-F5344CB8AC3E}">
        <p14:creationId xmlns:p14="http://schemas.microsoft.com/office/powerpoint/2010/main" val="2931993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32760" y="307375"/>
            <a:ext cx="7978541" cy="510774"/>
          </a:xfrm>
        </p:spPr>
        <p:txBody>
          <a:bodyPr>
            <a:normAutofit/>
          </a:bodyPr>
          <a:lstStyle/>
          <a:p>
            <a:pPr algn="ctr"/>
            <a:r>
              <a:rPr lang="hu-HU" sz="3000" b="1" dirty="0" smtClean="0"/>
              <a:t>Felhasznált irodalom</a:t>
            </a:r>
            <a:endParaRPr lang="hu-HU" sz="3000" b="1" dirty="0"/>
          </a:p>
        </p:txBody>
      </p:sp>
      <p:sp>
        <p:nvSpPr>
          <p:cNvPr id="3" name="Tartalom helye 2"/>
          <p:cNvSpPr>
            <a:spLocks noGrp="1"/>
          </p:cNvSpPr>
          <p:nvPr>
            <p:ph idx="1"/>
          </p:nvPr>
        </p:nvSpPr>
        <p:spPr>
          <a:xfrm>
            <a:off x="212558" y="1183907"/>
            <a:ext cx="11857522" cy="5486400"/>
          </a:xfrm>
        </p:spPr>
        <p:txBody>
          <a:bodyPr>
            <a:normAutofit/>
          </a:bodyPr>
          <a:lstStyle/>
          <a:p>
            <a:pPr marL="0" indent="0">
              <a:buNone/>
            </a:pPr>
            <a:r>
              <a:rPr lang="hu-HU" sz="1200" dirty="0" smtClean="0"/>
              <a:t>Példa:</a:t>
            </a:r>
          </a:p>
          <a:p>
            <a:pPr marL="269875" indent="-269875">
              <a:buFont typeface="+mj-lt"/>
              <a:buAutoNum type="arabicPeriod"/>
            </a:pPr>
            <a:endParaRPr lang="hu-HU" sz="1200" dirty="0" smtClean="0"/>
          </a:p>
          <a:p>
            <a:pPr marL="269875" indent="-269875">
              <a:buFont typeface="+mj-lt"/>
              <a:buAutoNum type="arabicPeriod"/>
            </a:pPr>
            <a:endParaRPr lang="hu-HU" sz="1200" dirty="0"/>
          </a:p>
        </p:txBody>
      </p:sp>
      <p:sp>
        <p:nvSpPr>
          <p:cNvPr id="6" name="Dia számának helye 5"/>
          <p:cNvSpPr>
            <a:spLocks noGrp="1"/>
          </p:cNvSpPr>
          <p:nvPr>
            <p:ph type="sldNum" sz="quarter" idx="12"/>
          </p:nvPr>
        </p:nvSpPr>
        <p:spPr/>
        <p:txBody>
          <a:bodyPr/>
          <a:lstStyle/>
          <a:p>
            <a:fld id="{829DC037-E7BD-4C73-8B08-BA96F3CF2969}" type="slidenum">
              <a:rPr lang="hu-HU" smtClean="0"/>
              <a:t>74</a:t>
            </a:fld>
            <a:endParaRPr lang="hu-HU"/>
          </a:p>
        </p:txBody>
      </p:sp>
      <p:sp>
        <p:nvSpPr>
          <p:cNvPr id="4" name="Téglalap 3"/>
          <p:cNvSpPr/>
          <p:nvPr/>
        </p:nvSpPr>
        <p:spPr>
          <a:xfrm>
            <a:off x="831273" y="1555668"/>
            <a:ext cx="10818421" cy="646331"/>
          </a:xfrm>
          <a:prstGeom prst="rect">
            <a:avLst/>
          </a:prstGeom>
        </p:spPr>
        <p:txBody>
          <a:bodyPr wrap="square">
            <a:spAutoFit/>
          </a:bodyPr>
          <a:lstStyle/>
          <a:p>
            <a:endParaRPr lang="hu-HU" dirty="0"/>
          </a:p>
          <a:p>
            <a:pPr>
              <a:defRPr/>
            </a:pPr>
            <a:endParaRPr lang="hu-HU" altLang="hu-HU" dirty="0">
              <a:sym typeface="Wingdings" pitchFamily="2" charset="2"/>
            </a:endParaRPr>
          </a:p>
        </p:txBody>
      </p:sp>
    </p:spTree>
    <p:extLst>
      <p:ext uri="{BB962C8B-B14F-4D97-AF65-F5344CB8AC3E}">
        <p14:creationId xmlns:p14="http://schemas.microsoft.com/office/powerpoint/2010/main" val="176268777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32760" y="307375"/>
            <a:ext cx="7978541" cy="510774"/>
          </a:xfrm>
        </p:spPr>
        <p:txBody>
          <a:bodyPr>
            <a:normAutofit/>
          </a:bodyPr>
          <a:lstStyle/>
          <a:p>
            <a:pPr algn="ctr"/>
            <a:r>
              <a:rPr lang="hu-HU" sz="3000" b="1" dirty="0" smtClean="0"/>
              <a:t>Kötelező irodalom</a:t>
            </a:r>
            <a:endParaRPr lang="hu-HU" sz="3000" b="1" dirty="0"/>
          </a:p>
        </p:txBody>
      </p:sp>
      <p:sp>
        <p:nvSpPr>
          <p:cNvPr id="3" name="Tartalom helye 2"/>
          <p:cNvSpPr>
            <a:spLocks noGrp="1"/>
          </p:cNvSpPr>
          <p:nvPr>
            <p:ph idx="1"/>
          </p:nvPr>
        </p:nvSpPr>
        <p:spPr>
          <a:xfrm>
            <a:off x="212558" y="1183907"/>
            <a:ext cx="11857522" cy="5486400"/>
          </a:xfrm>
        </p:spPr>
        <p:txBody>
          <a:bodyPr>
            <a:normAutofit/>
          </a:bodyPr>
          <a:lstStyle/>
          <a:p>
            <a:pPr marL="0" indent="0">
              <a:buNone/>
              <a:defRPr/>
            </a:pPr>
            <a:endParaRPr lang="hu-HU" altLang="hu-HU" sz="1200" dirty="0">
              <a:sym typeface="Wingdings" pitchFamily="2" charset="2"/>
            </a:endParaRPr>
          </a:p>
        </p:txBody>
      </p:sp>
      <p:sp>
        <p:nvSpPr>
          <p:cNvPr id="6" name="Dia számának helye 5"/>
          <p:cNvSpPr>
            <a:spLocks noGrp="1"/>
          </p:cNvSpPr>
          <p:nvPr>
            <p:ph type="sldNum" sz="quarter" idx="12"/>
          </p:nvPr>
        </p:nvSpPr>
        <p:spPr/>
        <p:txBody>
          <a:bodyPr/>
          <a:lstStyle/>
          <a:p>
            <a:fld id="{829DC037-E7BD-4C73-8B08-BA96F3CF2969}" type="slidenum">
              <a:rPr lang="hu-HU" smtClean="0"/>
              <a:t>75</a:t>
            </a:fld>
            <a:endParaRPr lang="hu-HU"/>
          </a:p>
        </p:txBody>
      </p:sp>
    </p:spTree>
    <p:extLst>
      <p:ext uri="{BB962C8B-B14F-4D97-AF65-F5344CB8AC3E}">
        <p14:creationId xmlns:p14="http://schemas.microsoft.com/office/powerpoint/2010/main" val="71977275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32760" y="307375"/>
            <a:ext cx="7978541" cy="510774"/>
          </a:xfrm>
        </p:spPr>
        <p:txBody>
          <a:bodyPr>
            <a:normAutofit/>
          </a:bodyPr>
          <a:lstStyle/>
          <a:p>
            <a:pPr algn="ctr"/>
            <a:r>
              <a:rPr lang="hu-HU" sz="3000" dirty="0" smtClean="0"/>
              <a:t>Tételsor</a:t>
            </a:r>
            <a:endParaRPr lang="hu-HU" sz="3000" b="1" dirty="0"/>
          </a:p>
        </p:txBody>
      </p:sp>
      <p:sp>
        <p:nvSpPr>
          <p:cNvPr id="3" name="Tartalom helye 2"/>
          <p:cNvSpPr>
            <a:spLocks noGrp="1"/>
          </p:cNvSpPr>
          <p:nvPr>
            <p:ph idx="1"/>
          </p:nvPr>
        </p:nvSpPr>
        <p:spPr>
          <a:xfrm>
            <a:off x="212558" y="1183907"/>
            <a:ext cx="11857522" cy="5486400"/>
          </a:xfrm>
        </p:spPr>
        <p:txBody>
          <a:bodyPr>
            <a:normAutofit/>
          </a:bodyPr>
          <a:lstStyle/>
          <a:p>
            <a:pPr>
              <a:buAutoNum type="arabicPeriod"/>
              <a:defRPr/>
            </a:pPr>
            <a:endParaRPr lang="hu-HU" altLang="hu-HU" sz="1200" dirty="0">
              <a:sym typeface="Wingdings" pitchFamily="2" charset="2"/>
            </a:endParaRPr>
          </a:p>
        </p:txBody>
      </p:sp>
      <p:sp>
        <p:nvSpPr>
          <p:cNvPr id="6" name="Dia számának helye 5"/>
          <p:cNvSpPr>
            <a:spLocks noGrp="1"/>
          </p:cNvSpPr>
          <p:nvPr>
            <p:ph type="sldNum" sz="quarter" idx="12"/>
          </p:nvPr>
        </p:nvSpPr>
        <p:spPr/>
        <p:txBody>
          <a:bodyPr/>
          <a:lstStyle/>
          <a:p>
            <a:fld id="{829DC037-E7BD-4C73-8B08-BA96F3CF2969}" type="slidenum">
              <a:rPr lang="hu-HU" smtClean="0"/>
              <a:t>76</a:t>
            </a:fld>
            <a:endParaRPr lang="hu-HU"/>
          </a:p>
        </p:txBody>
      </p:sp>
    </p:spTree>
    <p:extLst>
      <p:ext uri="{BB962C8B-B14F-4D97-AF65-F5344CB8AC3E}">
        <p14:creationId xmlns:p14="http://schemas.microsoft.com/office/powerpoint/2010/main" val="41021831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dirty="0" smtClean="0"/>
              <a:t>Ellenőrző kérdések</a:t>
            </a:r>
            <a:endParaRPr lang="hu-HU" b="1" dirty="0"/>
          </a:p>
        </p:txBody>
      </p:sp>
      <p:sp>
        <p:nvSpPr>
          <p:cNvPr id="3" name="Szöveg helye 2"/>
          <p:cNvSpPr>
            <a:spLocks noGrp="1"/>
          </p:cNvSpPr>
          <p:nvPr>
            <p:ph type="body" idx="1"/>
          </p:nvPr>
        </p:nvSpPr>
        <p:spPr/>
        <p:txBody>
          <a:bodyPr/>
          <a:lstStyle/>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77</a:t>
            </a:fld>
            <a:endParaRPr lang="hu-HU"/>
          </a:p>
        </p:txBody>
      </p:sp>
    </p:spTree>
    <p:extLst>
      <p:ext uri="{BB962C8B-B14F-4D97-AF65-F5344CB8AC3E}">
        <p14:creationId xmlns:p14="http://schemas.microsoft.com/office/powerpoint/2010/main" val="38127873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Ismertesse az egyéb eszközoldali elszámolásokat!</a:t>
            </a:r>
            <a:endParaRPr lang="hu-HU" dirty="0"/>
          </a:p>
        </p:txBody>
      </p:sp>
      <p:sp>
        <p:nvSpPr>
          <p:cNvPr id="3" name="Tartalom helye 2"/>
          <p:cNvSpPr>
            <a:spLocks noGrp="1"/>
          </p:cNvSpPr>
          <p:nvPr>
            <p:ph idx="1"/>
          </p:nvPr>
        </p:nvSpPr>
        <p:spPr/>
        <p:txBody>
          <a:bodyPr/>
          <a:lstStyle/>
          <a:p>
            <a:r>
              <a:rPr lang="hu-HU" dirty="0"/>
              <a:t>az utalványok, bérletek és más hasonló, készpénz-helyettesítő fizetési eszköznek nem minősülő eszközök beszerzését a foglalkoztatottak, ellátottak részére történő kiadásáig, támogatásként történő átadásáig, továbbértékesítéséig, a hiányzó, megsemmisült, érvénytelenített utalványok, bérletek, és más hasonló, készpénz-helyettesítő fizetési eszköznek nem minősülő eszközök állományból történő kivezetéséig</a:t>
            </a:r>
          </a:p>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78</a:t>
            </a:fld>
            <a:endParaRPr lang="hu-HU"/>
          </a:p>
        </p:txBody>
      </p:sp>
    </p:spTree>
    <p:extLst>
      <p:ext uri="{BB962C8B-B14F-4D97-AF65-F5344CB8AC3E}">
        <p14:creationId xmlns:p14="http://schemas.microsoft.com/office/powerpoint/2010/main" val="394910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Ismertesse, hogy a kötelezettség </a:t>
            </a:r>
            <a:r>
              <a:rPr lang="hu-HU" dirty="0"/>
              <a:t>jellegű sajátos elszámolások között </a:t>
            </a:r>
            <a:r>
              <a:rPr lang="hu-HU" dirty="0" smtClean="0"/>
              <a:t>miknek kell szerepeltetni?</a:t>
            </a:r>
            <a:endParaRPr lang="hu-HU" dirty="0"/>
          </a:p>
        </p:txBody>
      </p:sp>
      <p:sp>
        <p:nvSpPr>
          <p:cNvPr id="3" name="Tartalom helye 2"/>
          <p:cNvSpPr>
            <a:spLocks noGrp="1"/>
          </p:cNvSpPr>
          <p:nvPr>
            <p:ph idx="1"/>
          </p:nvPr>
        </p:nvSpPr>
        <p:spPr/>
        <p:txBody>
          <a:bodyPr/>
          <a:lstStyle/>
          <a:p>
            <a:pPr marL="0" indent="0">
              <a:buNone/>
            </a:pPr>
            <a:r>
              <a:rPr lang="hu-HU" dirty="0"/>
              <a:t>a nemzeti vagyonba tartozó befektetett eszközökkel kapcsolatos kötelezettség jellegű sajátos elszámolásokat, ezen belül a vagyonkezelésbe vett eszközökkel kapcsolatos visszapótlási kötelezettséget a vagyonkezelőnél a visszapótlási kötelezettség megszűnéséig vagy pénzben történő teljesítésének megállapításáig, valamint a gazdasági társaságok alapítása, jegyzett tőkéjének emelése során a létesítő okiratban vagy annak módosításában szerepeltetett, de a társaság rendelkezésére még nem bocsátott nem pénzbeli vagyoni hozzájárulásokat az átadás időpontjáig</a:t>
            </a:r>
          </a:p>
          <a:p>
            <a:pPr marL="0" indent="0">
              <a:buNone/>
            </a:pP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79</a:t>
            </a:fld>
            <a:endParaRPr lang="hu-HU"/>
          </a:p>
        </p:txBody>
      </p:sp>
    </p:spTree>
    <p:extLst>
      <p:ext uri="{BB962C8B-B14F-4D97-AF65-F5344CB8AC3E}">
        <p14:creationId xmlns:p14="http://schemas.microsoft.com/office/powerpoint/2010/main" val="13913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1700011" y="1057822"/>
            <a:ext cx="8659370" cy="5298527"/>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8</a:t>
            </a:fld>
            <a:endParaRPr lang="hu-HU"/>
          </a:p>
        </p:txBody>
      </p:sp>
    </p:spTree>
    <p:extLst>
      <p:ext uri="{BB962C8B-B14F-4D97-AF65-F5344CB8AC3E}">
        <p14:creationId xmlns:p14="http://schemas.microsoft.com/office/powerpoint/2010/main" val="163626457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Ismertesse az államháztartási számvitel célját!</a:t>
            </a:r>
            <a:endParaRPr lang="hu-HU" dirty="0"/>
          </a:p>
        </p:txBody>
      </p:sp>
      <p:sp>
        <p:nvSpPr>
          <p:cNvPr id="3" name="Tartalom helye 2"/>
          <p:cNvSpPr>
            <a:spLocks noGrp="1"/>
          </p:cNvSpPr>
          <p:nvPr>
            <p:ph idx="1"/>
          </p:nvPr>
        </p:nvSpPr>
        <p:spPr/>
        <p:txBody>
          <a:bodyPr/>
          <a:lstStyle/>
          <a:p>
            <a:r>
              <a:rPr lang="hu-HU" dirty="0"/>
              <a:t>egységes számviteli szabályok az államháztartás egészére, </a:t>
            </a:r>
          </a:p>
          <a:p>
            <a:pPr marL="0" indent="0">
              <a:buNone/>
            </a:pPr>
            <a:r>
              <a:rPr lang="hu-HU" dirty="0"/>
              <a:t>•a bevételek és kiadások azonos módon történő elszámolása, </a:t>
            </a:r>
          </a:p>
          <a:p>
            <a:pPr marL="0" indent="0">
              <a:buNone/>
            </a:pPr>
            <a:r>
              <a:rPr lang="hu-HU" dirty="0"/>
              <a:t>•a vagyonváltozás és vagyonértékelés azonos módon történő elszámolása, </a:t>
            </a:r>
          </a:p>
          <a:p>
            <a:pPr marL="0" indent="0">
              <a:buNone/>
            </a:pPr>
            <a:r>
              <a:rPr lang="hu-HU" dirty="0"/>
              <a:t>•a költségvetési és a vagyon tételek konszolidálhatósága, </a:t>
            </a:r>
          </a:p>
          <a:p>
            <a:pPr marL="0" indent="0">
              <a:buNone/>
            </a:pPr>
            <a:r>
              <a:rPr lang="hu-HU" dirty="0"/>
              <a:t>•egységes kimutatások elkészítése az államháztartás valamennyi bevételére, kiadására, a nemzeti vagyonra, </a:t>
            </a:r>
          </a:p>
          <a:p>
            <a:pPr marL="0" indent="0">
              <a:buNone/>
            </a:pPr>
            <a:r>
              <a:rPr lang="hu-HU" dirty="0"/>
              <a:t>•egyes tevékenységek teljesítményének, eredményességének, önköltségének mérésére szolgáló eszközök biztosítása, </a:t>
            </a:r>
          </a:p>
          <a:p>
            <a:pPr marL="0" indent="0">
              <a:buNone/>
            </a:pPr>
            <a:r>
              <a:rPr lang="hu-HU" dirty="0"/>
              <a:t>•középtávú szempontok érvényesítése a követelések és kötelezettségek mérésével (2011/85/EU irányelv).</a:t>
            </a:r>
          </a:p>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80</a:t>
            </a:fld>
            <a:endParaRPr lang="hu-HU"/>
          </a:p>
        </p:txBody>
      </p:sp>
    </p:spTree>
    <p:extLst>
      <p:ext uri="{BB962C8B-B14F-4D97-AF65-F5344CB8AC3E}">
        <p14:creationId xmlns:p14="http://schemas.microsoft.com/office/powerpoint/2010/main" val="425216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Mutassa be, hogy történik az államháztartási számvitel megvalósítása?</a:t>
            </a:r>
            <a:endParaRPr lang="hu-HU" dirty="0"/>
          </a:p>
        </p:txBody>
      </p:sp>
      <p:sp>
        <p:nvSpPr>
          <p:cNvPr id="3" name="Tartalom helye 2"/>
          <p:cNvSpPr>
            <a:spLocks noGrp="1"/>
          </p:cNvSpPr>
          <p:nvPr>
            <p:ph idx="1"/>
          </p:nvPr>
        </p:nvSpPr>
        <p:spPr/>
        <p:txBody>
          <a:bodyPr>
            <a:normAutofit lnSpcReduction="10000"/>
          </a:bodyPr>
          <a:lstStyle/>
          <a:p>
            <a:r>
              <a:rPr lang="hu-HU" dirty="0"/>
              <a:t>az államháztartásban mindenkire kiterjedő hatályú kormányrendelet, </a:t>
            </a:r>
          </a:p>
          <a:p>
            <a:pPr marL="0" indent="0">
              <a:buNone/>
            </a:pPr>
            <a:r>
              <a:rPr lang="hu-HU" dirty="0"/>
              <a:t>•az egyes gyakoribb gazdasági események kötelező elszámolási módját szabályozó 38-as NGM rendelet, </a:t>
            </a:r>
          </a:p>
          <a:p>
            <a:pPr marL="0" indent="0">
              <a:buNone/>
            </a:pPr>
            <a:r>
              <a:rPr lang="hu-HU" dirty="0"/>
              <a:t>•költségvetési és pénzügyi számvitel megkülönböztetése, ezen belül azonban •egységes számlakeret, </a:t>
            </a:r>
          </a:p>
          <a:p>
            <a:pPr marL="0" indent="0">
              <a:buNone/>
            </a:pPr>
            <a:r>
              <a:rPr lang="hu-HU" dirty="0"/>
              <a:t>•egységes rovatrend, </a:t>
            </a:r>
          </a:p>
          <a:p>
            <a:pPr marL="0" indent="0">
              <a:buNone/>
            </a:pPr>
            <a:r>
              <a:rPr lang="hu-HU" dirty="0"/>
              <a:t>•követelések, kötelezettségvállalások, bevételek és kiadások közgazdasági és funkcionális mérése a költségvetési számvitellel, </a:t>
            </a:r>
          </a:p>
          <a:p>
            <a:pPr marL="0" indent="0">
              <a:buNone/>
            </a:pPr>
            <a:r>
              <a:rPr lang="hu-HU" dirty="0"/>
              <a:t>•a vagyon és a tevékenységek teljesítménye, eredményessége, önköltsége mérése a pénzügyi számvitellel, </a:t>
            </a:r>
          </a:p>
          <a:p>
            <a:pPr marL="0" indent="0">
              <a:buNone/>
            </a:pPr>
            <a:r>
              <a:rPr lang="hu-HU" dirty="0"/>
              <a:t>•konszolidáció módszertanának pontos meghatározása. </a:t>
            </a:r>
          </a:p>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81</a:t>
            </a:fld>
            <a:endParaRPr lang="hu-HU"/>
          </a:p>
        </p:txBody>
      </p:sp>
    </p:spTree>
    <p:extLst>
      <p:ext uri="{BB962C8B-B14F-4D97-AF65-F5344CB8AC3E}">
        <p14:creationId xmlns:p14="http://schemas.microsoft.com/office/powerpoint/2010/main" val="130304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Mutassa be a költségvetési és a pénzügyi számvitel szemléletét?</a:t>
            </a:r>
            <a:endParaRPr lang="hu-HU" dirty="0"/>
          </a:p>
        </p:txBody>
      </p:sp>
      <p:sp>
        <p:nvSpPr>
          <p:cNvPr id="3" name="Tartalom helye 2"/>
          <p:cNvSpPr>
            <a:spLocks noGrp="1"/>
          </p:cNvSpPr>
          <p:nvPr>
            <p:ph idx="1"/>
          </p:nvPr>
        </p:nvSpPr>
        <p:spPr/>
        <p:txBody>
          <a:bodyPr/>
          <a:lstStyle/>
          <a:p>
            <a:endParaRPr lang="hu-HU" dirty="0" smtClean="0"/>
          </a:p>
          <a:p>
            <a:r>
              <a:rPr lang="hu-HU" dirty="0" smtClean="0"/>
              <a:t>A költségvetési számvitel: pénzforgalmi szemléletű</a:t>
            </a:r>
          </a:p>
          <a:p>
            <a:r>
              <a:rPr lang="hu-HU" dirty="0" smtClean="0"/>
              <a:t>A pénzügyi számvitel: Módosított eredmény szemléletű</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82</a:t>
            </a:fld>
            <a:endParaRPr lang="hu-HU"/>
          </a:p>
        </p:txBody>
      </p:sp>
    </p:spTree>
    <p:extLst>
      <p:ext uri="{BB962C8B-B14F-4D97-AF65-F5344CB8AC3E}">
        <p14:creationId xmlns:p14="http://schemas.microsoft.com/office/powerpoint/2010/main" val="6487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Miért mondjuk, hogy az államháztartás számvitele egysége?</a:t>
            </a:r>
            <a:endParaRPr lang="hu-HU" dirty="0"/>
          </a:p>
        </p:txBody>
      </p:sp>
      <p:pic>
        <p:nvPicPr>
          <p:cNvPr id="5" name="Tartalom helye 4"/>
          <p:cNvPicPr>
            <a:picLocks noGrp="1" noChangeAspect="1"/>
          </p:cNvPicPr>
          <p:nvPr>
            <p:ph idx="1"/>
          </p:nvPr>
        </p:nvPicPr>
        <p:blipFill>
          <a:blip r:embed="rId2"/>
          <a:stretch>
            <a:fillRect/>
          </a:stretch>
        </p:blipFill>
        <p:spPr>
          <a:xfrm>
            <a:off x="2027407" y="1378039"/>
            <a:ext cx="7768538" cy="4520485"/>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83</a:t>
            </a:fld>
            <a:endParaRPr lang="hu-HU"/>
          </a:p>
        </p:txBody>
      </p:sp>
    </p:spTree>
    <p:extLst>
      <p:ext uri="{BB962C8B-B14F-4D97-AF65-F5344CB8AC3E}">
        <p14:creationId xmlns:p14="http://schemas.microsoft.com/office/powerpoint/2010/main" val="60986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Mit tartalmaz a költségvetési mérleg eszköz oldala?</a:t>
            </a:r>
            <a:endParaRPr lang="hu-HU" dirty="0"/>
          </a:p>
        </p:txBody>
      </p:sp>
      <p:sp>
        <p:nvSpPr>
          <p:cNvPr id="3" name="Tartalom helye 2"/>
          <p:cNvSpPr>
            <a:spLocks noGrp="1"/>
          </p:cNvSpPr>
          <p:nvPr>
            <p:ph idx="1"/>
          </p:nvPr>
        </p:nvSpPr>
        <p:spPr/>
        <p:txBody>
          <a:bodyPr/>
          <a:lstStyle/>
          <a:p>
            <a:r>
              <a:rPr lang="hu-HU" dirty="0" err="1"/>
              <a:t>A.Nemzeti</a:t>
            </a:r>
            <a:r>
              <a:rPr lang="hu-HU" dirty="0"/>
              <a:t> vagyonba tartozó befektetett </a:t>
            </a:r>
            <a:r>
              <a:rPr lang="hu-HU" dirty="0" smtClean="0"/>
              <a:t>eszközök</a:t>
            </a:r>
          </a:p>
          <a:p>
            <a:r>
              <a:rPr lang="hu-HU" dirty="0" err="1" smtClean="0"/>
              <a:t>B.Nemzeti</a:t>
            </a:r>
            <a:r>
              <a:rPr lang="hu-HU" dirty="0" smtClean="0"/>
              <a:t> </a:t>
            </a:r>
            <a:r>
              <a:rPr lang="hu-HU" dirty="0"/>
              <a:t>vagyonba tartozó </a:t>
            </a:r>
            <a:r>
              <a:rPr lang="hu-HU" dirty="0" smtClean="0"/>
              <a:t>forgóeszközök</a:t>
            </a:r>
          </a:p>
          <a:p>
            <a:r>
              <a:rPr lang="hu-HU" dirty="0" err="1" smtClean="0"/>
              <a:t>C.Pénzeszközök</a:t>
            </a:r>
            <a:endParaRPr lang="hu-HU" dirty="0" smtClean="0"/>
          </a:p>
          <a:p>
            <a:r>
              <a:rPr lang="hu-HU" dirty="0" err="1" smtClean="0"/>
              <a:t>D.Követelések</a:t>
            </a:r>
            <a:endParaRPr lang="hu-HU" dirty="0" smtClean="0"/>
          </a:p>
          <a:p>
            <a:r>
              <a:rPr lang="hu-HU" dirty="0" err="1" smtClean="0"/>
              <a:t>E.Egyéb</a:t>
            </a:r>
            <a:r>
              <a:rPr lang="hu-HU" dirty="0" smtClean="0"/>
              <a:t> </a:t>
            </a:r>
            <a:r>
              <a:rPr lang="hu-HU" dirty="0"/>
              <a:t>sajátos eszközoldali elszámolások</a:t>
            </a:r>
            <a:r>
              <a:rPr lang="hu-HU" dirty="0" smtClean="0"/>
              <a:t>**</a:t>
            </a:r>
          </a:p>
          <a:p>
            <a:r>
              <a:rPr lang="hu-HU" dirty="0" err="1" smtClean="0"/>
              <a:t>F.Aktív</a:t>
            </a:r>
            <a:r>
              <a:rPr lang="hu-HU" dirty="0" smtClean="0"/>
              <a:t> </a:t>
            </a:r>
            <a:r>
              <a:rPr lang="hu-HU" dirty="0"/>
              <a:t>időbeli elhatárolások</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84</a:t>
            </a:fld>
            <a:endParaRPr lang="hu-HU"/>
          </a:p>
        </p:txBody>
      </p:sp>
    </p:spTree>
    <p:extLst>
      <p:ext uri="{BB962C8B-B14F-4D97-AF65-F5344CB8AC3E}">
        <p14:creationId xmlns:p14="http://schemas.microsoft.com/office/powerpoint/2010/main" val="371888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Mit tartalmaz a költségvetési mérleg forrás oldala?</a:t>
            </a:r>
            <a:endParaRPr lang="hu-HU" dirty="0"/>
          </a:p>
        </p:txBody>
      </p:sp>
      <p:sp>
        <p:nvSpPr>
          <p:cNvPr id="3" name="Tartalom helye 2"/>
          <p:cNvSpPr>
            <a:spLocks noGrp="1"/>
          </p:cNvSpPr>
          <p:nvPr>
            <p:ph idx="1"/>
          </p:nvPr>
        </p:nvSpPr>
        <p:spPr/>
        <p:txBody>
          <a:bodyPr/>
          <a:lstStyle/>
          <a:p>
            <a:r>
              <a:rPr lang="hu-HU" dirty="0" smtClean="0"/>
              <a:t>G. Saját tőke</a:t>
            </a:r>
          </a:p>
          <a:p>
            <a:r>
              <a:rPr lang="hu-HU" dirty="0" err="1" smtClean="0"/>
              <a:t>H.Kötelezettségek</a:t>
            </a:r>
            <a:endParaRPr lang="hu-HU" dirty="0" smtClean="0"/>
          </a:p>
          <a:p>
            <a:r>
              <a:rPr lang="hu-HU" dirty="0" err="1" smtClean="0"/>
              <a:t>I.Egyéb</a:t>
            </a:r>
            <a:r>
              <a:rPr lang="hu-HU" dirty="0" smtClean="0"/>
              <a:t> </a:t>
            </a:r>
            <a:r>
              <a:rPr lang="hu-HU" dirty="0"/>
              <a:t>forrásoldali elszámolások</a:t>
            </a:r>
            <a:r>
              <a:rPr lang="hu-HU" dirty="0" smtClean="0"/>
              <a:t>*</a:t>
            </a:r>
          </a:p>
          <a:p>
            <a:r>
              <a:rPr lang="hu-HU" dirty="0" err="1" smtClean="0"/>
              <a:t>J.Kincstári</a:t>
            </a:r>
            <a:r>
              <a:rPr lang="hu-HU" dirty="0" smtClean="0"/>
              <a:t> </a:t>
            </a:r>
            <a:r>
              <a:rPr lang="hu-HU" dirty="0"/>
              <a:t>számlavezetéssel kapcsolatos </a:t>
            </a:r>
            <a:r>
              <a:rPr lang="hu-HU" dirty="0" smtClean="0"/>
              <a:t>elszámolások</a:t>
            </a:r>
          </a:p>
          <a:p>
            <a:r>
              <a:rPr lang="hu-HU" dirty="0" err="1" smtClean="0"/>
              <a:t>K.Passzív</a:t>
            </a:r>
            <a:r>
              <a:rPr lang="hu-HU" dirty="0" smtClean="0"/>
              <a:t> </a:t>
            </a:r>
            <a:r>
              <a:rPr lang="hu-HU" dirty="0"/>
              <a:t>időbeli </a:t>
            </a:r>
            <a:r>
              <a:rPr lang="hu-HU" dirty="0" smtClean="0"/>
              <a:t>elhatárolások</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85</a:t>
            </a:fld>
            <a:endParaRPr lang="hu-HU"/>
          </a:p>
        </p:txBody>
      </p:sp>
    </p:spTree>
    <p:extLst>
      <p:ext uri="{BB962C8B-B14F-4D97-AF65-F5344CB8AC3E}">
        <p14:creationId xmlns:p14="http://schemas.microsoft.com/office/powerpoint/2010/main" val="246146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974206" y="114870"/>
            <a:ext cx="7979344" cy="3156364"/>
          </a:xfrm>
        </p:spPr>
        <p:txBody>
          <a:bodyPr>
            <a:normAutofit fontScale="90000"/>
          </a:bodyPr>
          <a:lstStyle/>
          <a:p>
            <a:r>
              <a:rPr lang="hu-HU" dirty="0" smtClean="0"/>
              <a:t>Igaz vagy hamis?</a:t>
            </a:r>
            <a:br>
              <a:rPr lang="hu-HU" dirty="0" smtClean="0"/>
            </a:br>
            <a:r>
              <a:rPr lang="hu-HU" dirty="0"/>
              <a:t>A mérlegben a saját tőkén belül kell kimutatni a nemzeti vagyon induláskori értékét, a nemzeti vagyon változásait, az egyéb eszközök induláskori értékét, a felhalmozott eredményt, az eszközök értékhelyesbítésének forrását és a mérleg szerinti eredményt.</a:t>
            </a:r>
            <a:endParaRPr lang="hu-HU" dirty="0"/>
          </a:p>
        </p:txBody>
      </p:sp>
      <p:sp>
        <p:nvSpPr>
          <p:cNvPr id="3" name="Tartalom helye 2"/>
          <p:cNvSpPr>
            <a:spLocks noGrp="1"/>
          </p:cNvSpPr>
          <p:nvPr>
            <p:ph idx="1"/>
          </p:nvPr>
        </p:nvSpPr>
        <p:spPr>
          <a:xfrm>
            <a:off x="221381" y="3670479"/>
            <a:ext cx="11608067" cy="2506484"/>
          </a:xfrm>
        </p:spPr>
        <p:txBody>
          <a:bodyPr/>
          <a:lstStyle/>
          <a:p>
            <a:endParaRPr lang="hu-HU" dirty="0" smtClean="0"/>
          </a:p>
          <a:p>
            <a:r>
              <a:rPr lang="hu-HU" dirty="0" smtClean="0"/>
              <a:t>IGAZ</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86</a:t>
            </a:fld>
            <a:endParaRPr lang="hu-HU"/>
          </a:p>
        </p:txBody>
      </p:sp>
    </p:spTree>
    <p:extLst>
      <p:ext uri="{BB962C8B-B14F-4D97-AF65-F5344CB8AC3E}">
        <p14:creationId xmlns:p14="http://schemas.microsoft.com/office/powerpoint/2010/main" val="374059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Hogy történik a kötelezettségvállalás forint értékének meghatározása?</a:t>
            </a:r>
            <a:endParaRPr lang="hu-HU" dirty="0"/>
          </a:p>
        </p:txBody>
      </p:sp>
      <p:sp>
        <p:nvSpPr>
          <p:cNvPr id="3" name="Tartalom helye 2"/>
          <p:cNvSpPr>
            <a:spLocks noGrp="1"/>
          </p:cNvSpPr>
          <p:nvPr>
            <p:ph idx="1"/>
          </p:nvPr>
        </p:nvSpPr>
        <p:spPr/>
        <p:txBody>
          <a:bodyPr/>
          <a:lstStyle/>
          <a:p>
            <a:endParaRPr lang="hu-HU" dirty="0" smtClean="0"/>
          </a:p>
          <a:p>
            <a:r>
              <a:rPr lang="hu-HU" dirty="0"/>
              <a:t>A mérlegben az eszközök értékhelyesbítésének forrásaként az elszámolt értékhelyesbítés összegét kell kimutatni. Az eszközök értékhelyesbítése és az eszközök értékhelyesbítésének forrása kizárólag egymással szemben és azonos összegben változhat.</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87</a:t>
            </a:fld>
            <a:endParaRPr lang="hu-HU"/>
          </a:p>
        </p:txBody>
      </p:sp>
    </p:spTree>
    <p:extLst>
      <p:ext uri="{BB962C8B-B14F-4D97-AF65-F5344CB8AC3E}">
        <p14:creationId xmlns:p14="http://schemas.microsoft.com/office/powerpoint/2010/main" val="262382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Mit értünk a tevékenység eredményén?</a:t>
            </a:r>
            <a:endParaRPr lang="hu-HU" dirty="0"/>
          </a:p>
        </p:txBody>
      </p:sp>
      <p:sp>
        <p:nvSpPr>
          <p:cNvPr id="3" name="Tartalom helye 2"/>
          <p:cNvSpPr>
            <a:spLocks noGrp="1"/>
          </p:cNvSpPr>
          <p:nvPr>
            <p:ph idx="1"/>
          </p:nvPr>
        </p:nvSpPr>
        <p:spPr/>
        <p:txBody>
          <a:bodyPr/>
          <a:lstStyle/>
          <a:p>
            <a:endParaRPr lang="hu-HU" dirty="0" smtClean="0"/>
          </a:p>
          <a:p>
            <a:r>
              <a:rPr lang="hu-HU" dirty="0" smtClean="0"/>
              <a:t>A </a:t>
            </a:r>
            <a:r>
              <a:rPr lang="hu-HU" dirty="0"/>
              <a:t>tevékenység eredménye a tevékenység nettó eredményszemléletű bevétele, az aktivált saját teljesítmények értéke és az egyéb eredményszemléletű bevételek összege, csökkentve az anyagjellegű ráfordítások, a személyi jellegű ráfordítások, az értékcsökkenési leírás és az egyéb ráfordítások összegével.</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88</a:t>
            </a:fld>
            <a:endParaRPr lang="hu-HU"/>
          </a:p>
        </p:txBody>
      </p:sp>
    </p:spTree>
    <p:extLst>
      <p:ext uri="{BB962C8B-B14F-4D97-AF65-F5344CB8AC3E}">
        <p14:creationId xmlns:p14="http://schemas.microsoft.com/office/powerpoint/2010/main" val="259964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Mit értünk a pénzügyi műveletek eredményén?</a:t>
            </a:r>
            <a:endParaRPr lang="hu-HU" dirty="0"/>
          </a:p>
        </p:txBody>
      </p:sp>
      <p:sp>
        <p:nvSpPr>
          <p:cNvPr id="3" name="Tartalom helye 2"/>
          <p:cNvSpPr>
            <a:spLocks noGrp="1"/>
          </p:cNvSpPr>
          <p:nvPr>
            <p:ph idx="1"/>
          </p:nvPr>
        </p:nvSpPr>
        <p:spPr/>
        <p:txBody>
          <a:bodyPr/>
          <a:lstStyle/>
          <a:p>
            <a:endParaRPr lang="hu-HU" dirty="0" smtClean="0"/>
          </a:p>
          <a:p>
            <a:r>
              <a:rPr lang="hu-HU" dirty="0"/>
              <a:t>A pénzügyi műveletek eredménye a pénzügyi műveletek eredményszemléletű bevételei és a pénzügyi műveletek ráfordításai különbsége.</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89</a:t>
            </a:fld>
            <a:endParaRPr lang="hu-HU"/>
          </a:p>
        </p:txBody>
      </p:sp>
    </p:spTree>
    <p:extLst>
      <p:ext uri="{BB962C8B-B14F-4D97-AF65-F5344CB8AC3E}">
        <p14:creationId xmlns:p14="http://schemas.microsoft.com/office/powerpoint/2010/main" val="138765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stretch>
            <a:fillRect/>
          </a:stretch>
        </p:blipFill>
        <p:spPr>
          <a:xfrm>
            <a:off x="2034862" y="979666"/>
            <a:ext cx="8075053" cy="5513762"/>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9</a:t>
            </a:fld>
            <a:endParaRPr lang="hu-HU"/>
          </a:p>
        </p:txBody>
      </p:sp>
    </p:spTree>
    <p:extLst>
      <p:ext uri="{BB962C8B-B14F-4D97-AF65-F5344CB8AC3E}">
        <p14:creationId xmlns:p14="http://schemas.microsoft.com/office/powerpoint/2010/main" val="58493798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974206" y="114870"/>
            <a:ext cx="7979344" cy="4276826"/>
          </a:xfrm>
        </p:spPr>
        <p:txBody>
          <a:bodyPr/>
          <a:lstStyle/>
          <a:p>
            <a:r>
              <a:rPr lang="hu-HU" dirty="0" smtClean="0"/>
              <a:t>Igaz vagy hamis?</a:t>
            </a:r>
            <a:br>
              <a:rPr lang="hu-HU" dirty="0" smtClean="0"/>
            </a:br>
            <a:r>
              <a:rPr lang="hu-HU" dirty="0"/>
              <a:t>A mérlegben az eszközök értékhelyesbítésének forrásaként az elszámolt értékhelyesbítés összegét </a:t>
            </a:r>
            <a:r>
              <a:rPr lang="hu-HU" dirty="0" smtClean="0"/>
              <a:t>nem kell </a:t>
            </a:r>
            <a:r>
              <a:rPr lang="hu-HU" dirty="0"/>
              <a:t>kimutatni. Az eszközök értékhelyesbítése és az eszközök értékhelyesbítésének forrása kizárólag egymással szemben és azonos összegben változhat.</a:t>
            </a:r>
            <a:endParaRPr lang="hu-HU" dirty="0"/>
          </a:p>
        </p:txBody>
      </p:sp>
      <p:sp>
        <p:nvSpPr>
          <p:cNvPr id="3" name="Tartalom helye 2"/>
          <p:cNvSpPr>
            <a:spLocks noGrp="1"/>
          </p:cNvSpPr>
          <p:nvPr>
            <p:ph idx="1"/>
          </p:nvPr>
        </p:nvSpPr>
        <p:spPr>
          <a:xfrm>
            <a:off x="221381" y="4069723"/>
            <a:ext cx="11608067" cy="2107239"/>
          </a:xfrm>
        </p:spPr>
        <p:txBody>
          <a:bodyPr/>
          <a:lstStyle/>
          <a:p>
            <a:pPr marL="0" indent="0">
              <a:buNone/>
            </a:pPr>
            <a:endParaRPr lang="hu-HU" dirty="0"/>
          </a:p>
          <a:p>
            <a:pPr marL="0" indent="0">
              <a:buNone/>
            </a:pPr>
            <a:r>
              <a:rPr lang="hu-HU" dirty="0" smtClean="0"/>
              <a:t>HAMIS!!</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90</a:t>
            </a:fld>
            <a:endParaRPr lang="hu-HU"/>
          </a:p>
        </p:txBody>
      </p:sp>
    </p:spTree>
    <p:extLst>
      <p:ext uri="{BB962C8B-B14F-4D97-AF65-F5344CB8AC3E}">
        <p14:creationId xmlns:p14="http://schemas.microsoft.com/office/powerpoint/2010/main" val="275895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Hogy kell elszámolni a központi működési célú támogatásokat?</a:t>
            </a:r>
            <a:endParaRPr lang="hu-HU" dirty="0"/>
          </a:p>
        </p:txBody>
      </p:sp>
      <p:sp>
        <p:nvSpPr>
          <p:cNvPr id="3" name="Tartalom helye 2"/>
          <p:cNvSpPr>
            <a:spLocks noGrp="1"/>
          </p:cNvSpPr>
          <p:nvPr>
            <p:ph idx="1"/>
          </p:nvPr>
        </p:nvSpPr>
        <p:spPr/>
        <p:txBody>
          <a:bodyPr/>
          <a:lstStyle/>
          <a:p>
            <a:endParaRPr lang="hu-HU" dirty="0" smtClean="0"/>
          </a:p>
          <a:p>
            <a:pPr marL="0" indent="0">
              <a:buNone/>
            </a:pPr>
            <a:r>
              <a:rPr lang="hu-HU" dirty="0"/>
              <a:t>A központi működési célú támogatások eredményszemléletű bevételei között kell elszámolni az egységes rovatrend </a:t>
            </a:r>
            <a:endParaRPr lang="hu-HU" dirty="0" smtClean="0"/>
          </a:p>
          <a:p>
            <a:r>
              <a:rPr lang="hu-HU" dirty="0" smtClean="0"/>
              <a:t>B11</a:t>
            </a:r>
            <a:r>
              <a:rPr lang="hu-HU" dirty="0"/>
              <a:t>. Önkormányzatok működési támogatásai és </a:t>
            </a:r>
            <a:endParaRPr lang="hu-HU" dirty="0" smtClean="0"/>
          </a:p>
          <a:p>
            <a:r>
              <a:rPr lang="hu-HU" dirty="0" smtClean="0"/>
              <a:t>B816</a:t>
            </a:r>
            <a:r>
              <a:rPr lang="hu-HU" dirty="0"/>
              <a:t>. Központi, irányító szervi támogatás rovatokhoz kapcsolódóan vezetett nyilvántartási számlákon követelésként nyilvántartott összegeket.</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91</a:t>
            </a:fld>
            <a:endParaRPr lang="hu-HU"/>
          </a:p>
        </p:txBody>
      </p:sp>
    </p:spTree>
    <p:extLst>
      <p:ext uri="{BB962C8B-B14F-4D97-AF65-F5344CB8AC3E}">
        <p14:creationId xmlns:p14="http://schemas.microsoft.com/office/powerpoint/2010/main" val="297543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A felhalmozási célú támogatások elszámolása hogy történik?</a:t>
            </a:r>
            <a:endParaRPr lang="hu-HU" dirty="0"/>
          </a:p>
        </p:txBody>
      </p:sp>
      <p:sp>
        <p:nvSpPr>
          <p:cNvPr id="3" name="Tartalom helye 2"/>
          <p:cNvSpPr>
            <a:spLocks noGrp="1"/>
          </p:cNvSpPr>
          <p:nvPr>
            <p:ph idx="1"/>
          </p:nvPr>
        </p:nvSpPr>
        <p:spPr/>
        <p:txBody>
          <a:bodyPr/>
          <a:lstStyle/>
          <a:p>
            <a:endParaRPr lang="hu-HU" dirty="0" smtClean="0"/>
          </a:p>
          <a:p>
            <a:r>
              <a:rPr lang="hu-HU" dirty="0"/>
              <a:t>A felhalmozási célú </a:t>
            </a:r>
            <a:r>
              <a:rPr lang="hu-HU" dirty="0" smtClean="0"/>
              <a:t>támogatások eredményszemléletű </a:t>
            </a:r>
            <a:r>
              <a:rPr lang="hu-HU" dirty="0"/>
              <a:t>bevételei között kell elszámolni az egységes rovatrend B25. Egyéb felhalmozási célú támogatások bevételei államháztartáson belülről és B75. Egyéb felhalmozási célú átvett pénzeszközök rovatokhoz kapcsolódóan vezetett nyilvántartási számlákon követelésként nyilvántartott összegeket.</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92</a:t>
            </a:fld>
            <a:endParaRPr lang="hu-HU"/>
          </a:p>
        </p:txBody>
      </p:sp>
    </p:spTree>
    <p:extLst>
      <p:ext uri="{BB962C8B-B14F-4D97-AF65-F5344CB8AC3E}">
        <p14:creationId xmlns:p14="http://schemas.microsoft.com/office/powerpoint/2010/main" val="69316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t>Egyéb bevételként kell elszámolni, de halasztott bevételként </a:t>
            </a:r>
            <a:r>
              <a:rPr lang="hu-HU" dirty="0" err="1"/>
              <a:t>időbelileg</a:t>
            </a:r>
            <a:r>
              <a:rPr lang="hu-HU" dirty="0"/>
              <a:t> el kell </a:t>
            </a:r>
            <a:r>
              <a:rPr lang="hu-HU" dirty="0" smtClean="0"/>
              <a:t>határolni……..</a:t>
            </a:r>
            <a:endParaRPr lang="hu-HU" dirty="0"/>
          </a:p>
        </p:txBody>
      </p:sp>
      <p:sp>
        <p:nvSpPr>
          <p:cNvPr id="3" name="Tartalom helye 2"/>
          <p:cNvSpPr>
            <a:spLocks noGrp="1"/>
          </p:cNvSpPr>
          <p:nvPr>
            <p:ph idx="1"/>
          </p:nvPr>
        </p:nvSpPr>
        <p:spPr/>
        <p:txBody>
          <a:bodyPr>
            <a:normAutofit fontScale="92500" lnSpcReduction="20000"/>
          </a:bodyPr>
          <a:lstStyle/>
          <a:p>
            <a:pPr marL="0" indent="0">
              <a:buNone/>
            </a:pPr>
            <a:endParaRPr lang="hu-HU" dirty="0" smtClean="0"/>
          </a:p>
          <a:p>
            <a:pPr marL="0" indent="0">
              <a:buNone/>
            </a:pPr>
            <a:r>
              <a:rPr lang="hu-HU" dirty="0" smtClean="0"/>
              <a:t>•</a:t>
            </a:r>
            <a:r>
              <a:rPr lang="hu-HU" dirty="0"/>
              <a:t>a) az elengedett kötelezettség összegét akkor, ha az részesedésnek vagy értékpapírnak nem minősülő beszerzett eszközhöz kapcsolódik, legfeljebb az elengedett kötelezettséghez kapcsolódóan beszerzett eszköz könyv szerinti értékének összegéig</a:t>
            </a:r>
            <a:r>
              <a:rPr lang="hu-HU" dirty="0" smtClean="0"/>
              <a:t>;</a:t>
            </a:r>
          </a:p>
          <a:p>
            <a:pPr marL="0" indent="0">
              <a:buNone/>
            </a:pPr>
            <a:r>
              <a:rPr lang="hu-HU" dirty="0" smtClean="0"/>
              <a:t>•</a:t>
            </a:r>
            <a:r>
              <a:rPr lang="hu-HU" dirty="0"/>
              <a:t>b) fejlesztési célra </a:t>
            </a:r>
            <a:r>
              <a:rPr lang="hu-HU" dirty="0" err="1"/>
              <a:t>-visszafizetési</a:t>
            </a:r>
            <a:r>
              <a:rPr lang="hu-HU" dirty="0"/>
              <a:t> kötelezettség nélkül </a:t>
            </a:r>
            <a:r>
              <a:rPr lang="hu-HU" dirty="0" err="1"/>
              <a:t>-kapott</a:t>
            </a:r>
            <a:r>
              <a:rPr lang="hu-HU" dirty="0"/>
              <a:t>, pénzügyileg rendezett támogatás, véglegesen átvett pénzeszközök összegét</a:t>
            </a:r>
            <a:r>
              <a:rPr lang="hu-HU" dirty="0" smtClean="0"/>
              <a:t>;</a:t>
            </a:r>
          </a:p>
          <a:p>
            <a:pPr marL="0" indent="0">
              <a:buNone/>
            </a:pPr>
            <a:r>
              <a:rPr lang="hu-HU" dirty="0" smtClean="0"/>
              <a:t>•</a:t>
            </a:r>
            <a:r>
              <a:rPr lang="hu-HU" dirty="0"/>
              <a:t>c) a térítés nélkül </a:t>
            </a:r>
            <a:r>
              <a:rPr lang="hu-HU" dirty="0" err="1"/>
              <a:t>-visszaadási</a:t>
            </a:r>
            <a:r>
              <a:rPr lang="hu-HU" dirty="0"/>
              <a:t> kötelezettség nélkül </a:t>
            </a:r>
            <a:r>
              <a:rPr lang="hu-HU" dirty="0" err="1"/>
              <a:t>-átvett</a:t>
            </a:r>
            <a:r>
              <a:rPr lang="hu-HU" dirty="0"/>
              <a:t>, az ajándékként, a hagyatékként kapott, a többletként fellelt, részesedésnek vagy értékpapírnak nem minősülő eszközök piaci </a:t>
            </a:r>
            <a:r>
              <a:rPr lang="hu-HU" dirty="0" err="1"/>
              <a:t>-illetve</a:t>
            </a:r>
            <a:r>
              <a:rPr lang="hu-HU" dirty="0"/>
              <a:t> jogszabály eltérő rendelkezése esetén a jogszabály szerinti </a:t>
            </a:r>
            <a:r>
              <a:rPr lang="hu-HU" dirty="0" err="1"/>
              <a:t>-értékét</a:t>
            </a:r>
            <a:r>
              <a:rPr lang="hu-HU" dirty="0" smtClean="0"/>
              <a:t>;</a:t>
            </a:r>
          </a:p>
          <a:p>
            <a:pPr marL="0" indent="0">
              <a:buNone/>
            </a:pPr>
            <a:r>
              <a:rPr lang="hu-HU" dirty="0" smtClean="0"/>
              <a:t>•</a:t>
            </a:r>
            <a:r>
              <a:rPr lang="hu-HU" dirty="0"/>
              <a:t>d) a tartozásátvállalás során harmadik személy által </a:t>
            </a:r>
            <a:r>
              <a:rPr lang="hu-HU" dirty="0" err="1"/>
              <a:t>-ellentételezés</a:t>
            </a:r>
            <a:r>
              <a:rPr lang="hu-HU" dirty="0"/>
              <a:t> nélkül </a:t>
            </a:r>
            <a:r>
              <a:rPr lang="hu-HU" dirty="0" err="1"/>
              <a:t>-átvállalt</a:t>
            </a:r>
            <a:r>
              <a:rPr lang="hu-HU" dirty="0"/>
              <a:t> kötelezettség szerződés (megállapodás) szerinti összegét, ha az részesedésnek vagy értékpapírnak nem minősülő beszerzett eszközhöz kapcsolódik, legfeljebb az átvállalt kötelezettséghez kapcsolódóan beszerzett eszköz könyv szerinti értékének összegéig</a:t>
            </a:r>
            <a:endParaRPr lang="hu-HU" dirty="0"/>
          </a:p>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93</a:t>
            </a:fld>
            <a:endParaRPr lang="hu-HU"/>
          </a:p>
        </p:txBody>
      </p:sp>
    </p:spTree>
    <p:extLst>
      <p:ext uri="{BB962C8B-B14F-4D97-AF65-F5344CB8AC3E}">
        <p14:creationId xmlns:p14="http://schemas.microsoft.com/office/powerpoint/2010/main" val="371398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A különféle egyéb ráfordítások közt el kell számolni…..</a:t>
            </a:r>
            <a:endParaRPr lang="hu-HU" dirty="0"/>
          </a:p>
        </p:txBody>
      </p:sp>
      <p:sp>
        <p:nvSpPr>
          <p:cNvPr id="3" name="Tartalom helye 2"/>
          <p:cNvSpPr>
            <a:spLocks noGrp="1"/>
          </p:cNvSpPr>
          <p:nvPr>
            <p:ph idx="1"/>
          </p:nvPr>
        </p:nvSpPr>
        <p:spPr/>
        <p:txBody>
          <a:bodyPr/>
          <a:lstStyle/>
          <a:p>
            <a:endParaRPr lang="hu-HU" dirty="0" smtClean="0"/>
          </a:p>
          <a:p>
            <a:r>
              <a:rPr lang="hu-HU" dirty="0" smtClean="0"/>
              <a:t>A </a:t>
            </a:r>
            <a:r>
              <a:rPr lang="hu-HU" dirty="0"/>
              <a:t>különféle egyéb ráfordítások között kell elszámolni az anyagok, áruk veszteségjellegű leltárértékelési különbözetének összegét, a kötelezett megszűnése és a más okból behajthatatlan követelés leírt összegét, a térítés nélkül átadott részesedésnek vagy értékpapírnak nem minősülő </a:t>
            </a:r>
            <a:r>
              <a:rPr lang="hu-HU" dirty="0" smtClean="0"/>
              <a:t>eszközök nyilvántartás </a:t>
            </a:r>
            <a:r>
              <a:rPr lang="hu-HU" dirty="0"/>
              <a:t>szerinti értékét, valamint a más különféle egyéb ráfordításokat.</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94</a:t>
            </a:fld>
            <a:endParaRPr lang="hu-HU"/>
          </a:p>
        </p:txBody>
      </p:sp>
    </p:spTree>
    <p:extLst>
      <p:ext uri="{BB962C8B-B14F-4D97-AF65-F5344CB8AC3E}">
        <p14:creationId xmlns:p14="http://schemas.microsoft.com/office/powerpoint/2010/main" val="290553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Hogy történik a halasztott bevétel elszámolása?</a:t>
            </a:r>
            <a:endParaRPr lang="hu-HU" dirty="0"/>
          </a:p>
        </p:txBody>
      </p:sp>
      <p:sp>
        <p:nvSpPr>
          <p:cNvPr id="3" name="Tartalom helye 2"/>
          <p:cNvSpPr>
            <a:spLocks noGrp="1"/>
          </p:cNvSpPr>
          <p:nvPr>
            <p:ph idx="1"/>
          </p:nvPr>
        </p:nvSpPr>
        <p:spPr/>
        <p:txBody>
          <a:bodyPr/>
          <a:lstStyle/>
          <a:p>
            <a:endParaRPr lang="hu-HU" dirty="0" smtClean="0"/>
          </a:p>
          <a:p>
            <a:r>
              <a:rPr lang="hu-HU" dirty="0" smtClean="0"/>
              <a:t>A </a:t>
            </a:r>
            <a:r>
              <a:rPr lang="hu-HU" dirty="0"/>
              <a:t>halasztott bevételt a kapcsolódó ráfordítás felmerülésekor </a:t>
            </a:r>
            <a:r>
              <a:rPr lang="hu-HU" dirty="0" err="1"/>
              <a:t>-azzal</a:t>
            </a:r>
            <a:r>
              <a:rPr lang="hu-HU" dirty="0"/>
              <a:t> arányosan - kell elszámolni a pénzügyi műveletek egyéb bevételeként.</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95</a:t>
            </a:fld>
            <a:endParaRPr lang="hu-HU"/>
          </a:p>
        </p:txBody>
      </p:sp>
    </p:spTree>
    <p:extLst>
      <p:ext uri="{BB962C8B-B14F-4D97-AF65-F5344CB8AC3E}">
        <p14:creationId xmlns:p14="http://schemas.microsoft.com/office/powerpoint/2010/main" val="326450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Sorolja fel a pénzügyi műveletek ráfordításait!</a:t>
            </a:r>
            <a:endParaRPr lang="hu-HU" dirty="0"/>
          </a:p>
        </p:txBody>
      </p:sp>
      <p:sp>
        <p:nvSpPr>
          <p:cNvPr id="3" name="Tartalom helye 2"/>
          <p:cNvSpPr>
            <a:spLocks noGrp="1"/>
          </p:cNvSpPr>
          <p:nvPr>
            <p:ph idx="1"/>
          </p:nvPr>
        </p:nvSpPr>
        <p:spPr/>
        <p:txBody>
          <a:bodyPr/>
          <a:lstStyle/>
          <a:p>
            <a:endParaRPr lang="hu-HU" dirty="0" smtClean="0"/>
          </a:p>
          <a:p>
            <a:r>
              <a:rPr lang="hu-HU" dirty="0"/>
              <a:t>1.a részesedésekből származó ráfordításokból, árfolyamveszteségekből, </a:t>
            </a:r>
            <a:endParaRPr lang="hu-HU" dirty="0" smtClean="0"/>
          </a:p>
          <a:p>
            <a:r>
              <a:rPr lang="hu-HU" dirty="0" smtClean="0"/>
              <a:t>2.a </a:t>
            </a:r>
            <a:r>
              <a:rPr lang="hu-HU" dirty="0"/>
              <a:t>befektetett pénzügyi eszközökből származó ráfordításokból, árfolyamveszteségekből, </a:t>
            </a:r>
            <a:endParaRPr lang="hu-HU" dirty="0" smtClean="0"/>
          </a:p>
          <a:p>
            <a:r>
              <a:rPr lang="hu-HU" dirty="0" smtClean="0"/>
              <a:t>3.a </a:t>
            </a:r>
            <a:r>
              <a:rPr lang="hu-HU" dirty="0"/>
              <a:t>fizetendő kamatokból és kamatjellegű ráfordításokból, </a:t>
            </a:r>
            <a:endParaRPr lang="hu-HU" dirty="0" smtClean="0"/>
          </a:p>
          <a:p>
            <a:r>
              <a:rPr lang="hu-HU" dirty="0" smtClean="0"/>
              <a:t>4.a </a:t>
            </a:r>
            <a:r>
              <a:rPr lang="hu-HU" dirty="0"/>
              <a:t>részesedések, értékpapírok, pénzeszközök értékvesztéséből és </a:t>
            </a:r>
            <a:endParaRPr lang="hu-HU" dirty="0" smtClean="0"/>
          </a:p>
          <a:p>
            <a:r>
              <a:rPr lang="hu-HU" dirty="0" smtClean="0"/>
              <a:t>5.a </a:t>
            </a:r>
            <a:r>
              <a:rPr lang="hu-HU" dirty="0"/>
              <a:t>pénzügyi műveletek egyéb ráfordításaiból állnak</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96</a:t>
            </a:fld>
            <a:endParaRPr lang="hu-HU"/>
          </a:p>
        </p:txBody>
      </p:sp>
    </p:spTree>
    <p:extLst>
      <p:ext uri="{BB962C8B-B14F-4D97-AF65-F5344CB8AC3E}">
        <p14:creationId xmlns:p14="http://schemas.microsoft.com/office/powerpoint/2010/main" val="103519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Havi zárlat keretében mely feladatokat kell elvégezni?</a:t>
            </a:r>
            <a:endParaRPr lang="hu-HU" dirty="0"/>
          </a:p>
        </p:txBody>
      </p:sp>
      <p:sp>
        <p:nvSpPr>
          <p:cNvPr id="3" name="Tartalom helye 2"/>
          <p:cNvSpPr>
            <a:spLocks noGrp="1"/>
          </p:cNvSpPr>
          <p:nvPr>
            <p:ph idx="1"/>
          </p:nvPr>
        </p:nvSpPr>
        <p:spPr/>
        <p:txBody>
          <a:bodyPr/>
          <a:lstStyle/>
          <a:p>
            <a:endParaRPr lang="hu-HU" dirty="0" smtClean="0"/>
          </a:p>
          <a:p>
            <a:r>
              <a:rPr lang="hu-HU" dirty="0"/>
              <a:t>az általános forgalmi adó havi bevallásra kötelezett alanyánál az általános forgalmi adó megállapításával kapcsolatos elszámolásokat, egyeztetéseket, ennek során az általános forgalmi adó elszámolásai között nyilvántartott előzetesen felszámított, nem levonható általános forgalmi adó átvezetését a más különféle egyéb ráfordítások közé, </a:t>
            </a:r>
            <a:r>
              <a:rPr lang="hu-HU" dirty="0" smtClean="0"/>
              <a:t>és</a:t>
            </a:r>
          </a:p>
          <a:p>
            <a:r>
              <a:rPr lang="hu-HU" dirty="0" smtClean="0"/>
              <a:t>•</a:t>
            </a:r>
            <a:r>
              <a:rPr lang="hu-HU" dirty="0"/>
              <a:t>a könyvviteli számlákon kimutatott adó, járulék és más közteher kötelezettségek egyeztetését a bevallásokban szereplő adatokkal.</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97</a:t>
            </a:fld>
            <a:endParaRPr lang="hu-HU"/>
          </a:p>
        </p:txBody>
      </p:sp>
    </p:spTree>
    <p:extLst>
      <p:ext uri="{BB962C8B-B14F-4D97-AF65-F5344CB8AC3E}">
        <p14:creationId xmlns:p14="http://schemas.microsoft.com/office/powerpoint/2010/main" val="25617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00861678CFE01D4BB46E75AAE079E969" ma:contentTypeVersion="0" ma:contentTypeDescription="Új dokumentum létrehozása." ma:contentTypeScope="" ma:versionID="6bd0bf6b4e451cb26d5b2139643a1ce1">
  <xsd:schema xmlns:xsd="http://www.w3.org/2001/XMLSchema" xmlns:xs="http://www.w3.org/2001/XMLSchema" xmlns:p="http://schemas.microsoft.com/office/2006/metadata/properties" targetNamespace="http://schemas.microsoft.com/office/2006/metadata/properties" ma:root="true" ma:fieldsID="7b14e64f57b3e2bdb4d77d7e310fdd4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E5703A-05B3-46D1-B79A-2564D4B3F6CB}"/>
</file>

<file path=customXml/itemProps2.xml><?xml version="1.0" encoding="utf-8"?>
<ds:datastoreItem xmlns:ds="http://schemas.openxmlformats.org/officeDocument/2006/customXml" ds:itemID="{B6B6167B-6218-40FA-A115-EF49B039E770}"/>
</file>

<file path=customXml/itemProps3.xml><?xml version="1.0" encoding="utf-8"?>
<ds:datastoreItem xmlns:ds="http://schemas.openxmlformats.org/officeDocument/2006/customXml" ds:itemID="{27ABAC87-3331-4159-926E-E81262E6B938}"/>
</file>

<file path=docProps/app.xml><?xml version="1.0" encoding="utf-8"?>
<Properties xmlns="http://schemas.openxmlformats.org/officeDocument/2006/extended-properties" xmlns:vt="http://schemas.openxmlformats.org/officeDocument/2006/docPropsVTypes">
  <TotalTime>829</TotalTime>
  <Words>2209</Words>
  <Application>Microsoft Office PowerPoint</Application>
  <PresentationFormat>Szélesvásznú</PresentationFormat>
  <Paragraphs>281</Paragraphs>
  <Slides>97</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97</vt:i4>
      </vt:variant>
    </vt:vector>
  </HeadingPairs>
  <TitlesOfParts>
    <vt:vector size="102" baseType="lpstr">
      <vt:lpstr>Arial</vt:lpstr>
      <vt:lpstr>Calibri</vt:lpstr>
      <vt:lpstr>Calibri Light</vt:lpstr>
      <vt:lpstr>Wingdings</vt:lpstr>
      <vt:lpstr>Office-téma</vt:lpstr>
      <vt:lpstr>PowerPoint bemutató</vt:lpstr>
      <vt:lpstr>Az államháztartás számvitel célja</vt:lpstr>
      <vt:lpstr>Az államháztartási számvitel megvalósítása</vt:lpstr>
      <vt:lpstr>A szabályozás hatálya</vt:lpstr>
      <vt:lpstr>Célok elérését szolgáló számvitel</vt:lpstr>
      <vt:lpstr>Az új szabályozás alapja</vt:lpstr>
      <vt:lpstr>Éves beszámolási kötelezettség</vt:lpstr>
      <vt:lpstr>PowerPoint bemutató</vt:lpstr>
      <vt:lpstr>PowerPoint bemutató</vt:lpstr>
      <vt:lpstr>Változások</vt:lpstr>
      <vt:lpstr>Változások</vt:lpstr>
      <vt:lpstr>Saját tőke tartalma</vt:lpstr>
      <vt:lpstr>Változások</vt:lpstr>
      <vt:lpstr>Változások</vt:lpstr>
      <vt:lpstr>PowerPoint bemutató</vt:lpstr>
      <vt:lpstr>A mérlegsor változása</vt:lpstr>
      <vt:lpstr>ÁFA a Mérlegben</vt:lpstr>
      <vt:lpstr>Mérleg sorok tartalma</vt:lpstr>
      <vt:lpstr>Mérleg sorok tartalma</vt:lpstr>
      <vt:lpstr>Eszköz, forrás értékelése</vt:lpstr>
      <vt:lpstr>Mérleg sorok értékelése</vt:lpstr>
      <vt:lpstr>Mérleg sorok értékelése</vt:lpstr>
      <vt:lpstr>Mérleg szerinti eredmény</vt:lpstr>
      <vt:lpstr>Az eredménykimutatás sémája</vt:lpstr>
      <vt:lpstr>Az eredménykimutatás sémája</vt:lpstr>
      <vt:lpstr>Az eredménykimutatás sémája</vt:lpstr>
      <vt:lpstr>Az eredménykimutatás sémája</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Halasztott ráfordítás időbeli elhatárolása</vt:lpstr>
      <vt:lpstr>Pénzügyi műveletek eredménye</vt:lpstr>
      <vt:lpstr>Pénzügyi műveletek eredményszemléletű bevételei</vt:lpstr>
      <vt:lpstr>PowerPoint bemutató</vt:lpstr>
      <vt:lpstr>PowerPoint bemutató</vt:lpstr>
      <vt:lpstr>PowerPoint bemutató</vt:lpstr>
      <vt:lpstr>PowerPoint bemutató</vt:lpstr>
      <vt:lpstr>PowerPoint bemutató</vt:lpstr>
      <vt:lpstr>Pénzügyi műveletek ráfordítása</vt:lpstr>
      <vt:lpstr>PowerPoint bemutató</vt:lpstr>
      <vt:lpstr>PowerPoint bemutató</vt:lpstr>
      <vt:lpstr>PowerPoint bemutató</vt:lpstr>
      <vt:lpstr>Mérlegkészítés időpontjai</vt:lpstr>
      <vt:lpstr>Változások a Költségvetési könyvelésben</vt:lpstr>
      <vt:lpstr>Pénzügyi számvitel</vt:lpstr>
      <vt:lpstr>Kötelezettség jellegű sajátos elszámolás</vt:lpstr>
      <vt:lpstr>PowerPoint bemutató</vt:lpstr>
      <vt:lpstr>Könyvviteli zárlat</vt:lpstr>
      <vt:lpstr>PowerPoint bemutató</vt:lpstr>
      <vt:lpstr>PowerPoint bemutató</vt:lpstr>
      <vt:lpstr>PowerPoint bemutató</vt:lpstr>
      <vt:lpstr>Nyilvántartási számlák</vt:lpstr>
      <vt:lpstr>PowerPoint bemutató</vt:lpstr>
      <vt:lpstr>Pénzeszközök egyezősége</vt:lpstr>
      <vt:lpstr>PowerPoint bemutató</vt:lpstr>
      <vt:lpstr>PowerPoint bemutató</vt:lpstr>
      <vt:lpstr>Egyéb pontosítások</vt:lpstr>
      <vt:lpstr>PowerPoint bemutató</vt:lpstr>
      <vt:lpstr>PowerPoint bemutató</vt:lpstr>
      <vt:lpstr>A követelés jellegű sajátos elszámolások között kell elszámolni</vt:lpstr>
      <vt:lpstr>Kötelezettség jellegű sajátos elszámolások között kell szerepeltetni</vt:lpstr>
      <vt:lpstr>Egyéb sajátos eszközoldali elszámolások</vt:lpstr>
      <vt:lpstr>Felhasznált irodalom</vt:lpstr>
      <vt:lpstr>Kötelező irodalom</vt:lpstr>
      <vt:lpstr>Tételsor</vt:lpstr>
      <vt:lpstr>Ellenőrző kérdések</vt:lpstr>
      <vt:lpstr>Ismertesse az egyéb eszközoldali elszámolásokat!</vt:lpstr>
      <vt:lpstr>Ismertesse, hogy a kötelezettség jellegű sajátos elszámolások között miknek kell szerepeltetni?</vt:lpstr>
      <vt:lpstr>Ismertesse az államháztartási számvitel célját!</vt:lpstr>
      <vt:lpstr>Mutassa be, hogy történik az államháztartási számvitel megvalósítása?</vt:lpstr>
      <vt:lpstr>Mutassa be a költségvetési és a pénzügyi számvitel szemléletét?</vt:lpstr>
      <vt:lpstr>Miért mondjuk, hogy az államháztartás számvitele egysége?</vt:lpstr>
      <vt:lpstr>Mit tartalmaz a költségvetési mérleg eszköz oldala?</vt:lpstr>
      <vt:lpstr>Mit tartalmaz a költségvetési mérleg forrás oldala?</vt:lpstr>
      <vt:lpstr>Igaz vagy hamis? A mérlegben a saját tőkén belül kell kimutatni a nemzeti vagyon induláskori értékét, a nemzeti vagyon változásait, az egyéb eszközök induláskori értékét, a felhalmozott eredményt, az eszközök értékhelyesbítésének forrását és a mérleg szerinti eredményt.</vt:lpstr>
      <vt:lpstr>Hogy történik a kötelezettségvállalás forint értékének meghatározása?</vt:lpstr>
      <vt:lpstr>Mit értünk a tevékenység eredményén?</vt:lpstr>
      <vt:lpstr>Mit értünk a pénzügyi műveletek eredményén?</vt:lpstr>
      <vt:lpstr>Igaz vagy hamis? A mérlegben az eszközök értékhelyesbítésének forrásaként az elszámolt értékhelyesbítés összegét nem kell kimutatni. Az eszközök értékhelyesbítése és az eszközök értékhelyesbítésének forrása kizárólag egymással szemben és azonos összegben változhat.</vt:lpstr>
      <vt:lpstr>Hogy kell elszámolni a központi működési célú támogatásokat?</vt:lpstr>
      <vt:lpstr>A felhalmozási célú támogatások elszámolása hogy történik?</vt:lpstr>
      <vt:lpstr>Egyéb bevételként kell elszámolni, de halasztott bevételként időbelileg el kell határolni……..</vt:lpstr>
      <vt:lpstr>A különféle egyéb ráfordítások közt el kell számolni…..</vt:lpstr>
      <vt:lpstr>Hogy történik a halasztott bevétel elszámolása?</vt:lpstr>
      <vt:lpstr>Sorolja fel a pénzügyi műveletek ráfordításait!</vt:lpstr>
      <vt:lpstr>Havi zárlat keretében mely feladatokat kell elvégezni?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gabor.varga</dc:creator>
  <cp:lastModifiedBy>Admin</cp:lastModifiedBy>
  <cp:revision>77</cp:revision>
  <dcterms:created xsi:type="dcterms:W3CDTF">2020-03-12T12:44:42Z</dcterms:created>
  <dcterms:modified xsi:type="dcterms:W3CDTF">2020-08-10T10:17:05Z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0x01010000861678CFE01D4BB46E75AAE079E969</vt:lpwstr>
  </property>
</Properties>
</file>