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7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436" r:id="rId3"/>
    <p:sldId id="437" r:id="rId4"/>
    <p:sldId id="438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64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52" r:id="rId28"/>
    <p:sldId id="453" r:id="rId29"/>
    <p:sldId id="454" r:id="rId30"/>
    <p:sldId id="455" r:id="rId31"/>
    <p:sldId id="472" r:id="rId32"/>
    <p:sldId id="465" r:id="rId33"/>
    <p:sldId id="466" r:id="rId34"/>
    <p:sldId id="467" r:id="rId35"/>
    <p:sldId id="468" r:id="rId36"/>
    <p:sldId id="470" r:id="rId37"/>
    <p:sldId id="471" r:id="rId38"/>
    <p:sldId id="469" r:id="rId39"/>
    <p:sldId id="473" r:id="rId40"/>
    <p:sldId id="474" r:id="rId41"/>
    <p:sldId id="494" r:id="rId42"/>
    <p:sldId id="495" r:id="rId43"/>
    <p:sldId id="496" r:id="rId44"/>
    <p:sldId id="497" r:id="rId45"/>
    <p:sldId id="498" r:id="rId46"/>
    <p:sldId id="499" r:id="rId47"/>
    <p:sldId id="500" r:id="rId48"/>
    <p:sldId id="501" r:id="rId49"/>
    <p:sldId id="502" r:id="rId50"/>
    <p:sldId id="507" r:id="rId51"/>
    <p:sldId id="503" r:id="rId52"/>
    <p:sldId id="504" r:id="rId53"/>
    <p:sldId id="505" r:id="rId54"/>
    <p:sldId id="506" r:id="rId55"/>
    <p:sldId id="508" r:id="rId56"/>
    <p:sldId id="509" r:id="rId57"/>
    <p:sldId id="510" r:id="rId58"/>
    <p:sldId id="511" r:id="rId59"/>
    <p:sldId id="258" r:id="rId60"/>
    <p:sldId id="259" r:id="rId61"/>
    <p:sldId id="413" r:id="rId62"/>
    <p:sldId id="391" r:id="rId63"/>
    <p:sldId id="512" r:id="rId64"/>
    <p:sldId id="513" r:id="rId65"/>
    <p:sldId id="514" r:id="rId66"/>
    <p:sldId id="515" r:id="rId67"/>
    <p:sldId id="516" r:id="rId68"/>
    <p:sldId id="517" r:id="rId69"/>
    <p:sldId id="518" r:id="rId70"/>
    <p:sldId id="519" r:id="rId71"/>
    <p:sldId id="520" r:id="rId72"/>
    <p:sldId id="521" r:id="rId73"/>
    <p:sldId id="522" r:id="rId74"/>
    <p:sldId id="523" r:id="rId75"/>
    <p:sldId id="524" r:id="rId76"/>
    <p:sldId id="525" r:id="rId77"/>
    <p:sldId id="526" r:id="rId78"/>
    <p:sldId id="527" r:id="rId79"/>
    <p:sldId id="528" r:id="rId80"/>
    <p:sldId id="529" r:id="rId81"/>
    <p:sldId id="530" r:id="rId82"/>
    <p:sldId id="531" r:id="rId83"/>
    <p:sldId id="532" r:id="rId8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9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customXml" Target="../customXml/item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2020.08.10.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2020.08.10.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2020.08.10.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2020.08.10.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 smtClean="0">
                <a:solidFill>
                  <a:schemeClr val="bg1"/>
                </a:solidFill>
              </a:rPr>
              <a:t>Egészségügyi szervezetek számvitele III. – 12. hét</a:t>
            </a:r>
            <a:endParaRPr lang="hu-HU" sz="5000" dirty="0">
              <a:solidFill>
                <a:schemeClr val="bg1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3600" dirty="0">
              <a:solidFill>
                <a:schemeClr val="bg1"/>
              </a:solidFill>
            </a:endParaRPr>
          </a:p>
          <a:p>
            <a:endParaRPr lang="hu-HU" sz="3600" dirty="0" smtClean="0">
              <a:solidFill>
                <a:schemeClr val="bg1"/>
              </a:solidFill>
            </a:endParaRPr>
          </a:p>
          <a:p>
            <a:r>
              <a:rPr lang="hu-HU" sz="3600" dirty="0" smtClean="0">
                <a:solidFill>
                  <a:schemeClr val="bg1"/>
                </a:solidFill>
              </a:rPr>
              <a:t>A költségvetési zárlat és beszámoló –II.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679" y="986408"/>
            <a:ext cx="8265603" cy="53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405" y="1012701"/>
            <a:ext cx="8141891" cy="51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0690" y="1120462"/>
            <a:ext cx="7946541" cy="469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315" y="939170"/>
            <a:ext cx="8120184" cy="541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984" y="1050573"/>
            <a:ext cx="7701744" cy="51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890" y="994250"/>
            <a:ext cx="8532220" cy="53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692" y="981778"/>
            <a:ext cx="8675867" cy="501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014" y="967816"/>
            <a:ext cx="7791718" cy="546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7284" y="976784"/>
            <a:ext cx="8378197" cy="53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648" y="1025238"/>
            <a:ext cx="8126956" cy="507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Beszámoló összeállítása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766" y="1022736"/>
            <a:ext cx="8907785" cy="505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349" y="985405"/>
            <a:ext cx="7475774" cy="537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2135" y="1028360"/>
            <a:ext cx="7791127" cy="532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22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346" y="989891"/>
            <a:ext cx="7990775" cy="536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0473" y="152568"/>
            <a:ext cx="7293591" cy="636414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11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24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496" y="976389"/>
            <a:ext cx="8434284" cy="52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25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886" y="981778"/>
            <a:ext cx="8703266" cy="496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26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931" y="981778"/>
            <a:ext cx="8647864" cy="495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27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147" y="1184856"/>
            <a:ext cx="8964413" cy="481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586" y="979309"/>
            <a:ext cx="8603087" cy="521826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8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29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765" y="981778"/>
            <a:ext cx="7913941" cy="495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437" y="1166262"/>
            <a:ext cx="8502182" cy="519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30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952" y="976053"/>
            <a:ext cx="8097730" cy="53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31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620" y="914060"/>
            <a:ext cx="7477865" cy="526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015" y="957829"/>
            <a:ext cx="8386754" cy="521913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32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26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33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315" y="972120"/>
            <a:ext cx="8168121" cy="538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34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344" y="1021993"/>
            <a:ext cx="8592625" cy="515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35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769" y="1005087"/>
            <a:ext cx="7895275" cy="495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36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620" y="952747"/>
            <a:ext cx="7907627" cy="548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37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194" y="970159"/>
            <a:ext cx="8010659" cy="530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38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375" y="1061798"/>
            <a:ext cx="8370076" cy="50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39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832" y="1009106"/>
            <a:ext cx="8121128" cy="534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760" y="981779"/>
            <a:ext cx="9114975" cy="51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40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104" y="980510"/>
            <a:ext cx="7926339" cy="537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614" y="981779"/>
            <a:ext cx="8423567" cy="470861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0779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832" y="995563"/>
            <a:ext cx="8152326" cy="539476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8967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448" y="1081825"/>
            <a:ext cx="8643058" cy="498412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95550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346" y="1002314"/>
            <a:ext cx="7490060" cy="500716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44893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767" y="981778"/>
            <a:ext cx="8331996" cy="522989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94937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406" y="892666"/>
            <a:ext cx="8279668" cy="546368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47842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496" y="1039225"/>
            <a:ext cx="8345509" cy="508183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50274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101" y="981451"/>
            <a:ext cx="8355972" cy="512313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51040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092" y="1120462"/>
            <a:ext cx="8888777" cy="480381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3329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506" y="981779"/>
            <a:ext cx="8386025" cy="50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2491" y="114870"/>
            <a:ext cx="8563723" cy="606209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370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393" y="981778"/>
            <a:ext cx="8447052" cy="489435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92409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527" y="1007195"/>
            <a:ext cx="8280992" cy="522617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13648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527" y="966661"/>
            <a:ext cx="7804250" cy="526577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1393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601" y="981778"/>
            <a:ext cx="8387758" cy="503265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79947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859" y="983464"/>
            <a:ext cx="8498487" cy="523703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04645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556" y="1062310"/>
            <a:ext cx="8524296" cy="490060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73642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682" y="981779"/>
            <a:ext cx="8459774" cy="461336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12559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655" y="1081826"/>
            <a:ext cx="8368870" cy="481669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7472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Felhasznált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dirty="0" smtClean="0"/>
              <a:t>4/2013 (I.11.) Korm. Rendelet az államháztartás számviteléről</a:t>
            </a:r>
          </a:p>
          <a:p>
            <a:pPr marL="0" indent="0">
              <a:buNone/>
            </a:pPr>
            <a:r>
              <a:rPr lang="hu-HU" sz="1200" dirty="0" smtClean="0"/>
              <a:t>Számviteli törvény</a:t>
            </a:r>
          </a:p>
          <a:p>
            <a:pPr marL="269875" indent="-269875">
              <a:buFont typeface="+mj-lt"/>
              <a:buAutoNum type="arabicPeriod"/>
            </a:pPr>
            <a:endParaRPr lang="hu-HU" sz="1200" dirty="0" smtClean="0"/>
          </a:p>
          <a:p>
            <a:pPr marL="269875" indent="-269875">
              <a:buFont typeface="+mj-lt"/>
              <a:buAutoNum type="arabicPeriod"/>
            </a:pPr>
            <a:endParaRPr lang="hu-HU" sz="1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59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831273" y="1555668"/>
            <a:ext cx="10818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>
              <a:defRPr/>
            </a:pPr>
            <a:endParaRPr lang="hu-HU" altLang="hu-HU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26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586" y="1012384"/>
            <a:ext cx="8918565" cy="53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Kötelező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u-HU" sz="1200" dirty="0"/>
              <a:t>4/2013 (I.11.) Korm. Rendelet az államháztartás </a:t>
            </a:r>
            <a:r>
              <a:rPr lang="hu-HU" sz="1200" dirty="0" smtClean="0"/>
              <a:t>számviteléről</a:t>
            </a:r>
          </a:p>
          <a:p>
            <a:pPr marL="0" indent="0">
              <a:buNone/>
              <a:defRPr/>
            </a:pPr>
            <a:r>
              <a:rPr lang="hu-HU" sz="1200" dirty="0" smtClean="0"/>
              <a:t>Számviteli törvény</a:t>
            </a:r>
            <a:endParaRPr lang="hu-HU" sz="1200" dirty="0"/>
          </a:p>
          <a:p>
            <a:pPr marL="0" indent="0">
              <a:buNone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7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Tételsor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Mit értünk államháztartás rendszerén?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költségvetéstől szóló törvény főbb fejezeteit!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szervek gazdasági eseményeit!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gazdasági eseményeket a kiemelt szektor vonatkozásában!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az önkormányzatok költségvetésének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központi költségvetés könyvvezetésének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kiadások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bevételi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befektetett eszközök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munkabér elszámolás különös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támogatás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zárlat folyamatát!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beszámoló sorrendjét és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beszámoló elemzést!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készítés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normál számvitel és a költségvetés számvitel azonosságait</a:t>
            </a:r>
            <a:r>
              <a:rPr lang="hu-HU" altLang="hu-HU" sz="1200" smtClean="0">
                <a:sym typeface="Wingdings" pitchFamily="2" charset="2"/>
              </a:rPr>
              <a:t>, különbségeit!</a:t>
            </a: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1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Ellenőrző kérdések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27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Ellenőrző kérdések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63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Fogalmazza meg az államháztartási számvitelben a valódiság elvét!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3766" y="1232035"/>
            <a:ext cx="10497787" cy="4944928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tervezés során biztosítani kell a bevételek közgazdasági megalapozottságát, valamint azt, hogy annyi kiadás kerüljön megállapításra, amennyi a közfeladatok ellátásához indokoltan szükséges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22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felhasználási kötöttség elve mit mond ki?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/>
              <a:t>a gazdálkodás során biztosítani kell, hogy a bevételek és kiadások tervezés során megállapított célhoz kötötten kerüljenek felhasználásra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369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 tartoznak az immateriális javak közé a költségvetési mérlegben?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66</a:t>
            </a:fld>
            <a:endParaRPr lang="hu-HU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12" y="1232035"/>
            <a:ext cx="9034329" cy="51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értünk vételár, eladási ár alatt a költségvetésben?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67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415" y="981778"/>
            <a:ext cx="9959957" cy="52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5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nemzeti vagyonba milyen eszközt lehet kimutatni?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68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223" y="980969"/>
            <a:ext cx="8505887" cy="52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4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nemzeti </a:t>
            </a:r>
            <a:r>
              <a:rPr lang="hu-HU" dirty="0"/>
              <a:t>v</a:t>
            </a:r>
            <a:r>
              <a:rPr lang="hu-HU" dirty="0" smtClean="0"/>
              <a:t>agyonba tartozó befektetett eszközöket!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69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044" y="1285081"/>
            <a:ext cx="65246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535" y="981778"/>
            <a:ext cx="8825489" cy="53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koncesszióba adott eszközök értékét?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70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735" y="1197735"/>
            <a:ext cx="10213660" cy="48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7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 számolható el az immateriális javak értékhelyesbítéseként?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71</a:t>
            </a:fld>
            <a:endParaRPr lang="hu-HU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1292912"/>
            <a:ext cx="10557582" cy="47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6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értünk bekerülési érték alatt?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72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646" y="1072033"/>
            <a:ext cx="9076890" cy="50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Mérlegben mit kell kimutatni a beruházások közt?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73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437" y="1083947"/>
            <a:ext cx="8365714" cy="52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4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mutatunk ki a Mérlegben a beruházások közt?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74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91" y="1059596"/>
            <a:ext cx="9434658" cy="52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8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34385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 határozzuk meg a használatba vett ill. mérlegben nem szereplő tárgyi eszközök értékét?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75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611" y="1957588"/>
            <a:ext cx="9659155" cy="38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6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26316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 határozzuk meg követelésként átvett, ill. a csere útján beszerzett eszközök bekerülési értékét?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76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164" y="1378039"/>
            <a:ext cx="8566024" cy="497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térítés nélkül átvett eszközök  bekerülési értékét?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541" y="2343954"/>
            <a:ext cx="10311147" cy="27045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549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pénzügyi lízingként átvett eszközök bekerülési értékét?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760" y="2305318"/>
            <a:ext cx="10129515" cy="278183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0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Mikor nem lehet elszámolni értékcsökkenést? 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77" y="2318197"/>
            <a:ext cx="10967360" cy="192439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468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460" y="981777"/>
            <a:ext cx="8197878" cy="510649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5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Ismertesse a felhalmozási bevételeket!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007" y="1143697"/>
            <a:ext cx="8796657" cy="474194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63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 tartoznak a felújítások közé?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099" y="1274744"/>
            <a:ext cx="9209067" cy="459802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28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Hol kell elszámolni a terven felüli értékcsökkenést?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Terven felüli értékcsökkenés elszámolása, egyéb ráfordítás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967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Lehet-e maradványértéket elszámolni 25 millió Ft bekerülési érték alatt?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950" y="2485623"/>
            <a:ext cx="10446483" cy="227955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469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2134" y="965178"/>
            <a:ext cx="7830355" cy="548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0861678CFE01D4BB46E75AAE079E969" ma:contentTypeVersion="3" ma:contentTypeDescription="Új dokumentum létrehozása." ma:contentTypeScope="" ma:versionID="6c2ea9eeab10a62ed128376adb259e16">
  <xsd:schema xmlns:xsd="http://www.w3.org/2001/XMLSchema" xmlns:xs="http://www.w3.org/2001/XMLSchema" xmlns:p="http://schemas.microsoft.com/office/2006/metadata/properties" xmlns:ns2="e431e7a0-b175-41d2-a6e0-65ef47245136" targetNamespace="http://schemas.microsoft.com/office/2006/metadata/properties" ma:root="true" ma:fieldsID="39238bf061e9ef16a10161b55d4bc1bb" ns2:_="">
    <xsd:import namespace="e431e7a0-b175-41d2-a6e0-65ef472451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1e7a0-b175-41d2-a6e0-65ef47245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451CBF-AD4E-4AC2-B073-7A436298A8E3}"/>
</file>

<file path=customXml/itemProps2.xml><?xml version="1.0" encoding="utf-8"?>
<ds:datastoreItem xmlns:ds="http://schemas.openxmlformats.org/officeDocument/2006/customXml" ds:itemID="{02471A26-34C6-4F4C-BA19-043055020CFC}"/>
</file>

<file path=customXml/itemProps3.xml><?xml version="1.0" encoding="utf-8"?>
<ds:datastoreItem xmlns:ds="http://schemas.openxmlformats.org/officeDocument/2006/customXml" ds:itemID="{1BF425D0-5BDF-42B7-9C05-8876A1A6ACC5}"/>
</file>

<file path=docProps/app.xml><?xml version="1.0" encoding="utf-8"?>
<Properties xmlns="http://schemas.openxmlformats.org/officeDocument/2006/extended-properties" xmlns:vt="http://schemas.openxmlformats.org/officeDocument/2006/docPropsVTypes">
  <TotalTime>2892</TotalTime>
  <Words>483</Words>
  <Application>Microsoft Office PowerPoint</Application>
  <PresentationFormat>Szélesvásznú</PresentationFormat>
  <Paragraphs>140</Paragraphs>
  <Slides>83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83</vt:i4>
      </vt:variant>
    </vt:vector>
  </HeadingPairs>
  <TitlesOfParts>
    <vt:vector size="88" baseType="lpstr">
      <vt:lpstr>Arial</vt:lpstr>
      <vt:lpstr>Calibri</vt:lpstr>
      <vt:lpstr>Calibri Light</vt:lpstr>
      <vt:lpstr>Wingdings</vt:lpstr>
      <vt:lpstr>Office-téma</vt:lpstr>
      <vt:lpstr>PowerPoint bemutató</vt:lpstr>
      <vt:lpstr>Beszámoló összeállítása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Felhasznált irodalom</vt:lpstr>
      <vt:lpstr>Kötelező irodalom</vt:lpstr>
      <vt:lpstr>Tételsor</vt:lpstr>
      <vt:lpstr>Ellenőrző kérdések</vt:lpstr>
      <vt:lpstr>Ellenőrző kérdések</vt:lpstr>
      <vt:lpstr>Fogalmazza meg az államháztartási számvitelben a valódiság elvét!</vt:lpstr>
      <vt:lpstr>Ismertesse a felhasználási kötöttség elve mit mond ki?</vt:lpstr>
      <vt:lpstr>Mik tartoznak az immateriális javak közé a költségvetési mérlegben?</vt:lpstr>
      <vt:lpstr>Mit értünk vételár, eladási ár alatt a költségvetésben?</vt:lpstr>
      <vt:lpstr>A nemzeti vagyonba milyen eszközt lehet kimutatni?</vt:lpstr>
      <vt:lpstr>Ismertesse a nemzeti vagyonba tartozó befektetett eszközöket! </vt:lpstr>
      <vt:lpstr>Hogy határozzuk meg a koncesszióba adott eszközök értékét?</vt:lpstr>
      <vt:lpstr>Mi számolható el az immateriális javak értékhelyesbítéseként?</vt:lpstr>
      <vt:lpstr>Mit értünk bekerülési érték alatt?</vt:lpstr>
      <vt:lpstr>Mérlegben mit kell kimutatni a beruházások közt? </vt:lpstr>
      <vt:lpstr>Mit mutatunk ki a Mérlegben a beruházások közt?</vt:lpstr>
      <vt:lpstr>Hogy határozzuk meg a használatba vett ill. mérlegben nem szereplő tárgyi eszközök értékét?</vt:lpstr>
      <vt:lpstr>Hogy határozzuk meg követelésként átvett, ill. a csere útján beszerzett eszközök bekerülési értékét? </vt:lpstr>
      <vt:lpstr>Hogy határozzuk meg a térítés nélkül átvett eszközök  bekerülési értékét?</vt:lpstr>
      <vt:lpstr>Hogy határozzuk meg a pénzügyi lízingként átvett eszközök bekerülési értékét?</vt:lpstr>
      <vt:lpstr>Mikor nem lehet elszámolni értékcsökkenést? </vt:lpstr>
      <vt:lpstr>Ismertesse a felhalmozási bevételeket!</vt:lpstr>
      <vt:lpstr>Mik tartoznak a felújítások közé?</vt:lpstr>
      <vt:lpstr>Hol kell elszámolni a terven felüli értékcsökkenést?</vt:lpstr>
      <vt:lpstr>Lehet-e maradványértéket elszámolni 25 millió Ft bekerülési érték alatt?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Admin</cp:lastModifiedBy>
  <cp:revision>99</cp:revision>
  <dcterms:created xsi:type="dcterms:W3CDTF">2020-03-12T12:44:42Z</dcterms:created>
  <dcterms:modified xsi:type="dcterms:W3CDTF">2020-08-10T07:28:48Z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0x01010000861678CFE01D4BB46E75AAE079E969</vt:lpwstr>
  </property>
</Properties>
</file>