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7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63.xml" ContentType="application/vnd.openxmlformats-officedocument.presentationml.slide+xml"/>
  <Override PartName="/ppt/slides/slide62.xml" ContentType="application/vnd.openxmlformats-officedocument.presentationml.slide+xml"/>
  <Override PartName="/ppt/slides/slide61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83.xml" ContentType="application/vnd.openxmlformats-officedocument.presentationml.slide+xml"/>
  <Override PartName="/ppt/slides/slide82.xml" ContentType="application/vnd.openxmlformats-officedocument.presentationml.slide+xml"/>
  <Override PartName="/ppt/slides/slide81.xml" ContentType="application/vnd.openxmlformats-officedocument.presentationml.slide+xml"/>
  <Override PartName="/ppt/slides/slide80.xml" ContentType="application/vnd.openxmlformats-officedocument.presentationml.slide+xml"/>
  <Override PartName="/ppt/slides/slide79.xml" ContentType="application/vnd.openxmlformats-officedocument.presentationml.slide+xml"/>
  <Override PartName="/ppt/slides/slide78.xml" ContentType="application/vnd.openxmlformats-officedocument.presentationml.slide+xml"/>
  <Override PartName="/ppt/slides/slide77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73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5"/>
  </p:notesMasterIdLst>
  <p:sldIdLst>
    <p:sldId id="256" r:id="rId2"/>
    <p:sldId id="436" r:id="rId3"/>
    <p:sldId id="437" r:id="rId4"/>
    <p:sldId id="438" r:id="rId5"/>
    <p:sldId id="439" r:id="rId6"/>
    <p:sldId id="440" r:id="rId7"/>
    <p:sldId id="441" r:id="rId8"/>
    <p:sldId id="442" r:id="rId9"/>
    <p:sldId id="443" r:id="rId10"/>
    <p:sldId id="444" r:id="rId11"/>
    <p:sldId id="445" r:id="rId12"/>
    <p:sldId id="446" r:id="rId13"/>
    <p:sldId id="447" r:id="rId14"/>
    <p:sldId id="448" r:id="rId15"/>
    <p:sldId id="449" r:id="rId16"/>
    <p:sldId id="450" r:id="rId17"/>
    <p:sldId id="451" r:id="rId18"/>
    <p:sldId id="464" r:id="rId19"/>
    <p:sldId id="456" r:id="rId20"/>
    <p:sldId id="457" r:id="rId21"/>
    <p:sldId id="458" r:id="rId22"/>
    <p:sldId id="459" r:id="rId23"/>
    <p:sldId id="460" r:id="rId24"/>
    <p:sldId id="461" r:id="rId25"/>
    <p:sldId id="462" r:id="rId26"/>
    <p:sldId id="463" r:id="rId27"/>
    <p:sldId id="452" r:id="rId28"/>
    <p:sldId id="453" r:id="rId29"/>
    <p:sldId id="454" r:id="rId30"/>
    <p:sldId id="455" r:id="rId31"/>
    <p:sldId id="472" r:id="rId32"/>
    <p:sldId id="465" r:id="rId33"/>
    <p:sldId id="466" r:id="rId34"/>
    <p:sldId id="467" r:id="rId35"/>
    <p:sldId id="468" r:id="rId36"/>
    <p:sldId id="470" r:id="rId37"/>
    <p:sldId id="471" r:id="rId38"/>
    <p:sldId id="469" r:id="rId39"/>
    <p:sldId id="473" r:id="rId40"/>
    <p:sldId id="474" r:id="rId41"/>
    <p:sldId id="494" r:id="rId42"/>
    <p:sldId id="495" r:id="rId43"/>
    <p:sldId id="496" r:id="rId44"/>
    <p:sldId id="497" r:id="rId45"/>
    <p:sldId id="498" r:id="rId46"/>
    <p:sldId id="499" r:id="rId47"/>
    <p:sldId id="500" r:id="rId48"/>
    <p:sldId id="501" r:id="rId49"/>
    <p:sldId id="502" r:id="rId50"/>
    <p:sldId id="507" r:id="rId51"/>
    <p:sldId id="503" r:id="rId52"/>
    <p:sldId id="504" r:id="rId53"/>
    <p:sldId id="505" r:id="rId54"/>
    <p:sldId id="506" r:id="rId55"/>
    <p:sldId id="508" r:id="rId56"/>
    <p:sldId id="509" r:id="rId57"/>
    <p:sldId id="510" r:id="rId58"/>
    <p:sldId id="511" r:id="rId59"/>
    <p:sldId id="258" r:id="rId60"/>
    <p:sldId id="259" r:id="rId61"/>
    <p:sldId id="413" r:id="rId62"/>
    <p:sldId id="391" r:id="rId63"/>
    <p:sldId id="512" r:id="rId64"/>
    <p:sldId id="513" r:id="rId65"/>
    <p:sldId id="514" r:id="rId66"/>
    <p:sldId id="515" r:id="rId67"/>
    <p:sldId id="516" r:id="rId68"/>
    <p:sldId id="517" r:id="rId69"/>
    <p:sldId id="518" r:id="rId70"/>
    <p:sldId id="519" r:id="rId71"/>
    <p:sldId id="520" r:id="rId72"/>
    <p:sldId id="521" r:id="rId73"/>
    <p:sldId id="522" r:id="rId74"/>
    <p:sldId id="523" r:id="rId75"/>
    <p:sldId id="524" r:id="rId76"/>
    <p:sldId id="525" r:id="rId77"/>
    <p:sldId id="526" r:id="rId78"/>
    <p:sldId id="527" r:id="rId79"/>
    <p:sldId id="528" r:id="rId80"/>
    <p:sldId id="529" r:id="rId81"/>
    <p:sldId id="530" r:id="rId82"/>
    <p:sldId id="531" r:id="rId83"/>
    <p:sldId id="532" r:id="rId8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1F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82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6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customXml" Target="../customXml/item1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91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customXml" Target="../customXml/item3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92B829-3F1E-4106-BE6B-DA288349A410}" type="datetimeFigureOut">
              <a:rPr lang="hu-HU" smtClean="0"/>
              <a:t>2020.08.10.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F7CDC6-9918-45C5-BF3A-39725102091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7917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8000-AFA9-4BED-B358-90494899D2ED}" type="datetime1">
              <a:rPr lang="hu-HU" smtClean="0"/>
              <a:t>2020.08.10.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9560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80415-7B39-47C0-91A4-900EBC58FBFC}" type="datetime1">
              <a:rPr lang="hu-HU" smtClean="0"/>
              <a:t>2020.08.10.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4574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3BFDF-C6CF-456B-BFC8-C5D5254C05C9}" type="datetime1">
              <a:rPr lang="hu-HU" smtClean="0"/>
              <a:t>2020.08.10.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2808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74206" y="114870"/>
            <a:ext cx="7979344" cy="866908"/>
          </a:xfrm>
        </p:spPr>
        <p:txBody>
          <a:bodyPr>
            <a:normAutofit/>
          </a:bodyPr>
          <a:lstStyle>
            <a:lvl1pPr algn="ctr">
              <a:defRPr sz="3500" b="1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21381" y="1232035"/>
            <a:ext cx="11608067" cy="494492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672B-E127-4547-BD2E-1AAA7655F84A}" type="datetime1">
              <a:rPr lang="hu-HU" smtClean="0"/>
              <a:t>2020.08.10.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0778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7C0EA-DE5C-4186-AED9-DA0D257A3085}" type="datetime1">
              <a:rPr lang="hu-HU" smtClean="0"/>
              <a:t>2020.08.10.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4091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DD9D0-E272-409A-AB17-A882CF1DD8FA}" type="datetime1">
              <a:rPr lang="hu-HU" smtClean="0"/>
              <a:t>2020.08.10.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883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FE4D7-A085-416F-A4A0-1FD0B98103EC}" type="datetime1">
              <a:rPr lang="hu-HU" smtClean="0"/>
              <a:t>2020.08.10.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4977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575B1-5095-41CB-B20E-442F48FFBB6D}" type="datetime1">
              <a:rPr lang="hu-HU" smtClean="0"/>
              <a:t>2020.08.10.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32800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6C10-6AC2-41FE-B19B-5CDC0D9DAF0A}" type="datetime1">
              <a:rPr lang="hu-HU" smtClean="0"/>
              <a:t>2020.08.10.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4673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EBC5-0ADB-4D2B-B767-56697C3D67BD}" type="datetime1">
              <a:rPr lang="hu-HU" smtClean="0"/>
              <a:t>2020.08.10.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6523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96389-0110-4976-84CC-3300DFE4B9AC}" type="datetime1">
              <a:rPr lang="hu-HU" smtClean="0"/>
              <a:t>2020.08.10.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8522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EFDD4-4024-461E-ACBD-964883C5309E}" type="datetime1">
              <a:rPr lang="hu-HU" smtClean="0"/>
              <a:t>2020.08.10.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9223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/>
          <p:cNvSpPr txBox="1">
            <a:spLocks/>
          </p:cNvSpPr>
          <p:nvPr/>
        </p:nvSpPr>
        <p:spPr>
          <a:xfrm>
            <a:off x="838200" y="1308401"/>
            <a:ext cx="10515600" cy="89578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5000" dirty="0" smtClean="0">
                <a:solidFill>
                  <a:schemeClr val="bg1"/>
                </a:solidFill>
              </a:rPr>
              <a:t>Egészségügyi szervezetek számvitele III. – </a:t>
            </a:r>
            <a:r>
              <a:rPr lang="hu-HU" sz="5000" dirty="0" smtClean="0">
                <a:solidFill>
                  <a:schemeClr val="bg1"/>
                </a:solidFill>
              </a:rPr>
              <a:t>12. </a:t>
            </a:r>
            <a:r>
              <a:rPr lang="hu-HU" sz="5000" dirty="0" smtClean="0">
                <a:solidFill>
                  <a:schemeClr val="bg1"/>
                </a:solidFill>
              </a:rPr>
              <a:t>hét</a:t>
            </a:r>
            <a:endParaRPr lang="hu-HU" sz="5000" dirty="0">
              <a:solidFill>
                <a:schemeClr val="bg1"/>
              </a:solidFill>
            </a:endParaRPr>
          </a:p>
        </p:txBody>
      </p:sp>
      <p:sp>
        <p:nvSpPr>
          <p:cNvPr id="8" name="Tartalom helye 2"/>
          <p:cNvSpPr txBox="1">
            <a:spLocks/>
          </p:cNvSpPr>
          <p:nvPr/>
        </p:nvSpPr>
        <p:spPr>
          <a:xfrm>
            <a:off x="838200" y="2425567"/>
            <a:ext cx="10515600" cy="2752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sz="3600" dirty="0">
              <a:solidFill>
                <a:schemeClr val="bg1"/>
              </a:solidFill>
            </a:endParaRPr>
          </a:p>
          <a:p>
            <a:endParaRPr lang="hu-HU" sz="3600" dirty="0" smtClean="0">
              <a:solidFill>
                <a:schemeClr val="bg1"/>
              </a:solidFill>
            </a:endParaRPr>
          </a:p>
          <a:p>
            <a:r>
              <a:rPr lang="hu-HU" sz="3600" dirty="0" smtClean="0">
                <a:solidFill>
                  <a:schemeClr val="bg1"/>
                </a:solidFill>
              </a:rPr>
              <a:t>A </a:t>
            </a:r>
            <a:r>
              <a:rPr lang="hu-HU" sz="3600" dirty="0" smtClean="0">
                <a:solidFill>
                  <a:schemeClr val="bg1"/>
                </a:solidFill>
              </a:rPr>
              <a:t>költségvetési zárlat és beszámoló –II.</a:t>
            </a:r>
            <a:endParaRPr lang="hu-HU" sz="3600" dirty="0">
              <a:solidFill>
                <a:schemeClr val="bg1"/>
              </a:solidFill>
            </a:endParaRPr>
          </a:p>
        </p:txBody>
      </p:sp>
      <p:sp>
        <p:nvSpPr>
          <p:cNvPr id="11" name="Dia számának hely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5922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10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1679" y="986408"/>
            <a:ext cx="8265603" cy="536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59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11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4405" y="1012701"/>
            <a:ext cx="8141891" cy="514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40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12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0690" y="1120462"/>
            <a:ext cx="7946541" cy="469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3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13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0315" y="939170"/>
            <a:ext cx="8120184" cy="541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76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14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1984" y="1050573"/>
            <a:ext cx="7701744" cy="510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10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15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2890" y="994250"/>
            <a:ext cx="8532220" cy="53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36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16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9692" y="981778"/>
            <a:ext cx="8675867" cy="5019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15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17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5014" y="967816"/>
            <a:ext cx="7791718" cy="546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61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18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7284" y="976784"/>
            <a:ext cx="8378197" cy="537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16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19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8648" y="1025238"/>
            <a:ext cx="8126956" cy="507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90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Beszámoló összeállítása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0766" y="1022736"/>
            <a:ext cx="8907785" cy="505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96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20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8349" y="985405"/>
            <a:ext cx="7475774" cy="5370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2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21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2135" y="1028360"/>
            <a:ext cx="7791127" cy="532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30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22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3346" y="989891"/>
            <a:ext cx="7990775" cy="5366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99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0473" y="152568"/>
            <a:ext cx="7293591" cy="6364142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2114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24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8496" y="976389"/>
            <a:ext cx="8434284" cy="525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15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25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5886" y="981778"/>
            <a:ext cx="8703266" cy="496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13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26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3931" y="981778"/>
            <a:ext cx="8647864" cy="495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41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27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6147" y="1184856"/>
            <a:ext cx="8964413" cy="481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27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2586" y="979309"/>
            <a:ext cx="8603087" cy="5218266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783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b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29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3765" y="981778"/>
            <a:ext cx="7913941" cy="495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84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7437" y="1166262"/>
            <a:ext cx="8502182" cy="5190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02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30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8952" y="976053"/>
            <a:ext cx="8097730" cy="538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30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31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0620" y="914060"/>
            <a:ext cx="7477865" cy="526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8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5015" y="957829"/>
            <a:ext cx="8386754" cy="5219133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32</a:t>
            </a:fld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2268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33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0315" y="972120"/>
            <a:ext cx="8168121" cy="538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31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34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8344" y="1021993"/>
            <a:ext cx="8592625" cy="515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48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35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5769" y="1005087"/>
            <a:ext cx="7895275" cy="495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58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36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0620" y="952747"/>
            <a:ext cx="7907627" cy="5488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55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37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3194" y="970159"/>
            <a:ext cx="8010659" cy="530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34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38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1375" y="1061798"/>
            <a:ext cx="8370076" cy="506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57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39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1832" y="1009106"/>
            <a:ext cx="8121128" cy="534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55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6760" y="981779"/>
            <a:ext cx="9114975" cy="5171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87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40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9104" y="980510"/>
            <a:ext cx="7926339" cy="537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10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4614" y="981779"/>
            <a:ext cx="8423567" cy="4708616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907791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1832" y="995563"/>
            <a:ext cx="8152326" cy="5394760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289675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7448" y="1081825"/>
            <a:ext cx="8643058" cy="4984124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395550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3346" y="1002314"/>
            <a:ext cx="7490060" cy="5007167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844893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7767" y="981778"/>
            <a:ext cx="8331996" cy="5229896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4949376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4406" y="892666"/>
            <a:ext cx="8279668" cy="5463684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6478426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8496" y="1039225"/>
            <a:ext cx="8345509" cy="5081839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3502745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4101" y="981451"/>
            <a:ext cx="8355972" cy="5123135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2510404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4092" y="1120462"/>
            <a:ext cx="8888777" cy="4803819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33329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5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4506" y="981779"/>
            <a:ext cx="8386025" cy="508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83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2491" y="114870"/>
            <a:ext cx="8563723" cy="6062093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50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03708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6393" y="981778"/>
            <a:ext cx="8447052" cy="4894353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51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0924093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1527" y="1007195"/>
            <a:ext cx="8280992" cy="5226179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52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3136488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1527" y="966661"/>
            <a:ext cx="7804250" cy="5265770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53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513939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7601" y="981778"/>
            <a:ext cx="8387758" cy="5032655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54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3799475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9859" y="983464"/>
            <a:ext cx="8498487" cy="5237032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55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0046453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9556" y="1062310"/>
            <a:ext cx="8524296" cy="4900608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56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3736420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2682" y="981779"/>
            <a:ext cx="8459774" cy="4613366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57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9125595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8655" y="1081826"/>
            <a:ext cx="8368870" cy="4816698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58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8274729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32760" y="307375"/>
            <a:ext cx="7978541" cy="510774"/>
          </a:xfrm>
        </p:spPr>
        <p:txBody>
          <a:bodyPr>
            <a:normAutofit/>
          </a:bodyPr>
          <a:lstStyle/>
          <a:p>
            <a:pPr algn="ctr"/>
            <a:r>
              <a:rPr lang="hu-HU" sz="3000" b="1" dirty="0" smtClean="0"/>
              <a:t>Felhasznált irodalom</a:t>
            </a:r>
            <a:endParaRPr lang="hu-HU" sz="30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2558" y="1183907"/>
            <a:ext cx="11857522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1200" dirty="0" smtClean="0"/>
              <a:t>4/2013 (I.11.) Korm. Rendelet az államháztartás számviteléről</a:t>
            </a:r>
          </a:p>
          <a:p>
            <a:pPr marL="0" indent="0">
              <a:buNone/>
            </a:pPr>
            <a:r>
              <a:rPr lang="hu-HU" sz="1200" dirty="0" smtClean="0"/>
              <a:t>Számviteli törvény</a:t>
            </a:r>
          </a:p>
          <a:p>
            <a:pPr marL="269875" indent="-269875">
              <a:buFont typeface="+mj-lt"/>
              <a:buAutoNum type="arabicPeriod"/>
            </a:pPr>
            <a:endParaRPr lang="hu-HU" sz="1200" dirty="0" smtClean="0"/>
          </a:p>
          <a:p>
            <a:pPr marL="269875" indent="-269875">
              <a:buFont typeface="+mj-lt"/>
              <a:buAutoNum type="arabicPeriod"/>
            </a:pPr>
            <a:endParaRPr lang="hu-HU" sz="120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59</a:t>
            </a:fld>
            <a:endParaRPr lang="hu-HU"/>
          </a:p>
        </p:txBody>
      </p:sp>
      <p:sp>
        <p:nvSpPr>
          <p:cNvPr id="4" name="Téglalap 3"/>
          <p:cNvSpPr/>
          <p:nvPr/>
        </p:nvSpPr>
        <p:spPr>
          <a:xfrm>
            <a:off x="831273" y="1555668"/>
            <a:ext cx="108184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dirty="0"/>
          </a:p>
          <a:p>
            <a:pPr>
              <a:defRPr/>
            </a:pPr>
            <a:endParaRPr lang="hu-HU" altLang="hu-HU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6268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6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2586" y="1012384"/>
            <a:ext cx="8918565" cy="534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95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32760" y="307375"/>
            <a:ext cx="7978541" cy="510774"/>
          </a:xfrm>
        </p:spPr>
        <p:txBody>
          <a:bodyPr>
            <a:normAutofit/>
          </a:bodyPr>
          <a:lstStyle/>
          <a:p>
            <a:pPr algn="ctr"/>
            <a:r>
              <a:rPr lang="hu-HU" sz="3000" b="1" dirty="0" smtClean="0"/>
              <a:t>Kötelező irodalom</a:t>
            </a:r>
            <a:endParaRPr lang="hu-HU" sz="30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2558" y="1183907"/>
            <a:ext cx="11857522" cy="54864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hu-HU" sz="1200" dirty="0"/>
              <a:t>4/2013 (I.11.) Korm. Rendelet az államháztartás </a:t>
            </a:r>
            <a:r>
              <a:rPr lang="hu-HU" sz="1200" dirty="0" smtClean="0"/>
              <a:t>számviteléről</a:t>
            </a:r>
          </a:p>
          <a:p>
            <a:pPr marL="0" indent="0">
              <a:buNone/>
              <a:defRPr/>
            </a:pPr>
            <a:r>
              <a:rPr lang="hu-HU" sz="1200" dirty="0" smtClean="0"/>
              <a:t>Számviteli törvény</a:t>
            </a:r>
            <a:endParaRPr lang="hu-HU" sz="1200" dirty="0"/>
          </a:p>
          <a:p>
            <a:pPr marL="0" indent="0">
              <a:buNone/>
              <a:defRPr/>
            </a:pPr>
            <a:endParaRPr lang="hu-HU" altLang="hu-HU" sz="1200" dirty="0">
              <a:sym typeface="Wingdings" pitchFamily="2" charset="2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60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1977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32760" y="307375"/>
            <a:ext cx="7978541" cy="510774"/>
          </a:xfrm>
        </p:spPr>
        <p:txBody>
          <a:bodyPr>
            <a:normAutofit/>
          </a:bodyPr>
          <a:lstStyle/>
          <a:p>
            <a:pPr algn="ctr"/>
            <a:r>
              <a:rPr lang="hu-HU" sz="3000" dirty="0" smtClean="0"/>
              <a:t>Tételsor</a:t>
            </a:r>
            <a:endParaRPr lang="hu-HU" sz="30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2558" y="1183907"/>
            <a:ext cx="11857522" cy="5486400"/>
          </a:xfrm>
        </p:spPr>
        <p:txBody>
          <a:bodyPr>
            <a:normAutofit/>
          </a:bodyPr>
          <a:lstStyle/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Mit értünk államháztartás rendszerén?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Ismertesse a költségvetéstől szóló törvény főbb fejezeteit!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Ismertesse a költségvetési szervek gazdasági eseményeit!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Mutassa be a gazdasági eseményeket a kiemelt szektor vonatkozásában!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Ismertesse az önkormányzatok költségvetésének sajátosságait!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Ismertesse a központi költségvetés könyvvezetésének sajátosságait!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Ismertesse a kiadások elszámolási rendszerét!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Ismertesse a költségvetés bevételi rendszerét!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Ismertesse a befektetett eszközök elszámolási rendszerét!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Ismertesse a munkabér elszámolás különös szabályait!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Mutassa be a költségvetési támogatás rendszerét!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Ismertesse a költségvetési zárlat folyamatát!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Mutassa be a költségvetési beszámoló sorrendjét és sajátosságait!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Mutassa be a beszámoló elemzést!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Ismertesse a költségvetés készítés szabályait!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Mutassa be a normál számvitel és a költségvetés számvitel azonosságait</a:t>
            </a:r>
            <a:r>
              <a:rPr lang="hu-HU" altLang="hu-HU" sz="1200" smtClean="0">
                <a:sym typeface="Wingdings" pitchFamily="2" charset="2"/>
              </a:rPr>
              <a:t>, különbségeit!</a:t>
            </a:r>
            <a:endParaRPr lang="hu-HU" altLang="hu-HU" sz="1200" dirty="0" smtClean="0">
              <a:sym typeface="Wingdings" pitchFamily="2" charset="2"/>
            </a:endParaRPr>
          </a:p>
          <a:p>
            <a:pPr>
              <a:buAutoNum type="arabicPeriod"/>
              <a:defRPr/>
            </a:pPr>
            <a:endParaRPr lang="hu-HU" altLang="hu-HU" sz="1200" dirty="0" smtClean="0">
              <a:sym typeface="Wingdings" pitchFamily="2" charset="2"/>
            </a:endParaRPr>
          </a:p>
          <a:p>
            <a:pPr>
              <a:buAutoNum type="arabicPeriod"/>
              <a:defRPr/>
            </a:pPr>
            <a:endParaRPr lang="hu-HU" altLang="hu-HU" sz="1200" dirty="0" smtClean="0">
              <a:sym typeface="Wingdings" pitchFamily="2" charset="2"/>
            </a:endParaRPr>
          </a:p>
          <a:p>
            <a:pPr>
              <a:buAutoNum type="arabicPeriod"/>
              <a:defRPr/>
            </a:pPr>
            <a:endParaRPr lang="hu-HU" altLang="hu-HU" sz="1200" dirty="0">
              <a:sym typeface="Wingdings" pitchFamily="2" charset="2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61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0218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/>
              <a:t>Ellenőrző kérdések</a:t>
            </a:r>
            <a:endParaRPr lang="hu-HU" b="1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62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278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/>
              <a:t>Ellenőrző kérdések</a:t>
            </a:r>
            <a:endParaRPr lang="hu-HU" b="1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63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1636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Fogalmazza meg az államháztartási számvitelben a valódiság elvét!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93766" y="1232035"/>
            <a:ext cx="10497787" cy="4944928"/>
          </a:xfrm>
        </p:spPr>
        <p:txBody>
          <a:bodyPr/>
          <a:lstStyle/>
          <a:p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/>
              <a:t>tervezés során biztosítani kell a bevételek közgazdasági megalapozottságát, valamint azt, hogy annyi kiadás kerüljön megállapításra, amennyi a közfeladatok ellátásához indokoltan szükséges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64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2226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Ismertesse a felhasználási kötöttség elve mit mond ki?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/>
              <a:t>a gazdálkodás során biztosítani kell, hogy a bevételek és kiadások tervezés során megállapított célhoz kötötten kerüljenek felhasználásra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65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7369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Mik tartoznak az immateriális javak közé a költségvetési mérlegben?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66</a:t>
            </a:fld>
            <a:endParaRPr lang="hu-HU"/>
          </a:p>
        </p:txBody>
      </p:sp>
      <p:pic>
        <p:nvPicPr>
          <p:cNvPr id="5" name="Tartalom hely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312" y="1232035"/>
            <a:ext cx="9034329" cy="512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20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Mit értünk vételár, eladási ár alatt a költségvetésben?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67</a:t>
            </a:fld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3415" y="981778"/>
            <a:ext cx="9959957" cy="521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958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 nemzeti vagyonba milyen eszközt lehet kimutatni?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68</a:t>
            </a:fld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223" y="980969"/>
            <a:ext cx="8505887" cy="520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84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Ismertesse a nemzeti </a:t>
            </a:r>
            <a:r>
              <a:rPr lang="hu-HU" dirty="0"/>
              <a:t>v</a:t>
            </a:r>
            <a:r>
              <a:rPr lang="hu-HU" dirty="0" smtClean="0"/>
              <a:t>agyonba tartozó befektetett eszközöket!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69</a:t>
            </a:fld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3044" y="1285081"/>
            <a:ext cx="6524625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38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7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535" y="981778"/>
            <a:ext cx="8825489" cy="537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46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Hogy határozzuk meg a koncesszióba adott eszközök értékét?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70</a:t>
            </a:fld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5735" y="1197735"/>
            <a:ext cx="10213660" cy="480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77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Mi számolható el az immateriális javak értékhelyesbítéseként?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71</a:t>
            </a:fld>
            <a:endParaRPr lang="hu-HU"/>
          </a:p>
        </p:txBody>
      </p:sp>
      <p:pic>
        <p:nvPicPr>
          <p:cNvPr id="5" name="Tartalom hely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381" y="1292912"/>
            <a:ext cx="10557582" cy="475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36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Mit értünk bekerülési érték alatt?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72</a:t>
            </a:fld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3646" y="1072033"/>
            <a:ext cx="9076890" cy="507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163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Mérlegben mit kell kimutatni a beruházások közt?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73</a:t>
            </a:fld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7437" y="1083947"/>
            <a:ext cx="8365714" cy="527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942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Mit mutatunk ki a Mérlegben a beruházások közt?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74</a:t>
            </a:fld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8491" y="1059596"/>
            <a:ext cx="9434658" cy="529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185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74206" y="114869"/>
            <a:ext cx="7979344" cy="1343851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Hogy határozzuk meg a használatba vett ill. mérlegben nem szereplő tárgyi eszközök értékét?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75</a:t>
            </a:fld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611" y="1957588"/>
            <a:ext cx="9659155" cy="389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96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74206" y="114869"/>
            <a:ext cx="7979344" cy="1263169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Hogy határozzuk meg követelésként átvett, ill. a csere útján beszerzett eszközök bekerülési értékét?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76</a:t>
            </a:fld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0164" y="1378039"/>
            <a:ext cx="8566024" cy="497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397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Hogy határozzuk meg a térítés nélkül átvett eszközök  bekerülési értékét?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541" y="2343954"/>
            <a:ext cx="10311147" cy="2704563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77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35494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Hogy határozzuk meg a pénzügyi lízingként átvett eszközök bekerülési értékét?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0760" y="2305318"/>
            <a:ext cx="10129515" cy="2781837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78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30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Mikor nem lehet elszámolni értékcsökkenést? 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0777" y="2318197"/>
            <a:ext cx="10967360" cy="1924397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79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6468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4460" y="981777"/>
            <a:ext cx="8197878" cy="5106499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851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Ismertesse a felhalmozási bevételeket!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5007" y="1143697"/>
            <a:ext cx="8796657" cy="4741948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80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6633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Mik tartoznak a felújítások közé?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9099" y="1274744"/>
            <a:ext cx="9209067" cy="4598021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81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228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Hol kell elszámolni a terven felüli értékcsökkenést?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 smtClean="0"/>
              <a:t>Terven felüli értékcsökkenés elszámolása, egyéb ráfordítás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82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3967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Lehet-e maradványértéket elszámolni 25 millió Ft bekerülési érték alatt?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9950" y="2485623"/>
            <a:ext cx="10446483" cy="2279559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83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74696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9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2134" y="965178"/>
            <a:ext cx="7830355" cy="548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08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00861678CFE01D4BB46E75AAE079E969" ma:contentTypeVersion="3" ma:contentTypeDescription="Új dokumentum létrehozása." ma:contentTypeScope="" ma:versionID="6c2ea9eeab10a62ed128376adb259e16">
  <xsd:schema xmlns:xsd="http://www.w3.org/2001/XMLSchema" xmlns:xs="http://www.w3.org/2001/XMLSchema" xmlns:p="http://schemas.microsoft.com/office/2006/metadata/properties" xmlns:ns2="e431e7a0-b175-41d2-a6e0-65ef47245136" targetNamespace="http://schemas.microsoft.com/office/2006/metadata/properties" ma:root="true" ma:fieldsID="39238bf061e9ef16a10161b55d4bc1bb" ns2:_="">
    <xsd:import namespace="e431e7a0-b175-41d2-a6e0-65ef4724513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31e7a0-b175-41d2-a6e0-65ef472451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4F3AF48-BEC7-4857-AA37-172019FB3A91}"/>
</file>

<file path=customXml/itemProps2.xml><?xml version="1.0" encoding="utf-8"?>
<ds:datastoreItem xmlns:ds="http://schemas.openxmlformats.org/officeDocument/2006/customXml" ds:itemID="{DAE25438-5EC6-4411-BFB8-AC0A4E8BB1D2}"/>
</file>

<file path=customXml/itemProps3.xml><?xml version="1.0" encoding="utf-8"?>
<ds:datastoreItem xmlns:ds="http://schemas.openxmlformats.org/officeDocument/2006/customXml" ds:itemID="{34FF616D-8B23-4428-8C3F-F79BEE418BDF}"/>
</file>

<file path=docProps/app.xml><?xml version="1.0" encoding="utf-8"?>
<Properties xmlns="http://schemas.openxmlformats.org/officeDocument/2006/extended-properties" xmlns:vt="http://schemas.openxmlformats.org/officeDocument/2006/docPropsVTypes">
  <TotalTime>2892</TotalTime>
  <Words>483</Words>
  <Application>Microsoft Office PowerPoint</Application>
  <PresentationFormat>Szélesvásznú</PresentationFormat>
  <Paragraphs>140</Paragraphs>
  <Slides>83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83</vt:i4>
      </vt:variant>
    </vt:vector>
  </HeadingPairs>
  <TitlesOfParts>
    <vt:vector size="88" baseType="lpstr">
      <vt:lpstr>Arial</vt:lpstr>
      <vt:lpstr>Calibri</vt:lpstr>
      <vt:lpstr>Calibri Light</vt:lpstr>
      <vt:lpstr>Wingdings</vt:lpstr>
      <vt:lpstr>Office-téma</vt:lpstr>
      <vt:lpstr>PowerPoint bemutató</vt:lpstr>
      <vt:lpstr>Beszámoló összeállítása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Felhasznált irodalom</vt:lpstr>
      <vt:lpstr>Kötelező irodalom</vt:lpstr>
      <vt:lpstr>Tételsor</vt:lpstr>
      <vt:lpstr>Ellenőrző kérdések</vt:lpstr>
      <vt:lpstr>Ellenőrző kérdések</vt:lpstr>
      <vt:lpstr>Fogalmazza meg az államháztartási számvitelben a valódiság elvét!</vt:lpstr>
      <vt:lpstr>Ismertesse a felhasználási kötöttség elve mit mond ki?</vt:lpstr>
      <vt:lpstr>Mik tartoznak az immateriális javak közé a költségvetési mérlegben?</vt:lpstr>
      <vt:lpstr>Mit értünk vételár, eladási ár alatt a költségvetésben?</vt:lpstr>
      <vt:lpstr>A nemzeti vagyonba milyen eszközt lehet kimutatni?</vt:lpstr>
      <vt:lpstr>Ismertesse a nemzeti vagyonba tartozó befektetett eszközöket! </vt:lpstr>
      <vt:lpstr>Hogy határozzuk meg a koncesszióba adott eszközök értékét?</vt:lpstr>
      <vt:lpstr>Mi számolható el az immateriális javak értékhelyesbítéseként?</vt:lpstr>
      <vt:lpstr>Mit értünk bekerülési érték alatt?</vt:lpstr>
      <vt:lpstr>Mérlegben mit kell kimutatni a beruházások közt? </vt:lpstr>
      <vt:lpstr>Mit mutatunk ki a Mérlegben a beruházások közt?</vt:lpstr>
      <vt:lpstr>Hogy határozzuk meg a használatba vett ill. mérlegben nem szereplő tárgyi eszközök értékét?</vt:lpstr>
      <vt:lpstr>Hogy határozzuk meg követelésként átvett, ill. a csere útján beszerzett eszközök bekerülési értékét? </vt:lpstr>
      <vt:lpstr>Hogy határozzuk meg a térítés nélkül átvett eszközök  bekerülési értékét?</vt:lpstr>
      <vt:lpstr>Hogy határozzuk meg a pénzügyi lízingként átvett eszközök bekerülési értékét?</vt:lpstr>
      <vt:lpstr>Mikor nem lehet elszámolni értékcsökkenést? </vt:lpstr>
      <vt:lpstr>Ismertesse a felhalmozási bevételeket!</vt:lpstr>
      <vt:lpstr>Mik tartoznak a felújítások közé?</vt:lpstr>
      <vt:lpstr>Hol kell elszámolni a terven felüli értékcsökkenést?</vt:lpstr>
      <vt:lpstr>Lehet-e maradványértéket elszámolni 25 millió Ft bekerülési érték alatt?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gabor.varga</dc:creator>
  <cp:lastModifiedBy>Admin</cp:lastModifiedBy>
  <cp:revision>98</cp:revision>
  <dcterms:created xsi:type="dcterms:W3CDTF">2020-03-12T12:44:42Z</dcterms:created>
  <dcterms:modified xsi:type="dcterms:W3CDTF">2020-08-10T05:42:34Z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0x01010000861678CFE01D4BB46E75AAE079E969</vt:lpwstr>
  </property>
</Properties>
</file>