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4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7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9.xml" ContentType="application/vnd.openxmlformats-officedocument.presentationml.slide+xml"/>
  <Override PartName="/ppt/slides/slide6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436" r:id="rId3"/>
    <p:sldId id="437" r:id="rId4"/>
    <p:sldId id="438" r:id="rId5"/>
    <p:sldId id="439" r:id="rId6"/>
    <p:sldId id="440" r:id="rId7"/>
    <p:sldId id="441" r:id="rId8"/>
    <p:sldId id="442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64" r:id="rId18"/>
    <p:sldId id="456" r:id="rId19"/>
    <p:sldId id="457" r:id="rId20"/>
    <p:sldId id="458" r:id="rId21"/>
    <p:sldId id="459" r:id="rId22"/>
    <p:sldId id="460" r:id="rId23"/>
    <p:sldId id="461" r:id="rId24"/>
    <p:sldId id="462" r:id="rId25"/>
    <p:sldId id="463" r:id="rId26"/>
    <p:sldId id="452" r:id="rId27"/>
    <p:sldId id="453" r:id="rId28"/>
    <p:sldId id="454" r:id="rId29"/>
    <p:sldId id="455" r:id="rId30"/>
    <p:sldId id="472" r:id="rId31"/>
    <p:sldId id="465" r:id="rId32"/>
    <p:sldId id="466" r:id="rId33"/>
    <p:sldId id="467" r:id="rId34"/>
    <p:sldId id="468" r:id="rId35"/>
    <p:sldId id="470" r:id="rId36"/>
    <p:sldId id="471" r:id="rId37"/>
    <p:sldId id="469" r:id="rId38"/>
    <p:sldId id="473" r:id="rId39"/>
    <p:sldId id="474" r:id="rId40"/>
    <p:sldId id="475" r:id="rId41"/>
    <p:sldId id="494" r:id="rId42"/>
    <p:sldId id="495" r:id="rId43"/>
    <p:sldId id="496" r:id="rId44"/>
    <p:sldId id="497" r:id="rId45"/>
    <p:sldId id="499" r:id="rId46"/>
    <p:sldId id="498" r:id="rId47"/>
    <p:sldId id="501" r:id="rId48"/>
    <p:sldId id="500" r:id="rId49"/>
    <p:sldId id="258" r:id="rId50"/>
    <p:sldId id="259" r:id="rId51"/>
    <p:sldId id="413" r:id="rId52"/>
    <p:sldId id="391" r:id="rId53"/>
    <p:sldId id="502" r:id="rId54"/>
    <p:sldId id="503" r:id="rId55"/>
    <p:sldId id="504" r:id="rId56"/>
    <p:sldId id="505" r:id="rId57"/>
    <p:sldId id="506" r:id="rId58"/>
    <p:sldId id="507" r:id="rId59"/>
    <p:sldId id="508" r:id="rId60"/>
    <p:sldId id="509" r:id="rId61"/>
    <p:sldId id="510" r:id="rId62"/>
    <p:sldId id="522" r:id="rId63"/>
    <p:sldId id="511" r:id="rId64"/>
    <p:sldId id="512" r:id="rId65"/>
    <p:sldId id="513" r:id="rId66"/>
    <p:sldId id="514" r:id="rId67"/>
    <p:sldId id="515" r:id="rId68"/>
    <p:sldId id="516" r:id="rId69"/>
    <p:sldId id="517" r:id="rId70"/>
    <p:sldId id="518" r:id="rId71"/>
    <p:sldId id="519" r:id="rId72"/>
    <p:sldId id="520" r:id="rId73"/>
    <p:sldId id="521" r:id="rId7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8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2020.08.10.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2020.08.10.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2020.08.10.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2020.08.10.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 smtClean="0">
                <a:solidFill>
                  <a:schemeClr val="bg1"/>
                </a:solidFill>
              </a:rPr>
              <a:t>Egészségügyi szervezetek számvitele III. – 10. hét</a:t>
            </a:r>
            <a:endParaRPr lang="hu-HU" sz="5000" dirty="0">
              <a:solidFill>
                <a:schemeClr val="bg1"/>
              </a:solidFill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3600" dirty="0">
              <a:solidFill>
                <a:schemeClr val="bg1"/>
              </a:solidFill>
            </a:endParaRPr>
          </a:p>
          <a:p>
            <a:endParaRPr lang="hu-HU" sz="3600" dirty="0" smtClean="0">
              <a:solidFill>
                <a:schemeClr val="bg1"/>
              </a:solidFill>
            </a:endParaRPr>
          </a:p>
          <a:p>
            <a:r>
              <a:rPr lang="hu-HU" sz="3600" dirty="0" smtClean="0">
                <a:solidFill>
                  <a:schemeClr val="bg1"/>
                </a:solidFill>
              </a:rPr>
              <a:t>Támogatások rendszere</a:t>
            </a:r>
          </a:p>
          <a:p>
            <a:r>
              <a:rPr lang="hu-HU" sz="3600" dirty="0" smtClean="0"/>
              <a:t>Készült </a:t>
            </a:r>
            <a:r>
              <a:rPr lang="hu-HU" sz="3600" dirty="0"/>
              <a:t>Hajdics </a:t>
            </a:r>
            <a:r>
              <a:rPr lang="hu-HU" sz="3600" dirty="0" err="1" smtClean="0"/>
              <a:t>Antónia-NGM</a:t>
            </a:r>
            <a:r>
              <a:rPr lang="hu-HU" sz="3600" dirty="0" smtClean="0"/>
              <a:t> anyaga alapján</a:t>
            </a:r>
            <a:r>
              <a:rPr lang="hu-HU" sz="3600" dirty="0" smtClean="0">
                <a:solidFill>
                  <a:schemeClr val="bg1"/>
                </a:solidFill>
              </a:rPr>
              <a:t> 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2229086"/>
          </a:xfrm>
        </p:spPr>
        <p:txBody>
          <a:bodyPr>
            <a:normAutofit fontScale="90000"/>
          </a:bodyPr>
          <a:lstStyle/>
          <a:p>
            <a:r>
              <a:rPr lang="hu-HU" dirty="0"/>
              <a:t>Államháztartáson belüli vissza nem térítendő fogadott támogatások visszafizetési kötelezettségének </a:t>
            </a:r>
            <a:r>
              <a:rPr lang="hu-HU" dirty="0" smtClean="0"/>
              <a:t>elszámolása</a:t>
            </a:r>
            <a:br>
              <a:rPr lang="hu-HU" dirty="0" smtClean="0"/>
            </a:br>
            <a:r>
              <a:rPr lang="hu-HU" dirty="0" smtClean="0"/>
              <a:t>Adott </a:t>
            </a:r>
            <a:r>
              <a:rPr lang="hu-HU" dirty="0"/>
              <a:t>(a folyósítás) évén </a:t>
            </a:r>
            <a:r>
              <a:rPr lang="hu-HU" dirty="0" smtClean="0"/>
              <a:t>belül 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Költségvetési </a:t>
            </a:r>
            <a:r>
              <a:rPr lang="hu-HU" dirty="0"/>
              <a:t>számvitel szerint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10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425" y="2446986"/>
            <a:ext cx="10810293" cy="361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2281518"/>
          </a:xfrm>
        </p:spPr>
        <p:txBody>
          <a:bodyPr>
            <a:normAutofit fontScale="90000"/>
          </a:bodyPr>
          <a:lstStyle/>
          <a:p>
            <a:r>
              <a:rPr lang="hu-HU" dirty="0"/>
              <a:t>Államháztartáson belüli vissza nem térítendő fogadott támogatások visszafizetési kötelezettségének </a:t>
            </a:r>
            <a:r>
              <a:rPr lang="hu-HU" dirty="0" smtClean="0"/>
              <a:t>elszámolása </a:t>
            </a:r>
            <a:br>
              <a:rPr lang="hu-HU" dirty="0" smtClean="0"/>
            </a:br>
            <a:r>
              <a:rPr lang="hu-HU" dirty="0" smtClean="0"/>
              <a:t>Adott </a:t>
            </a:r>
            <a:r>
              <a:rPr lang="hu-HU" dirty="0"/>
              <a:t>(a folyósítás) évén </a:t>
            </a:r>
            <a:r>
              <a:rPr lang="hu-HU" dirty="0" smtClean="0"/>
              <a:t>belül</a:t>
            </a:r>
            <a:br>
              <a:rPr lang="hu-HU" dirty="0" smtClean="0"/>
            </a:br>
            <a:r>
              <a:rPr lang="hu-HU" dirty="0" smtClean="0"/>
              <a:t>Pénzügyi </a:t>
            </a:r>
            <a:r>
              <a:rPr lang="hu-HU" dirty="0"/>
              <a:t>számvitel szerint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11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964" y="3090930"/>
            <a:ext cx="11229943" cy="181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1778324"/>
          </a:xfrm>
        </p:spPr>
        <p:txBody>
          <a:bodyPr>
            <a:normAutofit fontScale="90000"/>
          </a:bodyPr>
          <a:lstStyle/>
          <a:p>
            <a:r>
              <a:rPr lang="hu-HU" dirty="0"/>
              <a:t>Államháztartáson belüli vissza nem térítendő fogadott támogatások visszafizetési kötelezettségének </a:t>
            </a:r>
            <a:r>
              <a:rPr lang="hu-HU" dirty="0" smtClean="0"/>
              <a:t>elszámolása</a:t>
            </a:r>
            <a:br>
              <a:rPr lang="hu-HU" dirty="0" smtClean="0"/>
            </a:br>
            <a:r>
              <a:rPr lang="hu-HU" dirty="0" smtClean="0"/>
              <a:t>Adott </a:t>
            </a:r>
            <a:r>
              <a:rPr lang="hu-HU" dirty="0"/>
              <a:t>(a folyósítás) évén túl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12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980" y="1996225"/>
            <a:ext cx="9640970" cy="41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997266"/>
          </a:xfrm>
        </p:spPr>
        <p:txBody>
          <a:bodyPr>
            <a:normAutofit fontScale="90000"/>
          </a:bodyPr>
          <a:lstStyle/>
          <a:p>
            <a:r>
              <a:rPr lang="hu-HU" dirty="0"/>
              <a:t>Államháztartáson kívüli vissza nem térítendő fogadott támogatások </a:t>
            </a:r>
            <a:r>
              <a:rPr lang="hu-HU" dirty="0" smtClean="0"/>
              <a:t>elszámolása</a:t>
            </a:r>
            <a:br>
              <a:rPr lang="hu-HU" dirty="0" smtClean="0"/>
            </a:br>
            <a:r>
              <a:rPr lang="hu-HU" dirty="0" smtClean="0"/>
              <a:t>Az </a:t>
            </a:r>
            <a:r>
              <a:rPr lang="hu-HU" dirty="0"/>
              <a:t>Európai Unió vagy más nemzetközi szervezettől közvetlenül kapott támogatás </a:t>
            </a:r>
            <a:r>
              <a:rPr lang="hu-HU" dirty="0" smtClean="0"/>
              <a:t>elszámolása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13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732" y="2086891"/>
            <a:ext cx="10093534" cy="395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14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629" y="1996225"/>
            <a:ext cx="10396354" cy="318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15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516" y="1532586"/>
            <a:ext cx="10260239" cy="418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16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31" y="1161165"/>
            <a:ext cx="10727319" cy="549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17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794" y="1147235"/>
            <a:ext cx="9732374" cy="493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Visszatérítendő támogatások, kölcsönök fogadásának elszámolása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18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Visszatérítendő támogatás, kölcsön fogadásaként kell elszámolni kizárólag a teljesítéssel egyidejűleg-államháztartáson </a:t>
            </a:r>
            <a:r>
              <a:rPr lang="hu-HU" dirty="0"/>
              <a:t>belüli szervezetektől visszafizetési kötelezettség mellett működési és felhalmozási célból, kapott támogatások, kölcsönök, függetlenül attól, hogy azokat terheli-e kamat vagy más költség, díj</a:t>
            </a:r>
          </a:p>
        </p:txBody>
      </p:sp>
    </p:spTree>
    <p:extLst>
      <p:ext uri="{BB962C8B-B14F-4D97-AF65-F5344CB8AC3E}">
        <p14:creationId xmlns:p14="http://schemas.microsoft.com/office/powerpoint/2010/main" val="16489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19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132" y="1080454"/>
            <a:ext cx="8722647" cy="527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Vissza nem térítendő fogadott támogatásként kell elszámolni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hu-HU" dirty="0" smtClean="0"/>
              <a:t>Kizárólag </a:t>
            </a:r>
            <a:r>
              <a:rPr lang="hu-HU" dirty="0"/>
              <a:t>a teljesítéssel egyidejűleg-a központi költségvetésről szóló törvényben, az önkormányzatok részére biztosított előirányzatokból származó bevételek (működési és felhalmozási) valamint az Áht. 14. §(3) bekezdése szerinti fejezetből (IX. Fejezet) folyósított bevételek </a:t>
            </a:r>
            <a:r>
              <a:rPr lang="hu-HU" dirty="0" err="1"/>
              <a:t>-államháztartáson</a:t>
            </a:r>
            <a:r>
              <a:rPr lang="hu-HU" dirty="0"/>
              <a:t> belüli szervezetektől működési és felhalmozási célból, végleges jelleggel kapott bevételek (irányító szervi támogatások is</a:t>
            </a:r>
            <a:r>
              <a:rPr lang="hu-HU" dirty="0" smtClean="0"/>
              <a:t>)</a:t>
            </a:r>
          </a:p>
          <a:p>
            <a:pPr marL="514350" indent="-514350">
              <a:buAutoNum type="alphaUcParenR"/>
            </a:pPr>
            <a:r>
              <a:rPr lang="hu-HU" dirty="0" smtClean="0"/>
              <a:t>B</a:t>
            </a:r>
            <a:r>
              <a:rPr lang="hu-HU" dirty="0"/>
              <a:t>) Általános szabályok szerint-az államháztartáson kívüli szervezetektől, személyektől működési és felhalmozási célból, ellenérték nélkül kapott végleges bevételek (átvett </a:t>
            </a:r>
            <a:r>
              <a:rPr lang="hu-HU" dirty="0" smtClean="0"/>
              <a:t>pénzeszközök)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09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20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068" y="1333826"/>
            <a:ext cx="9568565" cy="456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21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4" y="1107583"/>
            <a:ext cx="9968944" cy="51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Vissza nem térítendő nyújtott támogatások elszámolása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Vissza nem térítendő nyújtott támogatásként kell elszámolni, az általános szabályok szerint</a:t>
            </a:r>
            <a:r>
              <a:rPr lang="hu-HU" dirty="0" smtClean="0"/>
              <a:t>:</a:t>
            </a:r>
          </a:p>
          <a:p>
            <a:r>
              <a:rPr lang="hu-HU" dirty="0" err="1" smtClean="0"/>
              <a:t>-</a:t>
            </a:r>
            <a:r>
              <a:rPr lang="hu-HU" dirty="0" err="1"/>
              <a:t>államháztartáson</a:t>
            </a:r>
            <a:r>
              <a:rPr lang="hu-HU" dirty="0"/>
              <a:t> belüli szervezeteknek működési és felhalmozási célból végleges jelleggel nyújtott támogatás és más ellenérték nélküli kifizetéseket </a:t>
            </a:r>
            <a:endParaRPr lang="hu-HU" dirty="0" smtClean="0"/>
          </a:p>
          <a:p>
            <a:r>
              <a:rPr lang="hu-HU" dirty="0" err="1" smtClean="0"/>
              <a:t>-</a:t>
            </a:r>
            <a:r>
              <a:rPr lang="hu-HU" dirty="0" err="1"/>
              <a:t>működési</a:t>
            </a:r>
            <a:r>
              <a:rPr lang="hu-HU" dirty="0"/>
              <a:t> és felhalmozási célú véglegesen kapott támogatások bármely okból a következő évben történő </a:t>
            </a:r>
            <a:r>
              <a:rPr lang="hu-HU" dirty="0" smtClean="0"/>
              <a:t>visszafizetése</a:t>
            </a:r>
          </a:p>
          <a:p>
            <a:r>
              <a:rPr lang="hu-HU" dirty="0" err="1" smtClean="0"/>
              <a:t>-</a:t>
            </a:r>
            <a:r>
              <a:rPr lang="hu-HU" dirty="0" err="1"/>
              <a:t>államháztartáson</a:t>
            </a:r>
            <a:r>
              <a:rPr lang="hu-HU" dirty="0"/>
              <a:t> kívüli szervezeteknek működési és felhalmozási célból véglegesen nyújtott támogatások és más ellenérték nélküli kifizetéseket (árkiegészítés, ártámogatás, lakástámogatás, stb.) </a:t>
            </a:r>
            <a:endParaRPr lang="hu-HU" dirty="0" smtClean="0"/>
          </a:p>
          <a:p>
            <a:r>
              <a:rPr lang="hu-HU" dirty="0" err="1" smtClean="0"/>
              <a:t>-</a:t>
            </a:r>
            <a:r>
              <a:rPr lang="hu-HU" dirty="0" err="1"/>
              <a:t>államháztartáson</a:t>
            </a:r>
            <a:r>
              <a:rPr lang="hu-HU" dirty="0"/>
              <a:t> kívüli szervezetektől, személyektől működési és felhalmozási célú átvett pénzeszközként kapott bevételek bármely okból a következő évben történő visszafizetése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11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Államháztartáson belüli vissza nem térítendő támogatások nyújtása elszámolása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23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950" y="1142918"/>
            <a:ext cx="9222746" cy="52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24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406" y="1108897"/>
            <a:ext cx="8454865" cy="515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1586058"/>
          </a:xfrm>
        </p:spPr>
        <p:txBody>
          <a:bodyPr>
            <a:normAutofit fontScale="90000"/>
          </a:bodyPr>
          <a:lstStyle/>
          <a:p>
            <a:r>
              <a:rPr lang="hu-HU" dirty="0"/>
              <a:t>Államháztartáson belüli vissza nem térítendő nyújtott támogatások visszafizetésének </a:t>
            </a:r>
            <a:r>
              <a:rPr lang="hu-HU" dirty="0" smtClean="0"/>
              <a:t>elszámolása</a:t>
            </a:r>
            <a:br>
              <a:rPr lang="hu-HU" dirty="0" smtClean="0"/>
            </a:br>
            <a:r>
              <a:rPr lang="hu-HU" dirty="0" smtClean="0"/>
              <a:t>Adott </a:t>
            </a:r>
            <a:r>
              <a:rPr lang="hu-HU" dirty="0"/>
              <a:t>(a folyósítási) éven belül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25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2439" y="1756837"/>
            <a:ext cx="7843591" cy="477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623779"/>
          </a:xfrm>
        </p:spPr>
        <p:txBody>
          <a:bodyPr/>
          <a:lstStyle/>
          <a:p>
            <a:r>
              <a:rPr lang="hu-HU" dirty="0"/>
              <a:t>Államháztartáson kívüli vissza nem térítendő támogatások ,ellátottak pénzbeli juttatásainak elszámolása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26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738" y="1649102"/>
            <a:ext cx="8977211" cy="470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250291"/>
          </a:xfrm>
        </p:spPr>
        <p:txBody>
          <a:bodyPr>
            <a:normAutofit fontScale="90000"/>
          </a:bodyPr>
          <a:lstStyle/>
          <a:p>
            <a:r>
              <a:rPr lang="hu-HU" dirty="0"/>
              <a:t>Államháztartáson kívüli vissza nem térítendő támogatások ,ellátottak pénzbeli juttatásainak elszámolása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554" y="1502184"/>
            <a:ext cx="8976575" cy="477121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8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288927"/>
          </a:xfrm>
        </p:spPr>
        <p:txBody>
          <a:bodyPr>
            <a:normAutofit fontScale="90000"/>
          </a:bodyPr>
          <a:lstStyle/>
          <a:p>
            <a:r>
              <a:rPr lang="hu-HU" dirty="0"/>
              <a:t>Államháztartáson kívüli vissza nem térítendő támogatások ,ellátottak pénzbeli juttatásai visszafizetésének elszámolása</a:t>
            </a:r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28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6524" y="1466594"/>
            <a:ext cx="9109782" cy="47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1301806"/>
          </a:xfrm>
        </p:spPr>
        <p:txBody>
          <a:bodyPr>
            <a:normAutofit fontScale="90000"/>
          </a:bodyPr>
          <a:lstStyle/>
          <a:p>
            <a:r>
              <a:rPr lang="hu-HU" dirty="0"/>
              <a:t>Államháztartáson kívüli vissza nem térítendő támogatások ,ellátottak pénzbeli juttatásai visszafizetésének elszámolása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29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723" y="1506828"/>
            <a:ext cx="9840316" cy="471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610899"/>
          </a:xfrm>
        </p:spPr>
        <p:txBody>
          <a:bodyPr>
            <a:normAutofit/>
          </a:bodyPr>
          <a:lstStyle/>
          <a:p>
            <a:r>
              <a:rPr lang="hu-HU" dirty="0"/>
              <a:t>. Támogatói okirat, támogatási szerződés megkötésekor előirányzatként (ha tárgy évben nem került megtervezésre)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2099255"/>
            <a:ext cx="11608067" cy="4077707"/>
          </a:xfrm>
        </p:spPr>
        <p:txBody>
          <a:bodyPr/>
          <a:lstStyle/>
          <a:p>
            <a:r>
              <a:rPr lang="hu-HU" dirty="0" smtClean="0"/>
              <a:t>Költségvetési </a:t>
            </a:r>
            <a:r>
              <a:rPr lang="hu-HU" dirty="0"/>
              <a:t>számvitel </a:t>
            </a:r>
            <a:r>
              <a:rPr lang="hu-HU" dirty="0" smtClean="0"/>
              <a:t>szerint</a:t>
            </a:r>
          </a:p>
          <a:p>
            <a:endParaRPr lang="hu-HU" dirty="0"/>
          </a:p>
          <a:p>
            <a:pPr lvl="1"/>
            <a:r>
              <a:rPr lang="hu-HU" dirty="0" smtClean="0"/>
              <a:t>a)Bevételi előirányzatként	T001– K 0911/0916/0</a:t>
            </a:r>
          </a:p>
          <a:p>
            <a:pPr marL="457200" lvl="1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                                                            921/0925(1)</a:t>
            </a:r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b)Kiadási előirányzatként	T05(1</a:t>
            </a:r>
            <a:r>
              <a:rPr lang="hu-HU" dirty="0"/>
              <a:t>)–K001</a:t>
            </a:r>
          </a:p>
        </p:txBody>
      </p:sp>
    </p:spTree>
    <p:extLst>
      <p:ext uri="{BB962C8B-B14F-4D97-AF65-F5344CB8AC3E}">
        <p14:creationId xmlns:p14="http://schemas.microsoft.com/office/powerpoint/2010/main" val="23300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264085"/>
          </a:xfrm>
        </p:spPr>
        <p:txBody>
          <a:bodyPr>
            <a:normAutofit fontScale="90000"/>
          </a:bodyPr>
          <a:lstStyle/>
          <a:p>
            <a:r>
              <a:rPr lang="hu-HU" dirty="0"/>
              <a:t>Erzsébet utalványok formájában nyújtott önkormányzati segélyek, szociális támogatások, ellátások elszámolása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30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614" y="1467432"/>
            <a:ext cx="9326639" cy="465003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537" y="1824037"/>
            <a:ext cx="66389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314685"/>
          </a:xfrm>
        </p:spPr>
        <p:txBody>
          <a:bodyPr>
            <a:normAutofit fontScale="90000"/>
          </a:bodyPr>
          <a:lstStyle/>
          <a:p>
            <a:r>
              <a:rPr lang="hu-HU" dirty="0"/>
              <a:t>Erzsébet utalványok formájában nyújtott önkormányzati segélyek, szociális támogatások, ellátások elszámolása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31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508688"/>
            <a:ext cx="9567867" cy="462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Dolgozóknak lakáskölcsön </a:t>
            </a:r>
            <a:r>
              <a:rPr lang="hu-HU" dirty="0" smtClean="0"/>
              <a:t>nyújtása, elszámolása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32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158" y="1519707"/>
            <a:ext cx="9990493" cy="41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Dolgozóknak lakáskölcsön nyújtása elszámolása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33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119" y="1390918"/>
            <a:ext cx="10007897" cy="449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/>
              <a:t>Dolgozóknak nyújtott lakáskölcsön elszámolása</a:t>
            </a:r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34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763" y="1137055"/>
            <a:ext cx="9912112" cy="494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Dolgozóknak nyújtott lakáskölcsön elszámolása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35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283" y="1018278"/>
            <a:ext cx="9286594" cy="533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Dolgozóknak nyújtott lakáskölcsön elszámolása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36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099" y="1224022"/>
            <a:ext cx="9575063" cy="488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Dolgozóknak lakáskölcsön nyújtása elszámolása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37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459" y="1015547"/>
            <a:ext cx="10061942" cy="507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Visszatérítendő támogatás, kölcsön nyújtásának elszámolása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38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Visszatérítendő </a:t>
            </a:r>
            <a:r>
              <a:rPr lang="hu-HU" dirty="0"/>
              <a:t>támogatásként, kölcsönként kell elszámolni, teljesítéssel egyidejűleg :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- államháztartáson </a:t>
            </a:r>
            <a:r>
              <a:rPr lang="hu-HU" dirty="0"/>
              <a:t>belüli szervezeteknek működési és felhalmozási célból visszafizetési kötelezettség mellett nyújtott támogatásokat, kölcsönöket, attól függetlenül, hogy azt terheli-e kamat vagy más költség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- államháztartáson </a:t>
            </a:r>
            <a:r>
              <a:rPr lang="hu-HU" dirty="0"/>
              <a:t>kívüli szervezeteknek működési és felhalmozási célból visszafizetési kötelezettség mellett nyújtott támogatásokat, kölcsönöket, attól függetlenül, hogy azt terheli-e kamat vagy más költség</a:t>
            </a:r>
          </a:p>
        </p:txBody>
      </p:sp>
    </p:spTree>
    <p:extLst>
      <p:ext uri="{BB962C8B-B14F-4D97-AF65-F5344CB8AC3E}">
        <p14:creationId xmlns:p14="http://schemas.microsoft.com/office/powerpoint/2010/main" val="7145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Visszatérítendő támogatás, kölcsön nyújtás elszámolása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39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101" y="1045888"/>
            <a:ext cx="8871447" cy="531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2. Támogatás </a:t>
            </a:r>
            <a:r>
              <a:rPr lang="hu-HU" dirty="0" smtClean="0"/>
              <a:t>folyósítása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/>
              <a:t>Költségvetési számvitel szerint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452" y="1275009"/>
            <a:ext cx="9992038" cy="473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Visszatérítendő támogatás, kölcsön nyújtás elszámolása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40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096" y="1233238"/>
            <a:ext cx="10237384" cy="478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Visszatérítendő támogatás, kölcsön nyújtás elszámolása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161" y="1134852"/>
            <a:ext cx="9469718" cy="522149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92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Közhatalmi bevételekkel kapcsolatos </a:t>
            </a:r>
            <a:r>
              <a:rPr lang="hu-HU" dirty="0" smtClean="0"/>
              <a:t>elszámolások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beszedő szervezetet megillető közhatalmi bevételek </a:t>
            </a:r>
            <a:r>
              <a:rPr lang="hu-HU" dirty="0" smtClean="0"/>
              <a:t>elszámolása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42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75" y="1866899"/>
            <a:ext cx="9421692" cy="43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8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beszedő szervezetet megillető közhatalmi bevételek visszatérítésének elszámolása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9251" y="1109593"/>
            <a:ext cx="9430919" cy="512378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161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beszedő szervezetet megillető közhatalmi bevételek visszatérítésének elszámolása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430" y="1124170"/>
            <a:ext cx="9866259" cy="508344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15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beszedő szervezetet megillető közhatalmi bevételek visszatérítésének elszámolása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797" y="1100017"/>
            <a:ext cx="9109195" cy="513335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81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Megosztott közhatalmi bevételek elszámolása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130" y="1068221"/>
            <a:ext cx="9554835" cy="528812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96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314685"/>
          </a:xfrm>
        </p:spPr>
        <p:txBody>
          <a:bodyPr>
            <a:normAutofit fontScale="90000"/>
          </a:bodyPr>
          <a:lstStyle/>
          <a:p>
            <a:r>
              <a:rPr lang="hu-HU" dirty="0"/>
              <a:t>A megosztott, a bevételt beszedő szervezetet nem megillető közhatalmi bevételek elszámolása a jogosult szervnél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316" y="1429554"/>
            <a:ext cx="10071091" cy="482957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681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megosztott, nem a bevételt beszedő szervezetet megillető közhatalmi bevételek elszámolása a jogosultnál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929" y="1519707"/>
            <a:ext cx="9912332" cy="425002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42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Felhasznált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200" dirty="0" smtClean="0"/>
              <a:t>4/2013 (I.11.) Korm. Rendelet az államháztartás számviteléről</a:t>
            </a:r>
          </a:p>
          <a:p>
            <a:pPr marL="0" indent="0">
              <a:buNone/>
            </a:pPr>
            <a:r>
              <a:rPr lang="hu-HU" sz="1200" dirty="0" smtClean="0"/>
              <a:t>Számviteli törvény</a:t>
            </a:r>
          </a:p>
          <a:p>
            <a:pPr marL="269875" indent="-269875">
              <a:buFont typeface="+mj-lt"/>
              <a:buAutoNum type="arabicPeriod"/>
            </a:pPr>
            <a:endParaRPr lang="hu-HU" sz="1200" dirty="0" smtClean="0"/>
          </a:p>
          <a:p>
            <a:pPr marL="269875" indent="-269875">
              <a:buFont typeface="+mj-lt"/>
              <a:buAutoNum type="arabicPeriod"/>
            </a:pPr>
            <a:endParaRPr lang="hu-HU" sz="12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49</a:t>
            </a:fld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831273" y="1555668"/>
            <a:ext cx="10818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pPr>
              <a:defRPr/>
            </a:pPr>
            <a:endParaRPr lang="hu-HU" altLang="hu-HU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26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2. Támogatás </a:t>
            </a:r>
            <a:r>
              <a:rPr lang="hu-HU" dirty="0" smtClean="0"/>
              <a:t>folyósítása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/>
              <a:t>Pénzügyi számvitel szerint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573" y="2640169"/>
            <a:ext cx="10829592" cy="215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Kötelező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u-HU" sz="1200" dirty="0"/>
              <a:t>4/2013 (I.11.) Korm. Rendelet az államháztartás </a:t>
            </a:r>
            <a:r>
              <a:rPr lang="hu-HU" sz="1200" dirty="0" smtClean="0"/>
              <a:t>számviteléről</a:t>
            </a:r>
          </a:p>
          <a:p>
            <a:pPr marL="0" indent="0">
              <a:buNone/>
              <a:defRPr/>
            </a:pPr>
            <a:r>
              <a:rPr lang="hu-HU" sz="1200" dirty="0" smtClean="0"/>
              <a:t>Számviteli törvény</a:t>
            </a:r>
            <a:endParaRPr lang="hu-HU" sz="1200" dirty="0"/>
          </a:p>
          <a:p>
            <a:pPr marL="0" indent="0">
              <a:buNone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97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Tételsor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Mit értünk államháztartás rendszerén?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költségvetéstől szóló törvény főbb fejezeteit!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költségvetési szervek gazdasági eseményeit!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gazdasági eseményeket a kiemelt szektor vonatkozásában!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az önkormányzatok költségvetésének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központi költségvetés könyvvezetésének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kiadások elszámolási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 bevételi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befektetett eszközök elszámolási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munkabér elszámolás különös szabályait!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költségvetési támogatás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költségvetési zárlat folyamatát!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költségvetési beszámoló sorrendjét és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beszámoló elemzést!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 készítés szabályait!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normál számvitel és a költségvetés számvitel azonosságait</a:t>
            </a:r>
            <a:r>
              <a:rPr lang="hu-HU" altLang="hu-HU" sz="1200" smtClean="0">
                <a:sym typeface="Wingdings" pitchFamily="2" charset="2"/>
              </a:rPr>
              <a:t>, különbségeit!</a:t>
            </a: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21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Ellenőrző kérdések</a:t>
            </a:r>
            <a:endParaRPr lang="hu-HU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27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140575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Költségvetési támogatás elszámolása a költségvetési számvitel szerint milyen lépésenként történik?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700011"/>
            <a:ext cx="11608067" cy="4476952"/>
          </a:xfrm>
        </p:spPr>
        <p:txBody>
          <a:bodyPr/>
          <a:lstStyle/>
          <a:p>
            <a:r>
              <a:rPr lang="hu-HU" dirty="0" smtClean="0"/>
              <a:t>Követelésként</a:t>
            </a:r>
          </a:p>
          <a:p>
            <a:r>
              <a:rPr lang="hu-HU" dirty="0" smtClean="0"/>
              <a:t>Teljesítésként</a:t>
            </a:r>
          </a:p>
          <a:p>
            <a:r>
              <a:rPr lang="hu-HU" dirty="0" smtClean="0"/>
              <a:t>Támogatás előlegeként</a:t>
            </a:r>
          </a:p>
          <a:p>
            <a:r>
              <a:rPr lang="hu-HU" dirty="0" smtClean="0"/>
              <a:t>Támogatás elszámolt kötelezettségeként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533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Költségvetési támogatás elszámolása </a:t>
            </a:r>
            <a:r>
              <a:rPr lang="hu-HU" dirty="0" smtClean="0"/>
              <a:t>pénzügyi elszámolás </a:t>
            </a:r>
            <a:r>
              <a:rPr lang="hu-HU" dirty="0"/>
              <a:t>szerint milyen lépésenként történik?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Követelésként</a:t>
            </a:r>
          </a:p>
          <a:p>
            <a:r>
              <a:rPr lang="hu-HU" dirty="0" smtClean="0"/>
              <a:t>Teljesítésként</a:t>
            </a:r>
          </a:p>
          <a:p>
            <a:r>
              <a:rPr lang="hu-HU" dirty="0" smtClean="0"/>
              <a:t>Időbeli elhatárolás fejlesztési támogatásként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251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történik a szállítói számlák rendezése a költségvetési számvitelben?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/>
              <a:t>A folyósított támogatási előleg terhére (támogatási előleg nélküli támogatásnál, szállítói finanszírozásnál a megállapított ) kötelezettségvállalás, nem szállítói finanszírozásnál a teljesítés elszámolása a költségvetési és a pénzügyi számvitel szerint: az általános kötelezettségvállalási, kiadás teljesítési szabályok szerint történik </a:t>
            </a:r>
            <a:r>
              <a:rPr lang="hu-HU" b="1" dirty="0"/>
              <a:t>költségvetési számvitel szerint!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266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1868476"/>
          </a:xfrm>
        </p:spPr>
        <p:txBody>
          <a:bodyPr>
            <a:normAutofit fontScale="90000"/>
          </a:bodyPr>
          <a:lstStyle/>
          <a:p>
            <a:r>
              <a:rPr lang="hu-HU" dirty="0"/>
              <a:t>Államháztartáson belüli vissza nem térítendő fogadott támogatások visszafizetési kötelezettségének elszámolása</a:t>
            </a:r>
            <a:br>
              <a:rPr lang="hu-HU" dirty="0"/>
            </a:br>
            <a:r>
              <a:rPr lang="hu-HU" dirty="0"/>
              <a:t>Adott (a folyósítás) évén </a:t>
            </a:r>
            <a:r>
              <a:rPr lang="hu-HU" dirty="0" smtClean="0"/>
              <a:t>túl hogy történik?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56</a:t>
            </a:fld>
            <a:endParaRPr lang="hu-HU"/>
          </a:p>
        </p:txBody>
      </p:sp>
      <p:pic>
        <p:nvPicPr>
          <p:cNvPr id="5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676" y="2091326"/>
            <a:ext cx="9450411" cy="407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5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842719"/>
          </a:xfrm>
        </p:spPr>
        <p:txBody>
          <a:bodyPr/>
          <a:lstStyle/>
          <a:p>
            <a:r>
              <a:rPr lang="hu-HU" dirty="0" smtClean="0"/>
              <a:t>Hogy történik az Uniós Támogatás Pénzügyi számvitel szerinti elszámolása?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592" y="2691685"/>
            <a:ext cx="11334673" cy="204774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39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Mutassa be a támogatás folyósítását az önkormányzatoknál!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58</a:t>
            </a:fld>
            <a:endParaRPr lang="hu-HU"/>
          </a:p>
        </p:txBody>
      </p:sp>
      <p:pic>
        <p:nvPicPr>
          <p:cNvPr id="5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555" y="1409624"/>
            <a:ext cx="8134339" cy="406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5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494989"/>
          </a:xfrm>
        </p:spPr>
        <p:txBody>
          <a:bodyPr/>
          <a:lstStyle/>
          <a:p>
            <a:r>
              <a:rPr lang="hu-HU" dirty="0" smtClean="0"/>
              <a:t>Mutassa be az önkormányzat által jóváírt támogatás elszámolását!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2137893"/>
            <a:ext cx="11608067" cy="403907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59</a:t>
            </a:fld>
            <a:endParaRPr lang="hu-HU"/>
          </a:p>
        </p:txBody>
      </p:sp>
      <p:pic>
        <p:nvPicPr>
          <p:cNvPr id="5" name="Tartalom hely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64" y="1983346"/>
            <a:ext cx="9470987" cy="405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8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11716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Szállítói </a:t>
            </a:r>
            <a:r>
              <a:rPr lang="hu-HU" dirty="0"/>
              <a:t>finanszírozásnál a szállítói számlák kifizetéséről szóló támogatói értesítést követően a számlák megtérítésének elszámolása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584101"/>
            <a:ext cx="11608067" cy="4592862"/>
          </a:xfrm>
        </p:spPr>
        <p:txBody>
          <a:bodyPr/>
          <a:lstStyle/>
          <a:p>
            <a:r>
              <a:rPr lang="hu-HU" dirty="0"/>
              <a:t>A folyósított támogatási előleg terhére (támogatási előleg nélküli támogatásnál, szállítói finanszírozásnál a megállapított ) kötelezettségvállalás, nem szállítói finanszírozásnál a teljesítés elszámolása a költségvetési és a pénzügyi számvitel szerint: az általános kötelezettségvállalási, kiadás teljesítési szabályok </a:t>
            </a:r>
            <a:r>
              <a:rPr lang="hu-HU" dirty="0" smtClean="0"/>
              <a:t>szerint történik </a:t>
            </a:r>
            <a:r>
              <a:rPr lang="hu-HU" b="1" dirty="0" smtClean="0"/>
              <a:t>költségvetési számvitel szerint!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3" y="3464418"/>
            <a:ext cx="11144433" cy="306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Mutassa be a támogatás felhasználását a költségvetési számvitel szerint!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60</a:t>
            </a:fld>
            <a:endParaRPr lang="hu-HU"/>
          </a:p>
        </p:txBody>
      </p:sp>
      <p:pic>
        <p:nvPicPr>
          <p:cNvPr id="5" name="Tartalom hely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24" y="1232035"/>
            <a:ext cx="10996979" cy="448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6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Vissza nem térítendő támogatások kifizetése hogy történik a két elszámolási mód szerint?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61</a:t>
            </a:fld>
            <a:endParaRPr lang="hu-HU"/>
          </a:p>
        </p:txBody>
      </p:sp>
      <p:pic>
        <p:nvPicPr>
          <p:cNvPr id="5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436" y="1171659"/>
            <a:ext cx="8119265" cy="494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9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Mutassa be a pénzügyi és költségvetési elszámolás </a:t>
            </a:r>
            <a:r>
              <a:rPr lang="hu-HU" dirty="0"/>
              <a:t>s</a:t>
            </a:r>
            <a:r>
              <a:rPr lang="hu-HU" dirty="0" smtClean="0"/>
              <a:t>zerint a visszafizetési kötelezettséget!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62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31" y="1161165"/>
            <a:ext cx="10727319" cy="549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3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Mutassa be a vissza nem fizetendő támogatások általános szabályait!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- államháztartáson </a:t>
            </a:r>
            <a:r>
              <a:rPr lang="hu-HU" dirty="0"/>
              <a:t>belüli szervezeteknek működési és felhalmozási célból végleges jelleggel nyújtott támogatás és más ellenérték nélküli kifizetéseket </a:t>
            </a:r>
          </a:p>
          <a:p>
            <a:r>
              <a:rPr lang="hu-HU" dirty="0" smtClean="0"/>
              <a:t>- működési </a:t>
            </a:r>
            <a:r>
              <a:rPr lang="hu-HU" dirty="0"/>
              <a:t>és felhalmozási célú véglegesen kapott támogatások bármely okból a következő évben történő visszafizetése</a:t>
            </a:r>
          </a:p>
          <a:p>
            <a:r>
              <a:rPr lang="hu-HU" dirty="0" smtClean="0"/>
              <a:t>- államháztartáson </a:t>
            </a:r>
            <a:r>
              <a:rPr lang="hu-HU" dirty="0"/>
              <a:t>kívüli szervezeteknek működési és felhalmozási célból véglegesen nyújtott támogatások és más ellenérték nélküli kifizetéseket (árkiegészítés, ártámogatás, lakástámogatás, stb.) </a:t>
            </a:r>
          </a:p>
          <a:p>
            <a:r>
              <a:rPr lang="hu-HU" dirty="0" smtClean="0"/>
              <a:t>- államháztartáson </a:t>
            </a:r>
            <a:r>
              <a:rPr lang="hu-HU" dirty="0"/>
              <a:t>kívüli szervezetektől, személyektől működési és felhalmozási célú átvett pénzeszközként kapott bevételek bármely okból a következő évben történő visszafizetése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52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Vissza nem térítendő támogatás elszámolása hogy történik?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64</a:t>
            </a:fld>
            <a:endParaRPr lang="hu-HU"/>
          </a:p>
        </p:txBody>
      </p:sp>
      <p:pic>
        <p:nvPicPr>
          <p:cNvPr id="5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130" y="1206808"/>
            <a:ext cx="9168642" cy="480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4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Utalvány elszámolása bevételként hogy történik? 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9403" y="1684608"/>
            <a:ext cx="8411704" cy="368602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243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vissza nem térítendő állami juttatások elszámolása hogy történik?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010" y="1403797"/>
            <a:ext cx="9638798" cy="443033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993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Ismertesse a pénzügyi ellátások elszámolását!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068" y="1262130"/>
            <a:ext cx="9163029" cy="443033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852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Számolja el az utalványt megérkezéskor bevételként!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0794" y="1236372"/>
            <a:ext cx="9509308" cy="459775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973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Mutassa be a lakáskölcsön nyújtását dolgozók részére!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69</a:t>
            </a:fld>
            <a:endParaRPr lang="hu-HU"/>
          </a:p>
        </p:txBody>
      </p:sp>
      <p:pic>
        <p:nvPicPr>
          <p:cNvPr id="5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980" y="2021983"/>
            <a:ext cx="8544561" cy="354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5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211317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Szállítói </a:t>
            </a:r>
            <a:r>
              <a:rPr lang="hu-HU" dirty="0"/>
              <a:t>finanszírozásnál a szállítói számlák kifizetéséről szóló támogatói értesítést követően a számlák megtérítésének </a:t>
            </a:r>
            <a:r>
              <a:rPr lang="hu-HU" dirty="0" smtClean="0"/>
              <a:t>elszámolása</a:t>
            </a:r>
            <a:br>
              <a:rPr lang="hu-HU" dirty="0" smtClean="0"/>
            </a:br>
            <a:r>
              <a:rPr lang="hu-HU" dirty="0" smtClean="0"/>
              <a:t>Pénzügyi </a:t>
            </a:r>
            <a:r>
              <a:rPr lang="hu-HU" dirty="0"/>
              <a:t>számvitel szerint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951" y="2833352"/>
            <a:ext cx="10346243" cy="209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Számolja el a dolgozónak nyújtott kölcsönt pénzügyi szemléletben!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485" y="1544536"/>
            <a:ext cx="8899276" cy="302746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611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történik a késedelmi kamat elszámolása dolgozói kölcsönnél?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626" y="1584101"/>
            <a:ext cx="9434957" cy="395381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70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127604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Hogy történik a dolgozói kölcsönnél a munkáltatót terhelő kezelési költség elszámolása?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199" y="1697082"/>
            <a:ext cx="8747431" cy="396962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474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történik a közhatalmi bevételek elszámolása?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98" y="1455313"/>
            <a:ext cx="9549606" cy="425002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563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Központi, irányító szervi támogatás </a:t>
            </a:r>
            <a:r>
              <a:rPr lang="hu-HU" dirty="0" smtClean="0"/>
              <a:t>elszámolása</a:t>
            </a:r>
            <a:br>
              <a:rPr lang="hu-HU" dirty="0" smtClean="0"/>
            </a:br>
            <a:r>
              <a:rPr lang="hu-HU" dirty="0" smtClean="0"/>
              <a:t>Elszámolás </a:t>
            </a:r>
            <a:r>
              <a:rPr lang="hu-HU" dirty="0"/>
              <a:t>az önkormányzatnál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792" y="1223493"/>
            <a:ext cx="9285283" cy="463639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851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1469231"/>
          </a:xfrm>
        </p:spPr>
        <p:txBody>
          <a:bodyPr>
            <a:normAutofit fontScale="90000"/>
          </a:bodyPr>
          <a:lstStyle/>
          <a:p>
            <a:r>
              <a:rPr lang="hu-HU" dirty="0"/>
              <a:t>Központi, irányító szervi támogatás </a:t>
            </a:r>
            <a:r>
              <a:rPr lang="hu-HU" dirty="0" smtClean="0"/>
              <a:t>elszámolása</a:t>
            </a:r>
            <a:br>
              <a:rPr lang="hu-HU" dirty="0" smtClean="0"/>
            </a:br>
            <a:r>
              <a:rPr lang="hu-HU" dirty="0" smtClean="0"/>
              <a:t>Elszámolás </a:t>
            </a:r>
            <a:r>
              <a:rPr lang="hu-HU" dirty="0"/>
              <a:t>a az önkormányzat költségvetési szerveinél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9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4464" y="1584100"/>
            <a:ext cx="9470987" cy="4108361"/>
          </a:xfrm>
          <a:prstGeom prst="rect">
            <a:avLst/>
          </a:prstGeom>
        </p:spPr>
      </p:pic>
      <p:pic>
        <p:nvPicPr>
          <p:cNvPr id="7" name="Tartalom hely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864" y="1736500"/>
            <a:ext cx="9470987" cy="410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0861678CFE01D4BB46E75AAE079E969" ma:contentTypeVersion="3" ma:contentTypeDescription="Új dokumentum létrehozása." ma:contentTypeScope="" ma:versionID="6c2ea9eeab10a62ed128376adb259e16">
  <xsd:schema xmlns:xsd="http://www.w3.org/2001/XMLSchema" xmlns:xs="http://www.w3.org/2001/XMLSchema" xmlns:p="http://schemas.microsoft.com/office/2006/metadata/properties" xmlns:ns2="e431e7a0-b175-41d2-a6e0-65ef47245136" targetNamespace="http://schemas.microsoft.com/office/2006/metadata/properties" ma:root="true" ma:fieldsID="39238bf061e9ef16a10161b55d4bc1bb" ns2:_="">
    <xsd:import namespace="e431e7a0-b175-41d2-a6e0-65ef472451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1e7a0-b175-41d2-a6e0-65ef47245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94CA32-C48B-4985-A716-EDFBBD67142B}"/>
</file>

<file path=customXml/itemProps2.xml><?xml version="1.0" encoding="utf-8"?>
<ds:datastoreItem xmlns:ds="http://schemas.openxmlformats.org/officeDocument/2006/customXml" ds:itemID="{93B7E7CA-E9E6-4657-A7C3-ECAA3D715D81}"/>
</file>

<file path=docProps/app.xml><?xml version="1.0" encoding="utf-8"?>
<Properties xmlns="http://schemas.openxmlformats.org/officeDocument/2006/extended-properties" xmlns:vt="http://schemas.openxmlformats.org/officeDocument/2006/docPropsVTypes">
  <TotalTime>3006</TotalTime>
  <Words>1216</Words>
  <Application>Microsoft Office PowerPoint</Application>
  <PresentationFormat>Szélesvásznú</PresentationFormat>
  <Paragraphs>197</Paragraphs>
  <Slides>73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73</vt:i4>
      </vt:variant>
    </vt:vector>
  </HeadingPairs>
  <TitlesOfParts>
    <vt:vector size="78" baseType="lpstr">
      <vt:lpstr>Arial</vt:lpstr>
      <vt:lpstr>Calibri</vt:lpstr>
      <vt:lpstr>Calibri Light</vt:lpstr>
      <vt:lpstr>Wingdings</vt:lpstr>
      <vt:lpstr>Office-téma</vt:lpstr>
      <vt:lpstr>PowerPoint bemutató</vt:lpstr>
      <vt:lpstr>Vissza nem térítendő fogadott támogatásként kell elszámolni</vt:lpstr>
      <vt:lpstr>. Támogatói okirat, támogatási szerződés megkötésekor előirányzatként (ha tárgy évben nem került megtervezésre) </vt:lpstr>
      <vt:lpstr>2. Támogatás folyósítása  Költségvetési számvitel szerint</vt:lpstr>
      <vt:lpstr>2. Támogatás folyósítása  Pénzügyi számvitel szerint</vt:lpstr>
      <vt:lpstr>Szállítói finanszírozásnál a szállítói számlák kifizetéséről szóló támogatói értesítést követően a számlák megtérítésének elszámolása</vt:lpstr>
      <vt:lpstr>Szállítói finanszírozásnál a szállítói számlák kifizetéséről szóló támogatói értesítést követően a számlák megtérítésének elszámolása Pénzügyi számvitel szerint</vt:lpstr>
      <vt:lpstr>Központi, irányító szervi támogatás elszámolása Elszámolás az önkormányzatnál</vt:lpstr>
      <vt:lpstr>Központi, irányító szervi támogatás elszámolása Elszámolás a az önkormányzat költségvetési szerveinél</vt:lpstr>
      <vt:lpstr>Államháztartáson belüli vissza nem térítendő fogadott támogatások visszafizetési kötelezettségének elszámolása Adott (a folyósítás) évén belül  Költségvetési számvitel szerint</vt:lpstr>
      <vt:lpstr>Államháztartáson belüli vissza nem térítendő fogadott támogatások visszafizetési kötelezettségének elszámolása  Adott (a folyósítás) évén belül Pénzügyi számvitel szerint</vt:lpstr>
      <vt:lpstr>Államháztartáson belüli vissza nem térítendő fogadott támogatások visszafizetési kötelezettségének elszámolása Adott (a folyósítás) évén túl</vt:lpstr>
      <vt:lpstr>Államháztartáson kívüli vissza nem térítendő fogadott támogatások elszámolása Az Európai Unió vagy más nemzetközi szervezettől közvetlenül kapott támogatás elszámolása</vt:lpstr>
      <vt:lpstr>PowerPoint bemutató</vt:lpstr>
      <vt:lpstr>PowerPoint bemutató</vt:lpstr>
      <vt:lpstr>PowerPoint bemutató</vt:lpstr>
      <vt:lpstr>PowerPoint bemutató</vt:lpstr>
      <vt:lpstr>Visszatérítendő támogatások, kölcsönök fogadásának elszámolása</vt:lpstr>
      <vt:lpstr>PowerPoint bemutató</vt:lpstr>
      <vt:lpstr>PowerPoint bemutató</vt:lpstr>
      <vt:lpstr>PowerPoint bemutató</vt:lpstr>
      <vt:lpstr>Vissza nem térítendő nyújtott támogatások elszámolása</vt:lpstr>
      <vt:lpstr>Államháztartáson belüli vissza nem térítendő támogatások nyújtása elszámolása</vt:lpstr>
      <vt:lpstr>PowerPoint bemutató</vt:lpstr>
      <vt:lpstr>Államháztartáson belüli vissza nem térítendő nyújtott támogatások visszafizetésének elszámolása Adott (a folyósítási) éven belül </vt:lpstr>
      <vt:lpstr>Államháztartáson kívüli vissza nem térítendő támogatások ,ellátottak pénzbeli juttatásainak elszámolása</vt:lpstr>
      <vt:lpstr>Államháztartáson kívüli vissza nem térítendő támogatások ,ellátottak pénzbeli juttatásainak elszámolása</vt:lpstr>
      <vt:lpstr>Államháztartáson kívüli vissza nem térítendő támogatások ,ellátottak pénzbeli juttatásai visszafizetésének elszámolása</vt:lpstr>
      <vt:lpstr>Államháztartáson kívüli vissza nem térítendő támogatások ,ellátottak pénzbeli juttatásai visszafizetésének elszámolása</vt:lpstr>
      <vt:lpstr>Erzsébet utalványok formájában nyújtott önkormányzati segélyek, szociális támogatások, ellátások elszámolása</vt:lpstr>
      <vt:lpstr>Erzsébet utalványok formájában nyújtott önkormányzati segélyek, szociális támogatások, ellátások elszámolása</vt:lpstr>
      <vt:lpstr>Dolgozóknak lakáskölcsön nyújtása, elszámolása</vt:lpstr>
      <vt:lpstr>Dolgozóknak lakáskölcsön nyújtása elszámolása</vt:lpstr>
      <vt:lpstr>Dolgozóknak nyújtott lakáskölcsön elszámolása</vt:lpstr>
      <vt:lpstr>Dolgozóknak nyújtott lakáskölcsön elszámolása</vt:lpstr>
      <vt:lpstr>Dolgozóknak nyújtott lakáskölcsön elszámolása</vt:lpstr>
      <vt:lpstr>Dolgozóknak lakáskölcsön nyújtása elszámolása</vt:lpstr>
      <vt:lpstr>Visszatérítendő támogatás, kölcsön nyújtásának elszámolása</vt:lpstr>
      <vt:lpstr>Visszatérítendő támogatás, kölcsön nyújtás elszámolása</vt:lpstr>
      <vt:lpstr>Visszatérítendő támogatás, kölcsön nyújtás elszámolása</vt:lpstr>
      <vt:lpstr>Visszatérítendő támogatás, kölcsön nyújtás elszámolása</vt:lpstr>
      <vt:lpstr>Közhatalmi bevételekkel kapcsolatos elszámolások</vt:lpstr>
      <vt:lpstr>A beszedő szervezetet megillető közhatalmi bevételek visszatérítésének elszámolása</vt:lpstr>
      <vt:lpstr>A beszedő szervezetet megillető közhatalmi bevételek visszatérítésének elszámolása</vt:lpstr>
      <vt:lpstr>A beszedő szervezetet megillető közhatalmi bevételek visszatérítésének elszámolása</vt:lpstr>
      <vt:lpstr>Megosztott közhatalmi bevételek elszámolása</vt:lpstr>
      <vt:lpstr>A megosztott, a bevételt beszedő szervezetet nem megillető közhatalmi bevételek elszámolása a jogosult szervnél</vt:lpstr>
      <vt:lpstr>A megosztott, nem a bevételt beszedő szervezetet megillető közhatalmi bevételek elszámolása a jogosultnál</vt:lpstr>
      <vt:lpstr>Felhasznált irodalom</vt:lpstr>
      <vt:lpstr>Kötelező irodalom</vt:lpstr>
      <vt:lpstr>Tételsor</vt:lpstr>
      <vt:lpstr>Ellenőrző kérdések</vt:lpstr>
      <vt:lpstr>Költségvetési támogatás elszámolása a költségvetési számvitel szerint milyen lépésenként történik?</vt:lpstr>
      <vt:lpstr>Költségvetési támogatás elszámolása pénzügyi elszámolás szerint milyen lépésenként történik?</vt:lpstr>
      <vt:lpstr>Hogy történik a szállítói számlák rendezése a költségvetési számvitelben?</vt:lpstr>
      <vt:lpstr>Államháztartáson belüli vissza nem térítendő fogadott támogatások visszafizetési kötelezettségének elszámolása Adott (a folyósítás) évén túl hogy történik?</vt:lpstr>
      <vt:lpstr>Hogy történik az Uniós Támogatás Pénzügyi számvitel szerinti elszámolása?</vt:lpstr>
      <vt:lpstr>Mutassa be a támogatás folyósítását az önkormányzatoknál!</vt:lpstr>
      <vt:lpstr>Mutassa be az önkormányzat által jóváírt támogatás elszámolását!</vt:lpstr>
      <vt:lpstr>Mutassa be a támogatás felhasználását a költségvetési számvitel szerint!</vt:lpstr>
      <vt:lpstr>Vissza nem térítendő támogatások kifizetése hogy történik a két elszámolási mód szerint?</vt:lpstr>
      <vt:lpstr>Mutassa be a pénzügyi és költségvetési elszámolás szerint a visszafizetési kötelezettséget!</vt:lpstr>
      <vt:lpstr>Mutassa be a vissza nem fizetendő támogatások általános szabályait!</vt:lpstr>
      <vt:lpstr>Vissza nem térítendő támogatás elszámolása hogy történik? </vt:lpstr>
      <vt:lpstr>Utalvány elszámolása bevételként hogy történik? </vt:lpstr>
      <vt:lpstr>A vissza nem térítendő állami juttatások elszámolása hogy történik?</vt:lpstr>
      <vt:lpstr>Ismertesse a pénzügyi ellátások elszámolását!</vt:lpstr>
      <vt:lpstr>Számolja el az utalványt megérkezéskor bevételként!</vt:lpstr>
      <vt:lpstr>Mutassa be a lakáskölcsön nyújtását dolgozók részére!</vt:lpstr>
      <vt:lpstr>Számolja el a dolgozónak nyújtott kölcsönt pénzügyi szemléletben!</vt:lpstr>
      <vt:lpstr>Hogy történik a késedelmi kamat elszámolása dolgozói kölcsönnél?</vt:lpstr>
      <vt:lpstr>Hogy történik a dolgozói kölcsönnél a munkáltatót terhelő kezelési költség elszámolása?</vt:lpstr>
      <vt:lpstr>Hogy történik a közhatalmi bevételek elszámolása?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Admin</cp:lastModifiedBy>
  <cp:revision>108</cp:revision>
  <dcterms:created xsi:type="dcterms:W3CDTF">2020-03-12T12:44:42Z</dcterms:created>
  <dcterms:modified xsi:type="dcterms:W3CDTF">2020-08-10T07:27:15Z</dcterms:modified>
</cp:coreProperties>
</file>