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7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436" r:id="rId3"/>
    <p:sldId id="523" r:id="rId4"/>
    <p:sldId id="524" r:id="rId5"/>
    <p:sldId id="437" r:id="rId6"/>
    <p:sldId id="525" r:id="rId7"/>
    <p:sldId id="526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64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52" r:id="rId31"/>
    <p:sldId id="453" r:id="rId32"/>
    <p:sldId id="454" r:id="rId33"/>
    <p:sldId id="455" r:id="rId34"/>
    <p:sldId id="472" r:id="rId35"/>
    <p:sldId id="465" r:id="rId36"/>
    <p:sldId id="466" r:id="rId37"/>
    <p:sldId id="467" r:id="rId38"/>
    <p:sldId id="468" r:id="rId39"/>
    <p:sldId id="470" r:id="rId40"/>
    <p:sldId id="471" r:id="rId41"/>
    <p:sldId id="469" r:id="rId42"/>
    <p:sldId id="473" r:id="rId43"/>
    <p:sldId id="474" r:id="rId44"/>
    <p:sldId id="475" r:id="rId45"/>
    <p:sldId id="494" r:id="rId46"/>
    <p:sldId id="495" r:id="rId47"/>
    <p:sldId id="496" r:id="rId48"/>
    <p:sldId id="497" r:id="rId49"/>
    <p:sldId id="499" r:id="rId50"/>
    <p:sldId id="498" r:id="rId51"/>
    <p:sldId id="501" r:id="rId52"/>
    <p:sldId id="500" r:id="rId53"/>
    <p:sldId id="258" r:id="rId54"/>
    <p:sldId id="259" r:id="rId55"/>
    <p:sldId id="413" r:id="rId56"/>
    <p:sldId id="391" r:id="rId57"/>
    <p:sldId id="502" r:id="rId58"/>
    <p:sldId id="503" r:id="rId59"/>
    <p:sldId id="504" r:id="rId60"/>
    <p:sldId id="505" r:id="rId61"/>
    <p:sldId id="506" r:id="rId62"/>
    <p:sldId id="507" r:id="rId63"/>
    <p:sldId id="508" r:id="rId64"/>
    <p:sldId id="509" r:id="rId65"/>
    <p:sldId id="510" r:id="rId66"/>
    <p:sldId id="522" r:id="rId67"/>
    <p:sldId id="511" r:id="rId68"/>
    <p:sldId id="512" r:id="rId69"/>
    <p:sldId id="513" r:id="rId70"/>
    <p:sldId id="514" r:id="rId71"/>
    <p:sldId id="515" r:id="rId72"/>
    <p:sldId id="516" r:id="rId73"/>
    <p:sldId id="517" r:id="rId74"/>
    <p:sldId id="518" r:id="rId75"/>
    <p:sldId id="519" r:id="rId76"/>
    <p:sldId id="520" r:id="rId77"/>
    <p:sldId id="521" r:id="rId7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86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10. 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Támogatások rendszere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GYAKORLAT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1171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Szállítói </a:t>
            </a:r>
            <a:r>
              <a:rPr lang="hu-HU" dirty="0"/>
              <a:t>finanszírozásnál a szállítói számlák kifizetéséről szóló támogatói értesítést követően a számlák megtérítésének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584101"/>
            <a:ext cx="11608067" cy="4592862"/>
          </a:xfrm>
        </p:spPr>
        <p:txBody>
          <a:bodyPr/>
          <a:lstStyle/>
          <a:p>
            <a:r>
              <a:rPr lang="hu-HU" dirty="0"/>
              <a:t>A folyósított támogatási előleg terhére (támogatási előleg nélküli támogatásnál, szállítói finanszírozásnál a megállapított ) kötelezettségvállalás, nem szállítói finanszírozásnál a teljesítés elszámolása a költségvetési és a pénzügyi számvitel szerint: az általános kötelezettségvállalási, kiadás teljesítési szabályok </a:t>
            </a:r>
            <a:r>
              <a:rPr lang="hu-HU" dirty="0" smtClean="0"/>
              <a:t>szerint történik </a:t>
            </a:r>
            <a:r>
              <a:rPr lang="hu-HU" b="1" dirty="0" smtClean="0"/>
              <a:t>költségvetési számvitel szerint!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3" y="3464418"/>
            <a:ext cx="11144433" cy="30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211317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Szállítói </a:t>
            </a:r>
            <a:r>
              <a:rPr lang="hu-HU" dirty="0"/>
              <a:t>finanszírozásnál a szállítói számlák kifizetéséről szóló támogatói értesítést követően a számlák megtérítésének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Pénzügyi </a:t>
            </a:r>
            <a:r>
              <a:rPr lang="hu-HU" dirty="0"/>
              <a:t>számvitel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951" y="2833352"/>
            <a:ext cx="10346243" cy="20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Központi, irányító szervi támogatás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Elszámolás </a:t>
            </a:r>
            <a:r>
              <a:rPr lang="hu-HU" dirty="0"/>
              <a:t>az önkormányzatnál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792" y="1223493"/>
            <a:ext cx="9285283" cy="463639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469231"/>
          </a:xfrm>
        </p:spPr>
        <p:txBody>
          <a:bodyPr>
            <a:normAutofit fontScale="90000"/>
          </a:bodyPr>
          <a:lstStyle/>
          <a:p>
            <a:r>
              <a:rPr lang="hu-HU" dirty="0"/>
              <a:t>Központi, irányító szervi támogatás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Elszámolás </a:t>
            </a:r>
            <a:r>
              <a:rPr lang="hu-HU" dirty="0"/>
              <a:t>a az önkormányzat költségvetési szerveinél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464" y="1584100"/>
            <a:ext cx="9470987" cy="4108361"/>
          </a:xfrm>
          <a:prstGeom prst="rect">
            <a:avLst/>
          </a:prstGeom>
        </p:spPr>
      </p:pic>
      <p:pic>
        <p:nvPicPr>
          <p:cNvPr id="7" name="Tartalom hely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864" y="1736500"/>
            <a:ext cx="9470987" cy="41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2229086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fogadott támogatások visszafizetési kötelezettségének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Adott </a:t>
            </a:r>
            <a:r>
              <a:rPr lang="hu-HU" dirty="0"/>
              <a:t>(a folyósítás) évén </a:t>
            </a:r>
            <a:r>
              <a:rPr lang="hu-HU" dirty="0" smtClean="0"/>
              <a:t>belül 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Költségvetési </a:t>
            </a:r>
            <a:r>
              <a:rPr lang="hu-HU" dirty="0"/>
              <a:t>számvitel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425" y="2446986"/>
            <a:ext cx="10810293" cy="36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2281518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fogadott támogatások visszafizetési kötelezettségének </a:t>
            </a:r>
            <a:r>
              <a:rPr lang="hu-HU" dirty="0" smtClean="0"/>
              <a:t>elszámolása </a:t>
            </a:r>
            <a:br>
              <a:rPr lang="hu-HU" dirty="0" smtClean="0"/>
            </a:br>
            <a:r>
              <a:rPr lang="hu-HU" dirty="0" smtClean="0"/>
              <a:t>Adott </a:t>
            </a:r>
            <a:r>
              <a:rPr lang="hu-HU" dirty="0"/>
              <a:t>(a folyósítás) évén </a:t>
            </a:r>
            <a:r>
              <a:rPr lang="hu-HU" dirty="0" smtClean="0"/>
              <a:t>belül</a:t>
            </a:r>
            <a:br>
              <a:rPr lang="hu-HU" dirty="0" smtClean="0"/>
            </a:br>
            <a:r>
              <a:rPr lang="hu-HU" dirty="0" smtClean="0"/>
              <a:t>Pénzügyi </a:t>
            </a:r>
            <a:r>
              <a:rPr lang="hu-HU" dirty="0"/>
              <a:t>számvitel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964" y="3090930"/>
            <a:ext cx="11229943" cy="18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778324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fogadott támogatások visszafizetési kötelezettségének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Adott </a:t>
            </a:r>
            <a:r>
              <a:rPr lang="hu-HU" dirty="0"/>
              <a:t>(a folyósítás) évén túl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980" y="1996225"/>
            <a:ext cx="9640970" cy="41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997266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kívüli vissza nem térítendő fogadott támogatások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Európai Unió vagy más nemzetközi szervezettől közvetlenül kapott támogatás </a:t>
            </a:r>
            <a:r>
              <a:rPr lang="hu-HU" dirty="0" smtClean="0"/>
              <a:t>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2086891"/>
            <a:ext cx="10093534" cy="39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629" y="1996225"/>
            <a:ext cx="10396354" cy="31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516" y="1532586"/>
            <a:ext cx="10260239" cy="41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Egy önkormányzat 1 millió Ft értékben nyújt állami támogatást utalvány formájában a minimál nyugdíj alatt élők támogatására.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Feladat: </a:t>
            </a:r>
          </a:p>
          <a:p>
            <a:pPr marL="514350" indent="-514350">
              <a:buAutoNum type="arabicPeriod"/>
            </a:pPr>
            <a:r>
              <a:rPr lang="hu-HU" dirty="0" smtClean="0"/>
              <a:t>Számolja el az utalványt megérkezéskor </a:t>
            </a:r>
          </a:p>
          <a:p>
            <a:pPr marL="514350" indent="-514350">
              <a:buAutoNum type="arabicPeriod"/>
            </a:pPr>
            <a:r>
              <a:rPr lang="hu-HU" dirty="0" smtClean="0"/>
              <a:t>Számolja el az ellátottak részére történő átadást!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1" y="1161165"/>
            <a:ext cx="10727319" cy="54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94" y="1147235"/>
            <a:ext cx="9732374" cy="49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Visszatérítendő támogatások, kölcsönök fogadásának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Visszatérítendő támogatás, kölcsön fogadásaként kell elszámolni kizárólag a teljesítéssel egyidejűleg-államháztartáson </a:t>
            </a:r>
            <a:r>
              <a:rPr lang="hu-HU" dirty="0"/>
              <a:t>belüli szervezetektől visszafizetési kötelezettség mellett működési és felhalmozási célból, kapott támogatások, kölcsönök, függetlenül attól, hogy azokat terheli-e kamat vagy más költség, díj</a:t>
            </a:r>
          </a:p>
        </p:txBody>
      </p:sp>
    </p:spTree>
    <p:extLst>
      <p:ext uri="{BB962C8B-B14F-4D97-AF65-F5344CB8AC3E}">
        <p14:creationId xmlns:p14="http://schemas.microsoft.com/office/powerpoint/2010/main" val="1648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132" y="1080454"/>
            <a:ext cx="8722647" cy="52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068" y="1333826"/>
            <a:ext cx="9568565" cy="45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4" y="1107583"/>
            <a:ext cx="9968944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 nem térítendő nyújtott támogatások elszámolása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Vissza nem térítendő nyújtott támogatásként kell elszámolni, az általános szabályok szerint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-</a:t>
            </a:r>
            <a:r>
              <a:rPr lang="hu-HU" dirty="0" err="1"/>
              <a:t>államháztartáson</a:t>
            </a:r>
            <a:r>
              <a:rPr lang="hu-HU" dirty="0"/>
              <a:t> belüli szervezeteknek működési és felhalmozási célból végleges jelleggel nyújtott támogatás és más ellenérték nélküli kifizetéseket </a:t>
            </a:r>
            <a:endParaRPr lang="hu-HU" dirty="0" smtClean="0"/>
          </a:p>
          <a:p>
            <a:r>
              <a:rPr lang="hu-HU" dirty="0" err="1" smtClean="0"/>
              <a:t>-</a:t>
            </a:r>
            <a:r>
              <a:rPr lang="hu-HU" dirty="0" err="1"/>
              <a:t>működési</a:t>
            </a:r>
            <a:r>
              <a:rPr lang="hu-HU" dirty="0"/>
              <a:t> és felhalmozási célú véglegesen kapott támogatások bármely okból a következő évben történő </a:t>
            </a:r>
            <a:r>
              <a:rPr lang="hu-HU" dirty="0" smtClean="0"/>
              <a:t>visszafizetése</a:t>
            </a:r>
          </a:p>
          <a:p>
            <a:r>
              <a:rPr lang="hu-HU" dirty="0" err="1" smtClean="0"/>
              <a:t>-</a:t>
            </a:r>
            <a:r>
              <a:rPr lang="hu-HU" dirty="0" err="1"/>
              <a:t>államháztartáson</a:t>
            </a:r>
            <a:r>
              <a:rPr lang="hu-HU" dirty="0"/>
              <a:t> kívüli szervezeteknek működési és felhalmozási célból véglegesen nyújtott támogatások és más ellenérték nélküli kifizetéseket (árkiegészítés, ártámogatás, lakástámogatás, stb.) </a:t>
            </a:r>
            <a:endParaRPr lang="hu-HU" dirty="0" smtClean="0"/>
          </a:p>
          <a:p>
            <a:r>
              <a:rPr lang="hu-HU" dirty="0" err="1" smtClean="0"/>
              <a:t>-</a:t>
            </a:r>
            <a:r>
              <a:rPr lang="hu-HU" dirty="0" err="1"/>
              <a:t>államháztartáson</a:t>
            </a:r>
            <a:r>
              <a:rPr lang="hu-HU" dirty="0"/>
              <a:t> kívüli szervezetektől, személyektől működési és felhalmozási célú átvett pénzeszközként kapott bevételek bármely okból a következő évben történő visszafizetése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támogatások nyújtása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950" y="1142918"/>
            <a:ext cx="9222746" cy="52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06" y="1108897"/>
            <a:ext cx="8454865" cy="51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586058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nyújtott támogatások visszafizetésének </a:t>
            </a:r>
            <a:r>
              <a:rPr lang="hu-HU" dirty="0" smtClean="0"/>
              <a:t>elszámolása</a:t>
            </a:r>
            <a:br>
              <a:rPr lang="hu-HU" dirty="0" smtClean="0"/>
            </a:br>
            <a:r>
              <a:rPr lang="hu-HU" dirty="0" smtClean="0"/>
              <a:t>Adott </a:t>
            </a:r>
            <a:r>
              <a:rPr lang="hu-HU" dirty="0"/>
              <a:t>(a folyósítási) éven belül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439" y="1756837"/>
            <a:ext cx="7843591" cy="47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 megoldása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2" y="1239844"/>
            <a:ext cx="7824239" cy="423147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9646276" y="1880315"/>
            <a:ext cx="198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1.000.000,- Ft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646276" y="2833352"/>
            <a:ext cx="170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1.000.000,- Ft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9646276" y="4520485"/>
            <a:ext cx="153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1.000.000,- Ft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2528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623779"/>
          </a:xfrm>
        </p:spPr>
        <p:txBody>
          <a:bodyPr/>
          <a:lstStyle/>
          <a:p>
            <a:r>
              <a:rPr lang="hu-HU" dirty="0"/>
              <a:t>Államháztartáson kívüli vissza nem térítendő támogatások ,ellátottak pénzbeli juttatásainak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738" y="1649102"/>
            <a:ext cx="8977211" cy="47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50291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kívüli vissza nem térítendő támogatások ,ellátottak pénzbeli juttatásainak elszámolása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4" y="1502184"/>
            <a:ext cx="8976575" cy="477121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88927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kívüli vissza nem térítendő támogatások ,ellátottak pénzbeli juttatásai visszafizetésének elszámolása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524" y="1466594"/>
            <a:ext cx="9109782" cy="47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301806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kívüli vissza nem térítendő támogatások ,ellátottak pénzbeli juttatásai visszafizetésének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723" y="1506828"/>
            <a:ext cx="9840316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4085"/>
          </a:xfrm>
        </p:spPr>
        <p:txBody>
          <a:bodyPr>
            <a:normAutofit fontScale="90000"/>
          </a:bodyPr>
          <a:lstStyle/>
          <a:p>
            <a:r>
              <a:rPr lang="hu-HU" dirty="0"/>
              <a:t>Erzsébet utalványok formájában nyújtott önkormányzati segélyek, szociális támogatások, ellátások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4" y="1467432"/>
            <a:ext cx="9326639" cy="46500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7" y="1824037"/>
            <a:ext cx="66389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14685"/>
          </a:xfrm>
        </p:spPr>
        <p:txBody>
          <a:bodyPr>
            <a:normAutofit fontScale="90000"/>
          </a:bodyPr>
          <a:lstStyle/>
          <a:p>
            <a:r>
              <a:rPr lang="hu-HU" dirty="0"/>
              <a:t>Erzsébet utalványok formájában nyújtott önkormányzati segélyek, szociális támogatások, ellátások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08688"/>
            <a:ext cx="9567867" cy="46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Dolgozóknak lakáskölcsön </a:t>
            </a:r>
            <a:r>
              <a:rPr lang="hu-HU" dirty="0" smtClean="0"/>
              <a:t>nyújtása, elszámolása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158" y="1519707"/>
            <a:ext cx="9990493" cy="41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Dolgozóknak lakáskölcsön nyújtása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119" y="1390918"/>
            <a:ext cx="10007897" cy="44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/>
              <a:t>Dolgozóknak nyújtott lakáskölcsön elszámolása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763" y="1137055"/>
            <a:ext cx="9912112" cy="49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Dolgozóknak nyújtott lakáskölcsön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283" y="1018278"/>
            <a:ext cx="9286594" cy="53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 folytatása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372" y="1524477"/>
            <a:ext cx="7958663" cy="423017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556124" y="2240924"/>
            <a:ext cx="207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1.000.000,- Ft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556124" y="3078051"/>
            <a:ext cx="149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1.000.000,- Ft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9659155" y="3639566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1.000.000,- Ft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659155" y="5100034"/>
            <a:ext cx="155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1.000.000,- Ft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605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Dolgozóknak nyújtott lakáskölcsön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24022"/>
            <a:ext cx="9575063" cy="48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Dolgozóknak lakáskölcsön nyújtása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59" y="1015547"/>
            <a:ext cx="10061942" cy="50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Visszatérítendő támogatás, kölcsön nyújtásának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Visszatérítendő </a:t>
            </a:r>
            <a:r>
              <a:rPr lang="hu-HU" dirty="0"/>
              <a:t>támogatásként, kölcsönként kell elszámolni, teljesítéssel egyidejűleg :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államháztartáson </a:t>
            </a:r>
            <a:r>
              <a:rPr lang="hu-HU" dirty="0"/>
              <a:t>belüli szervezeteknek működési és felhalmozási célból visszafizetési kötelezettség mellett nyújtott támogatásokat, kölcsönöket, attól függetlenül, hogy azt terheli-e kamat vagy más költség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államháztartáson </a:t>
            </a:r>
            <a:r>
              <a:rPr lang="hu-HU" dirty="0"/>
              <a:t>kívüli szervezeteknek működési és felhalmozási célból visszafizetési kötelezettség mellett nyújtott támogatásokat, kölcsönöket, attól függetlenül, hogy azt terheli-e kamat vagy más költség</a:t>
            </a:r>
          </a:p>
        </p:txBody>
      </p:sp>
    </p:spTree>
    <p:extLst>
      <p:ext uri="{BB962C8B-B14F-4D97-AF65-F5344CB8AC3E}">
        <p14:creationId xmlns:p14="http://schemas.microsoft.com/office/powerpoint/2010/main" val="71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Visszatérítendő támogatás, kölcsön nyújtás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1" y="1045888"/>
            <a:ext cx="8871447" cy="53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Visszatérítendő támogatás, kölcsön nyújtás elszámolása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6" y="1233238"/>
            <a:ext cx="10237384" cy="47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Visszatérítendő támogatás, kölcsön nyújtás elszámolása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61" y="1134852"/>
            <a:ext cx="9469718" cy="52214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Közhatalmi bevételekkel kapcsolatos </a:t>
            </a:r>
            <a:r>
              <a:rPr lang="hu-HU" dirty="0" smtClean="0"/>
              <a:t>elszámolások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beszedő szervezetet megillető közhatalmi bevételek </a:t>
            </a:r>
            <a:r>
              <a:rPr lang="hu-HU" dirty="0" smtClean="0"/>
              <a:t>elszámolása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75" y="1866899"/>
            <a:ext cx="9421692" cy="4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8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beszedő szervezetet megillető közhatalmi bevételek visszatérítésének elszámolása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251" y="1109593"/>
            <a:ext cx="9430919" cy="512378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16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beszedő szervezetet megillető közhatalmi bevételek visszatérítésének elszámolása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430" y="1124170"/>
            <a:ext cx="9866259" cy="508344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5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beszedő szervezetet megillető közhatalmi bevételek visszatérítésének elszámolása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797" y="1100017"/>
            <a:ext cx="9109195" cy="513335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1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610899"/>
          </a:xfrm>
        </p:spPr>
        <p:txBody>
          <a:bodyPr>
            <a:normAutofit/>
          </a:bodyPr>
          <a:lstStyle/>
          <a:p>
            <a:r>
              <a:rPr lang="hu-HU" dirty="0"/>
              <a:t>. Támogatói okirat, támogatási szerződés megkötésekor előirányzatként (ha tárgy évben nem került megtervezésre)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2099255"/>
            <a:ext cx="11608067" cy="4077707"/>
          </a:xfrm>
        </p:spPr>
        <p:txBody>
          <a:bodyPr/>
          <a:lstStyle/>
          <a:p>
            <a:r>
              <a:rPr lang="hu-HU" dirty="0" smtClean="0"/>
              <a:t>Költségvetési </a:t>
            </a:r>
            <a:r>
              <a:rPr lang="hu-HU" dirty="0"/>
              <a:t>számvitel </a:t>
            </a:r>
            <a:r>
              <a:rPr lang="hu-HU" dirty="0" smtClean="0"/>
              <a:t>szerint</a:t>
            </a:r>
          </a:p>
          <a:p>
            <a:endParaRPr lang="hu-HU" dirty="0"/>
          </a:p>
          <a:p>
            <a:pPr lvl="1"/>
            <a:r>
              <a:rPr lang="hu-HU" dirty="0" smtClean="0"/>
              <a:t>a)Bevételi előirányzatként	T001– K 0911/0916/0		1.000.000,- Ft</a:t>
            </a:r>
          </a:p>
          <a:p>
            <a:pPr marL="457200" lvl="1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                                   921/0925(1)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b)Kiadási előirányzatként	T05(1</a:t>
            </a:r>
            <a:r>
              <a:rPr lang="hu-HU" dirty="0"/>
              <a:t>)–</a:t>
            </a:r>
            <a:r>
              <a:rPr lang="hu-HU" dirty="0" smtClean="0"/>
              <a:t>K001			1.000.000,- Ft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0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Megosztott közhatalmi bevételek elszámolása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1068221"/>
            <a:ext cx="9554835" cy="528812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6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14685"/>
          </a:xfrm>
        </p:spPr>
        <p:txBody>
          <a:bodyPr>
            <a:normAutofit fontScale="90000"/>
          </a:bodyPr>
          <a:lstStyle/>
          <a:p>
            <a:r>
              <a:rPr lang="hu-HU" dirty="0"/>
              <a:t>A megosztott, a bevételt beszedő szervezetet nem megillető közhatalmi bevételek elszámolása a jogosult szervnél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316" y="1429554"/>
            <a:ext cx="10071091" cy="482957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68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megosztott, nem a bevételt beszedő szervezetet megillető közhatalmi bevételek elszámolása a jogosultnál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929" y="1519707"/>
            <a:ext cx="9912332" cy="425002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2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53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40575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Költségvetési támogatás elszámolása a költségvetési számvitel szerint milyen lépésenként történik?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700011"/>
            <a:ext cx="11608067" cy="4476952"/>
          </a:xfrm>
        </p:spPr>
        <p:txBody>
          <a:bodyPr/>
          <a:lstStyle/>
          <a:p>
            <a:r>
              <a:rPr lang="hu-HU" dirty="0" smtClean="0"/>
              <a:t>Követelésként</a:t>
            </a:r>
          </a:p>
          <a:p>
            <a:r>
              <a:rPr lang="hu-HU" dirty="0" smtClean="0"/>
              <a:t>Teljesítésként</a:t>
            </a:r>
          </a:p>
          <a:p>
            <a:r>
              <a:rPr lang="hu-HU" dirty="0" smtClean="0"/>
              <a:t>Támogatás előlegeként</a:t>
            </a:r>
          </a:p>
          <a:p>
            <a:r>
              <a:rPr lang="hu-HU" dirty="0" smtClean="0"/>
              <a:t>Támogatás elszámolt kötelezettségeként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33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Költségvetési támogatás elszámolása </a:t>
            </a:r>
            <a:r>
              <a:rPr lang="hu-HU" dirty="0" smtClean="0"/>
              <a:t>pénzügyi elszámolás </a:t>
            </a:r>
            <a:r>
              <a:rPr lang="hu-HU" dirty="0"/>
              <a:t>szerint milyen lépésenként történik?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Követelésként</a:t>
            </a:r>
          </a:p>
          <a:p>
            <a:r>
              <a:rPr lang="hu-HU" dirty="0" smtClean="0"/>
              <a:t>Teljesítésként</a:t>
            </a:r>
          </a:p>
          <a:p>
            <a:r>
              <a:rPr lang="hu-HU" dirty="0" smtClean="0"/>
              <a:t>Időbeli elhatárolás fejlesztési támogatásként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25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szállítói számlák rendezése a költségvetési számvitelben?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folyósított támogatási előleg terhére (támogatási előleg nélküli támogatásnál, szállítói finanszírozásnál a megállapított ) kötelezettségvállalás, nem szállítói finanszírozásnál a teljesítés elszámolása a költségvetési és a pénzügyi számvitel szerint: az általános kötelezettségvállalási, kiadás teljesítési szabályok szerint történik </a:t>
            </a:r>
            <a:r>
              <a:rPr lang="hu-HU" b="1" dirty="0"/>
              <a:t>költségvetési számvitel szerint!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26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Egy önkormányzat 10 dolgozója részére 25 millió Ft kölcsönt nyúlt.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Feladat:</a:t>
            </a:r>
          </a:p>
          <a:p>
            <a:pPr marL="0" indent="0">
              <a:buNone/>
            </a:pPr>
            <a:r>
              <a:rPr lang="hu-HU" dirty="0" smtClean="0"/>
              <a:t>1. Számolja el a kölcsön folyósítását!</a:t>
            </a:r>
          </a:p>
          <a:p>
            <a:pPr marL="0" indent="0">
              <a:buNone/>
            </a:pPr>
            <a:r>
              <a:rPr lang="hu-HU" dirty="0" smtClean="0"/>
              <a:t>2. Számolja el a kölcsön visszafizetést. A kamat 5%. </a:t>
            </a:r>
          </a:p>
          <a:p>
            <a:pPr marL="0" indent="0">
              <a:buNone/>
            </a:pPr>
            <a:r>
              <a:rPr lang="hu-HU" dirty="0" smtClean="0"/>
              <a:t>3. 10 millió Ft késedelmi kamata 20%-ban kerül elszámolásara!</a:t>
            </a:r>
          </a:p>
          <a:p>
            <a:pPr marL="0" indent="0">
              <a:buNone/>
            </a:pPr>
            <a:r>
              <a:rPr lang="hu-HU" dirty="0" smtClean="0"/>
              <a:t>4. A munkáltatót terhelő kezelési költség 2%.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7732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868476"/>
          </a:xfrm>
        </p:spPr>
        <p:txBody>
          <a:bodyPr>
            <a:normAutofit fontScale="90000"/>
          </a:bodyPr>
          <a:lstStyle/>
          <a:p>
            <a:r>
              <a:rPr lang="hu-HU" dirty="0"/>
              <a:t>Államháztartáson belüli vissza nem térítendő fogadott támogatások visszafizetési kötelezettségének elszámolása</a:t>
            </a:r>
            <a:br>
              <a:rPr lang="hu-HU" dirty="0"/>
            </a:br>
            <a:r>
              <a:rPr lang="hu-HU" dirty="0"/>
              <a:t>Adott (a folyósítás) évén </a:t>
            </a:r>
            <a:r>
              <a:rPr lang="hu-HU" dirty="0" smtClean="0"/>
              <a:t>túl hogy történik?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60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76" y="2091326"/>
            <a:ext cx="9450411" cy="407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842719"/>
          </a:xfrm>
        </p:spPr>
        <p:txBody>
          <a:bodyPr/>
          <a:lstStyle/>
          <a:p>
            <a:r>
              <a:rPr lang="hu-HU" dirty="0" smtClean="0"/>
              <a:t>Hogy történik az Uniós Támogatás Pénzügyi számvitel szerinti elszámolása?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592" y="2691685"/>
            <a:ext cx="11334673" cy="204774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9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Mutassa be a támogatás folyósítását az önkormányzatoknál!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62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55" y="1409624"/>
            <a:ext cx="8134339" cy="40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494989"/>
          </a:xfrm>
        </p:spPr>
        <p:txBody>
          <a:bodyPr/>
          <a:lstStyle/>
          <a:p>
            <a:r>
              <a:rPr lang="hu-HU" dirty="0" smtClean="0"/>
              <a:t>Mutassa be az önkormányzat által jóváírt támogatás elszámolását!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2137893"/>
            <a:ext cx="11608067" cy="403907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63</a:t>
            </a:fld>
            <a:endParaRPr lang="hu-HU"/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64" y="1983346"/>
            <a:ext cx="9470987" cy="40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Mutassa be a támogatás felhasználását a költségvetési számvitel szerint!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64</a:t>
            </a:fld>
            <a:endParaRPr lang="hu-HU"/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24" y="1232035"/>
            <a:ext cx="10996979" cy="44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Vissza nem térítendő támogatások kifizetése hogy történik a két elszámolási mód szerint?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65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6" y="1171659"/>
            <a:ext cx="8119265" cy="49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Mutassa be a pénzügyi és költségvetési elszámolás </a:t>
            </a:r>
            <a:r>
              <a:rPr lang="hu-HU" dirty="0"/>
              <a:t>s</a:t>
            </a:r>
            <a:r>
              <a:rPr lang="hu-HU" dirty="0" smtClean="0"/>
              <a:t>zerint a visszafizetési kötelezettséget!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66</a:t>
            </a:fld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31" y="1161165"/>
            <a:ext cx="10727319" cy="549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Mutassa be a vissza nem fizetendő támogatások általános szabályait!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államháztartáson </a:t>
            </a:r>
            <a:r>
              <a:rPr lang="hu-HU" dirty="0"/>
              <a:t>belüli szervezeteknek működési és felhalmozási célból végleges jelleggel nyújtott támogatás és más ellenérték nélküli kifizetéseket </a:t>
            </a:r>
          </a:p>
          <a:p>
            <a:r>
              <a:rPr lang="hu-HU" dirty="0" smtClean="0"/>
              <a:t>- működési </a:t>
            </a:r>
            <a:r>
              <a:rPr lang="hu-HU" dirty="0"/>
              <a:t>és felhalmozási célú véglegesen kapott támogatások bármely okból a következő évben történő visszafizetése</a:t>
            </a:r>
          </a:p>
          <a:p>
            <a:r>
              <a:rPr lang="hu-HU" dirty="0" smtClean="0"/>
              <a:t>- államháztartáson </a:t>
            </a:r>
            <a:r>
              <a:rPr lang="hu-HU" dirty="0"/>
              <a:t>kívüli szervezeteknek működési és felhalmozási célból véglegesen nyújtott támogatások és más ellenérték nélküli kifizetéseket (árkiegészítés, ártámogatás, lakástámogatás, stb.) </a:t>
            </a:r>
          </a:p>
          <a:p>
            <a:r>
              <a:rPr lang="hu-HU" dirty="0" smtClean="0"/>
              <a:t>- államháztartáson </a:t>
            </a:r>
            <a:r>
              <a:rPr lang="hu-HU" dirty="0"/>
              <a:t>kívüli szervezetektől, személyektől működési és felhalmozási célú átvett pénzeszközként kapott bevételek bármely okból a következő évben történő visszafizetése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2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Vissza nem térítendő támogatás elszámolása hogy történik?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68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1206808"/>
            <a:ext cx="9168642" cy="48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Utalvány elszámolása bevételként hogy történik?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403" y="1684608"/>
            <a:ext cx="8411704" cy="368602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4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 megoldása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031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vissza nem térítendő állami juttatások elszámolása hogy történik?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010" y="1403797"/>
            <a:ext cx="9638798" cy="443033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9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pénzügyi ellátások elszámolását!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068" y="1262130"/>
            <a:ext cx="9163029" cy="44303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85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Számolja el az utalványt megérkezéskor bevételként!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794" y="1236372"/>
            <a:ext cx="9509308" cy="459775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73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Mutassa be a lakáskölcsön nyújtását dolgozók részére!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73</a:t>
            </a:fld>
            <a:endParaRPr lang="hu-HU"/>
          </a:p>
        </p:txBody>
      </p:sp>
      <p:pic>
        <p:nvPicPr>
          <p:cNvPr id="5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980" y="2021983"/>
            <a:ext cx="8544561" cy="354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Számolja el a dolgozónak nyújtott kölcsönt pénzügyi szemléletben!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485" y="1544536"/>
            <a:ext cx="8899276" cy="30274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1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késedelmi kamat elszámolása dolgozói kölcsönnél?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626" y="1584101"/>
            <a:ext cx="9434957" cy="395381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127604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történik a dolgozói kölcsönnél a munkáltatót terhelő kezelési költség elszámolása?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99" y="1697082"/>
            <a:ext cx="8747431" cy="396962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7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történik a közhatalmi bevételek elszámolása?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98" y="1455313"/>
            <a:ext cx="9549606" cy="425002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6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2. Támogatás </a:t>
            </a:r>
            <a:r>
              <a:rPr lang="hu-HU" dirty="0" smtClean="0"/>
              <a:t>folyósítása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Költségvetési számvitel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452" y="1275009"/>
            <a:ext cx="9992038" cy="47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2. Támogatás </a:t>
            </a:r>
            <a:r>
              <a:rPr lang="hu-HU" dirty="0" smtClean="0"/>
              <a:t>folyósítása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Pénzügyi számvitel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573" y="2640169"/>
            <a:ext cx="10829592" cy="21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A14FDA-471C-48F9-8017-D93D82E56708}"/>
</file>

<file path=customXml/itemProps2.xml><?xml version="1.0" encoding="utf-8"?>
<ds:datastoreItem xmlns:ds="http://schemas.openxmlformats.org/officeDocument/2006/customXml" ds:itemID="{67FB45D4-AB9D-42DA-9909-4A3F7DD6EC4F}"/>
</file>

<file path=customXml/itemProps3.xml><?xml version="1.0" encoding="utf-8"?>
<ds:datastoreItem xmlns:ds="http://schemas.openxmlformats.org/officeDocument/2006/customXml" ds:itemID="{02141985-6E1C-4A23-8046-E65E31A1E1BB}"/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1254</Words>
  <Application>Microsoft Office PowerPoint</Application>
  <PresentationFormat>Szélesvásznú</PresentationFormat>
  <Paragraphs>224</Paragraphs>
  <Slides>77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77</vt:i4>
      </vt:variant>
    </vt:vector>
  </HeadingPairs>
  <TitlesOfParts>
    <vt:vector size="82" baseType="lpstr">
      <vt:lpstr>Arial</vt:lpstr>
      <vt:lpstr>Calibri</vt:lpstr>
      <vt:lpstr>Calibri Light</vt:lpstr>
      <vt:lpstr>Wingdings</vt:lpstr>
      <vt:lpstr>Office-téma</vt:lpstr>
      <vt:lpstr>PowerPoint bemutató</vt:lpstr>
      <vt:lpstr>1. feladat</vt:lpstr>
      <vt:lpstr>1. Feladat megoldása</vt:lpstr>
      <vt:lpstr>1. Feladat folytatása</vt:lpstr>
      <vt:lpstr>. Támogatói okirat, támogatási szerződés megkötésekor előirányzatként (ha tárgy évben nem került megtervezésre) </vt:lpstr>
      <vt:lpstr>2. feladat</vt:lpstr>
      <vt:lpstr>2. Feladat megoldása</vt:lpstr>
      <vt:lpstr>2. Támogatás folyósítása  Költségvetési számvitel szerint</vt:lpstr>
      <vt:lpstr>2. Támogatás folyósítása  Pénzügyi számvitel szerint</vt:lpstr>
      <vt:lpstr>Szállítói finanszírozásnál a szállítói számlák kifizetéséről szóló támogatói értesítést követően a számlák megtérítésének elszámolása</vt:lpstr>
      <vt:lpstr>Szállítói finanszírozásnál a szállítói számlák kifizetéséről szóló támogatói értesítést követően a számlák megtérítésének elszámolása Pénzügyi számvitel szerint</vt:lpstr>
      <vt:lpstr>Központi, irányító szervi támogatás elszámolása Elszámolás az önkormányzatnál</vt:lpstr>
      <vt:lpstr>Központi, irányító szervi támogatás elszámolása Elszámolás a az önkormányzat költségvetési szerveinél</vt:lpstr>
      <vt:lpstr>Államháztartáson belüli vissza nem térítendő fogadott támogatások visszafizetési kötelezettségének elszámolása Adott (a folyósítás) évén belül  Költségvetési számvitel szerint</vt:lpstr>
      <vt:lpstr>Államháztartáson belüli vissza nem térítendő fogadott támogatások visszafizetési kötelezettségének elszámolása  Adott (a folyósítás) évén belül Pénzügyi számvitel szerint</vt:lpstr>
      <vt:lpstr>Államháztartáson belüli vissza nem térítendő fogadott támogatások visszafizetési kötelezettségének elszámolása Adott (a folyósítás) évén túl</vt:lpstr>
      <vt:lpstr>Államháztartáson kívüli vissza nem térítendő fogadott támogatások elszámolása Az Európai Unió vagy más nemzetközi szervezettől közvetlenül kapott támogatás elszámolása</vt:lpstr>
      <vt:lpstr>PowerPoint bemutató</vt:lpstr>
      <vt:lpstr>PowerPoint bemutató</vt:lpstr>
      <vt:lpstr>PowerPoint bemutató</vt:lpstr>
      <vt:lpstr>PowerPoint bemutató</vt:lpstr>
      <vt:lpstr>Visszatérítendő támogatások, kölcsönök fogadásának elszámolása</vt:lpstr>
      <vt:lpstr>PowerPoint bemutató</vt:lpstr>
      <vt:lpstr>PowerPoint bemutató</vt:lpstr>
      <vt:lpstr>PowerPoint bemutató</vt:lpstr>
      <vt:lpstr>Vissza nem térítendő nyújtott támogatások elszámolása</vt:lpstr>
      <vt:lpstr>Államháztartáson belüli vissza nem térítendő támogatások nyújtása elszámolása</vt:lpstr>
      <vt:lpstr>PowerPoint bemutató</vt:lpstr>
      <vt:lpstr>Államháztartáson belüli vissza nem térítendő nyújtott támogatások visszafizetésének elszámolása Adott (a folyósítási) éven belül </vt:lpstr>
      <vt:lpstr>Államháztartáson kívüli vissza nem térítendő támogatások ,ellátottak pénzbeli juttatásainak elszámolása</vt:lpstr>
      <vt:lpstr>Államháztartáson kívüli vissza nem térítendő támogatások ,ellátottak pénzbeli juttatásainak elszámolása</vt:lpstr>
      <vt:lpstr>Államháztartáson kívüli vissza nem térítendő támogatások ,ellátottak pénzbeli juttatásai visszafizetésének elszámolása</vt:lpstr>
      <vt:lpstr>Államháztartáson kívüli vissza nem térítendő támogatások ,ellátottak pénzbeli juttatásai visszafizetésének elszámolása</vt:lpstr>
      <vt:lpstr>Erzsébet utalványok formájában nyújtott önkormányzati segélyek, szociális támogatások, ellátások elszámolása</vt:lpstr>
      <vt:lpstr>Erzsébet utalványok formájában nyújtott önkormányzati segélyek, szociális támogatások, ellátások elszámolása</vt:lpstr>
      <vt:lpstr>Dolgozóknak lakáskölcsön nyújtása, elszámolása</vt:lpstr>
      <vt:lpstr>Dolgozóknak lakáskölcsön nyújtása elszámolása</vt:lpstr>
      <vt:lpstr>Dolgozóknak nyújtott lakáskölcsön elszámolása</vt:lpstr>
      <vt:lpstr>Dolgozóknak nyújtott lakáskölcsön elszámolása</vt:lpstr>
      <vt:lpstr>Dolgozóknak nyújtott lakáskölcsön elszámolása</vt:lpstr>
      <vt:lpstr>Dolgozóknak lakáskölcsön nyújtása elszámolása</vt:lpstr>
      <vt:lpstr>Visszatérítendő támogatás, kölcsön nyújtásának elszámolása</vt:lpstr>
      <vt:lpstr>Visszatérítendő támogatás, kölcsön nyújtás elszámolása</vt:lpstr>
      <vt:lpstr>Visszatérítendő támogatás, kölcsön nyújtás elszámolása</vt:lpstr>
      <vt:lpstr>Visszatérítendő támogatás, kölcsön nyújtás elszámolása</vt:lpstr>
      <vt:lpstr>Közhatalmi bevételekkel kapcsolatos elszámolások</vt:lpstr>
      <vt:lpstr>A beszedő szervezetet megillető közhatalmi bevételek visszatérítésének elszámolása</vt:lpstr>
      <vt:lpstr>A beszedő szervezetet megillető közhatalmi bevételek visszatérítésének elszámolása</vt:lpstr>
      <vt:lpstr>A beszedő szervezetet megillető közhatalmi bevételek visszatérítésének elszámolása</vt:lpstr>
      <vt:lpstr>Megosztott közhatalmi bevételek elszámolása</vt:lpstr>
      <vt:lpstr>A megosztott, a bevételt beszedő szervezetet nem megillető közhatalmi bevételek elszámolása a jogosult szervnél</vt:lpstr>
      <vt:lpstr>A megosztott, nem a bevételt beszedő szervezetet megillető közhatalmi bevételek elszámolása a jogosultnál</vt:lpstr>
      <vt:lpstr>Felhasznált irodalom</vt:lpstr>
      <vt:lpstr>Kötelező irodalom</vt:lpstr>
      <vt:lpstr>Tételsor</vt:lpstr>
      <vt:lpstr>Ellenőrző kérdések</vt:lpstr>
      <vt:lpstr>Költségvetési támogatás elszámolása a költségvetési számvitel szerint milyen lépésenként történik?</vt:lpstr>
      <vt:lpstr>Költségvetési támogatás elszámolása pénzügyi elszámolás szerint milyen lépésenként történik?</vt:lpstr>
      <vt:lpstr>Hogy történik a szállítói számlák rendezése a költségvetési számvitelben?</vt:lpstr>
      <vt:lpstr>Államháztartáson belüli vissza nem térítendő fogadott támogatások visszafizetési kötelezettségének elszámolása Adott (a folyósítás) évén túl hogy történik?</vt:lpstr>
      <vt:lpstr>Hogy történik az Uniós Támogatás Pénzügyi számvitel szerinti elszámolása?</vt:lpstr>
      <vt:lpstr>Mutassa be a támogatás folyósítását az önkormányzatoknál!</vt:lpstr>
      <vt:lpstr>Mutassa be az önkormányzat által jóváírt támogatás elszámolását!</vt:lpstr>
      <vt:lpstr>Mutassa be a támogatás felhasználását a költségvetési számvitel szerint!</vt:lpstr>
      <vt:lpstr>Vissza nem térítendő támogatások kifizetése hogy történik a két elszámolási mód szerint?</vt:lpstr>
      <vt:lpstr>Mutassa be a pénzügyi és költségvetési elszámolás szerint a visszafizetési kötelezettséget!</vt:lpstr>
      <vt:lpstr>Mutassa be a vissza nem fizetendő támogatások általános szabályait!</vt:lpstr>
      <vt:lpstr>Vissza nem térítendő támogatás elszámolása hogy történik? </vt:lpstr>
      <vt:lpstr>Utalvány elszámolása bevételként hogy történik? </vt:lpstr>
      <vt:lpstr>A vissza nem térítendő állami juttatások elszámolása hogy történik?</vt:lpstr>
      <vt:lpstr>Ismertesse a pénzügyi ellátások elszámolását!</vt:lpstr>
      <vt:lpstr>Számolja el az utalványt megérkezéskor bevételként!</vt:lpstr>
      <vt:lpstr>Mutassa be a lakáskölcsön nyújtását dolgozók részére!</vt:lpstr>
      <vt:lpstr>Számolja el a dolgozónak nyújtott kölcsönt pénzügyi szemléletben!</vt:lpstr>
      <vt:lpstr>Hogy történik a késedelmi kamat elszámolása dolgozói kölcsönnél?</vt:lpstr>
      <vt:lpstr>Hogy történik a dolgozói kölcsönnél a munkáltatót terhelő kezelési költség elszámolása?</vt:lpstr>
      <vt:lpstr>Hogy történik a közhatalmi bevételek elszámolása?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110</cp:revision>
  <dcterms:created xsi:type="dcterms:W3CDTF">2020-03-12T12:44:42Z</dcterms:created>
  <dcterms:modified xsi:type="dcterms:W3CDTF">2020-08-10T07:24:08Z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